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B4CF-C68D-4B29-8C44-8D3E9A60705F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E1ED-7EFC-40BE-8872-FF3BBEF0A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766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B4CF-C68D-4B29-8C44-8D3E9A60705F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E1ED-7EFC-40BE-8872-FF3BBEF0A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05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B4CF-C68D-4B29-8C44-8D3E9A60705F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E1ED-7EFC-40BE-8872-FF3BBEF0A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809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889" y="2514601"/>
            <a:ext cx="880060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889" y="4777381"/>
            <a:ext cx="880060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64BBFA-FC6B-4E95-8AE2-F7268A4273A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03.10.2018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42292" y="4321159"/>
            <a:ext cx="1860631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4445" y="4529542"/>
            <a:ext cx="77997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E79F49-0F46-4482-BD17-F09A418608F6}" type="slidenum">
              <a:rPr lang="ru-RU" altLang="ru-RU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250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2" y="624110"/>
            <a:ext cx="87855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888" y="2133600"/>
            <a:ext cx="8789313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CE15F5-F05C-47E6-B2FC-730B222D84D4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03.10.2018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2321F7-0B06-4DBD-9688-36C4820F4182}" type="slidenum">
              <a:rPr lang="ru-RU" altLang="ru-RU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769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074562"/>
            <a:ext cx="8789313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3581400"/>
            <a:ext cx="8789313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DB3E31-137A-4CB9-8497-EF95E400D25A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03.10.2018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5F97DF-DECB-4737-A810-A5CF0A762A7A}" type="slidenum">
              <a:rPr lang="ru-RU" altLang="ru-RU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57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889" y="2136707"/>
            <a:ext cx="4263375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6410" y="2136707"/>
            <a:ext cx="426279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95FF5E-2E2D-444C-A778-72C9C2B919EC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03.10.2018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87784"/>
            <a:ext cx="77997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C6EBDF-51A7-42F3-AA7E-CE784BAB15C8}" type="slidenum">
              <a:rPr lang="ru-RU" altLang="ru-RU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607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0469" y="2226626"/>
            <a:ext cx="38327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887" y="2802889"/>
            <a:ext cx="4263376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1540" y="2223398"/>
            <a:ext cx="38309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11620" y="2799661"/>
            <a:ext cx="4260907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797666-D987-4ECD-92AC-58E7C16A1EE5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03.10.2018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87784"/>
            <a:ext cx="77997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602BD0-56D5-46B5-8E7E-731048D6AE8A}" type="slidenum">
              <a:rPr lang="ru-RU" altLang="ru-RU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292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AF2310-7BD9-4BCC-B764-4EC2D0311621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03.10.2018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524308-765F-4BFB-B67C-789B71716001}" type="slidenum">
              <a:rPr lang="ru-RU" altLang="ru-RU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8667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F061C8-147B-485A-91F1-DF36D82D52AF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03.10.2018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179EE6-C600-4077-AC63-C1C9B43079CE}" type="slidenum">
              <a:rPr lang="ru-RU" altLang="ru-RU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327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446088"/>
            <a:ext cx="3506112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59" y="446090"/>
            <a:ext cx="5054541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1598613"/>
            <a:ext cx="3506112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976E07-5392-44FC-B142-3C9ACF3C3900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03.10.2018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0DF730-746D-4027-8113-59E35808D731}" type="slidenum">
              <a:rPr lang="ru-RU" altLang="ru-RU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69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B4CF-C68D-4B29-8C44-8D3E9A60705F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E1ED-7EFC-40BE-8872-FF3BBEF0A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3196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4800600"/>
            <a:ext cx="878931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888" y="634965"/>
            <a:ext cx="8789313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367338"/>
            <a:ext cx="8789313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813FCB-1527-4195-973F-05C22B2FD168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03.10.2018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4EA701-CAFF-42E9-9915-FE63BE016929}" type="slidenum">
              <a:rPr lang="ru-RU" altLang="ru-RU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53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09600"/>
            <a:ext cx="8789313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CD7ADD-5AF1-4B7F-B694-B19317779099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03.10.2018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5DA81F-D31C-4677-8BEC-B6ECB471FF66}" type="slidenum">
              <a:rPr lang="ru-RU" altLang="ru-RU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2503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21296" y="3505200"/>
            <a:ext cx="7538517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CD7ADD-5AF1-4B7F-B694-B19317779099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03.10.2018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5DA81F-D31C-4677-8BEC-B6ECB471FF66}" type="slidenum">
              <a:rPr lang="ru-RU" altLang="ru-RU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11089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711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1655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438402"/>
            <a:ext cx="8789313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CD7ADD-5AF1-4B7F-B694-B19317779099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03.10.2018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5DA81F-D31C-4677-8BEC-B6ECB471FF66}" type="slidenum">
              <a:rPr lang="ru-RU" altLang="ru-RU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9386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7" y="4343400"/>
            <a:ext cx="891772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5181600"/>
            <a:ext cx="891772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CD7ADD-5AF1-4B7F-B694-B19317779099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03.10.2018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5DA81F-D31C-4677-8BEC-B6ECB471FF66}" type="slidenum">
              <a:rPr lang="ru-RU" altLang="ru-RU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11089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892711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5558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27407"/>
            <a:ext cx="8789312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8" y="4343400"/>
            <a:ext cx="878931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CD7ADD-5AF1-4B7F-B694-B19317779099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03.10.2018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5DA81F-D31C-4677-8BEC-B6ECB471FF66}" type="slidenum">
              <a:rPr lang="ru-RU" altLang="ru-RU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3770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03A14A-8037-4496-8153-A988B5F07D8A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03.10.2018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8CE6BFE-CCCE-4F16-BC94-29A040376047}" type="slidenum">
              <a:rPr lang="ru-RU" altLang="ru-RU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4949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1380" y="627407"/>
            <a:ext cx="2208176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888" y="627407"/>
            <a:ext cx="6288464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4E5BCC-8EEF-42EB-AD38-7143FF5F20DE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03.10.2018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CF351D-D25D-4649-9E58-59CD8409EE39}" type="slidenum">
              <a:rPr lang="ru-RU" altLang="ru-RU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57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B4CF-C68D-4B29-8C44-8D3E9A60705F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E1ED-7EFC-40BE-8872-FF3BBEF0A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081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B4CF-C68D-4B29-8C44-8D3E9A60705F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E1ED-7EFC-40BE-8872-FF3BBEF0A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61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B4CF-C68D-4B29-8C44-8D3E9A60705F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E1ED-7EFC-40BE-8872-FF3BBEF0A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454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B4CF-C68D-4B29-8C44-8D3E9A60705F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E1ED-7EFC-40BE-8872-FF3BBEF0A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43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B4CF-C68D-4B29-8C44-8D3E9A60705F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E1ED-7EFC-40BE-8872-FF3BBEF0A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03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B4CF-C68D-4B29-8C44-8D3E9A60705F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E1ED-7EFC-40BE-8872-FF3BBEF0A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86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B4CF-C68D-4B29-8C44-8D3E9A60705F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E1ED-7EFC-40BE-8872-FF3BBEF0A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478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0B4CF-C68D-4B29-8C44-8D3E9A60705F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5E1ED-7EFC-40BE-8872-FF3BBEF0A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56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26416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7228" y="285"/>
            <a:ext cx="2603029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4384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2133600"/>
            <a:ext cx="8789313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3200" y="6135090"/>
            <a:ext cx="102184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CD7ADD-5AF1-4B7F-B694-B19317779099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03.10.2018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887" y="6135810"/>
            <a:ext cx="7621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81637" y="787784"/>
            <a:ext cx="779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E5DA81F-D31C-4677-8BEC-B6ECB471FF66}" type="slidenum">
              <a:rPr lang="ru-RU" altLang="ru-RU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69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8"/>
          <p:cNvSpPr txBox="1">
            <a:spLocks noChangeArrowheads="1"/>
          </p:cNvSpPr>
          <p:nvPr/>
        </p:nvSpPr>
        <p:spPr bwMode="auto">
          <a:xfrm>
            <a:off x="1524000" y="2636913"/>
            <a:ext cx="9144000" cy="830997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prstClr val="black"/>
                </a:solidFill>
              </a:rPr>
              <a:t>§2. Сложение и вычитание дробей с разными </a:t>
            </a:r>
            <a:r>
              <a:rPr lang="ru-RU" sz="2400" b="1" dirty="0" smtClean="0">
                <a:solidFill>
                  <a:prstClr val="black"/>
                </a:solidFill>
              </a:rPr>
              <a:t>знаменателями.</a:t>
            </a:r>
            <a:endParaRPr lang="ru-RU" altLang="ru-RU" sz="2400" b="1" dirty="0">
              <a:solidFill>
                <a:srgbClr val="151515"/>
              </a:solidFill>
              <a:latin typeface="Verdana" panose="020B0604030504040204" pitchFamily="34" charset="0"/>
            </a:endParaRPr>
          </a:p>
        </p:txBody>
      </p:sp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524000" y="3522664"/>
            <a:ext cx="9144000" cy="1015663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000" b="1" dirty="0">
                <a:solidFill>
                  <a:srgbClr val="151515"/>
                </a:solidFill>
                <a:latin typeface="Verdana" panose="020B0604030504040204" pitchFamily="34" charset="0"/>
              </a:rPr>
              <a:t>10. Приведение дробей к общему </a:t>
            </a:r>
            <a:r>
              <a:rPr lang="ru-RU" altLang="ru-RU" sz="3000" b="1" dirty="0" smtClean="0">
                <a:solidFill>
                  <a:srgbClr val="151515"/>
                </a:solidFill>
                <a:latin typeface="Verdana" panose="020B0604030504040204" pitchFamily="34" charset="0"/>
              </a:rPr>
              <a:t>знаменателю.</a:t>
            </a:r>
            <a:endParaRPr lang="ru-RU" altLang="ru-RU" sz="3000" b="1" dirty="0">
              <a:solidFill>
                <a:srgbClr val="151515"/>
              </a:solidFill>
              <a:latin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0" y="44773"/>
            <a:ext cx="3132138" cy="826443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00" b="1" dirty="0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00" b="1" dirty="0">
                <a:solidFill>
                  <a:srgbClr val="151515"/>
                </a:solidFill>
                <a:latin typeface="Verdana" pitchFamily="34" charset="0"/>
              </a:rPr>
              <a:t>Виленкин Н.Я; Жохов В.И; «Математика, 6 класс.»</a:t>
            </a:r>
          </a:p>
        </p:txBody>
      </p:sp>
    </p:spTree>
    <p:extLst>
      <p:ext uri="{BB962C8B-B14F-4D97-AF65-F5344CB8AC3E}">
        <p14:creationId xmlns:p14="http://schemas.microsoft.com/office/powerpoint/2010/main" val="3479852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1524000" y="66676"/>
            <a:ext cx="31321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Основное свойство дроби.</a:t>
            </a:r>
            <a:r>
              <a:rPr lang="en-US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Приведение дробей к общему</a:t>
            </a:r>
            <a:r>
              <a:rPr lang="en-US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знаменателю</a:t>
            </a:r>
          </a:p>
        </p:txBody>
      </p:sp>
      <p:sp>
        <p:nvSpPr>
          <p:cNvPr id="15364" name="TextBox 8"/>
          <p:cNvSpPr txBox="1">
            <a:spLocks noChangeArrowheads="1"/>
          </p:cNvSpPr>
          <p:nvPr/>
        </p:nvSpPr>
        <p:spPr bwMode="auto">
          <a:xfrm>
            <a:off x="4656138" y="220663"/>
            <a:ext cx="60118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500" b="1">
                <a:solidFill>
                  <a:srgbClr val="151515"/>
                </a:solidFill>
                <a:latin typeface="Verdana" panose="020B0604030504040204" pitchFamily="34" charset="0"/>
              </a:rPr>
              <a:t>ПРОВЕРЬ СЕБЯ</a:t>
            </a:r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774826" y="1258889"/>
            <a:ext cx="8640763" cy="427037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prstClr val="black"/>
                </a:solidFill>
                <a:latin typeface="Verdana" panose="020B0604030504040204" pitchFamily="34" charset="0"/>
              </a:rPr>
              <a:t>Ответьте на вопросы и выполните задания:</a:t>
            </a:r>
            <a:endParaRPr lang="en-US" altLang="ru-RU" sz="22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5366" name="TextBox 14"/>
          <p:cNvSpPr txBox="1">
            <a:spLocks noChangeArrowheads="1"/>
          </p:cNvSpPr>
          <p:nvPr/>
        </p:nvSpPr>
        <p:spPr bwMode="auto">
          <a:xfrm>
            <a:off x="1774826" y="1939925"/>
            <a:ext cx="8640763" cy="427038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200" dirty="0" smtClean="0">
                <a:solidFill>
                  <a:prstClr val="black"/>
                </a:solidFill>
                <a:latin typeface="Verdana" panose="020B0604030504040204" pitchFamily="34" charset="0"/>
              </a:rPr>
              <a:t>Вспомните основное свойство дроби.</a:t>
            </a:r>
            <a:endParaRPr lang="ru-RU" altLang="ru-RU" sz="2200" dirty="0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5367" name="TextBox 14"/>
          <p:cNvSpPr txBox="1">
            <a:spLocks noChangeArrowheads="1"/>
          </p:cNvSpPr>
          <p:nvPr/>
        </p:nvSpPr>
        <p:spPr bwMode="auto">
          <a:xfrm>
            <a:off x="1774826" y="2492375"/>
            <a:ext cx="8640763" cy="12319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20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200">
                <a:solidFill>
                  <a:prstClr val="black"/>
                </a:solidFill>
                <a:latin typeface="Verdana" panose="020B0604030504040204" pitchFamily="34" charset="0"/>
              </a:rPr>
              <a:t>Приведите дробь        к знаменателю </a:t>
            </a:r>
            <a:r>
              <a:rPr lang="ru-RU" altLang="ru-RU" sz="3000" b="1">
                <a:solidFill>
                  <a:prstClr val="black"/>
                </a:solidFill>
                <a:latin typeface="Verdana" panose="020B0604030504040204" pitchFamily="34" charset="0"/>
              </a:rPr>
              <a:t>21</a:t>
            </a:r>
            <a:r>
              <a:rPr lang="ru-RU" altLang="ru-RU" sz="2200">
                <a:solidFill>
                  <a:prstClr val="black"/>
                </a:solidFill>
                <a:latin typeface="Verdana" panose="020B0604030504040204" pitchFamily="34" charset="0"/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200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5368" name="TextBox 43"/>
          <p:cNvSpPr txBox="1">
            <a:spLocks noChangeArrowheads="1"/>
          </p:cNvSpPr>
          <p:nvPr/>
        </p:nvSpPr>
        <p:spPr bwMode="auto">
          <a:xfrm>
            <a:off x="4440238" y="2505076"/>
            <a:ext cx="1511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>
                <a:solidFill>
                  <a:prstClr val="black"/>
                </a:solidFill>
                <a:latin typeface="Verdana" panose="020B0604030504040204" pitchFamily="34" charset="0"/>
              </a:rPr>
              <a:t>3</a:t>
            </a:r>
            <a:endParaRPr lang="en-US" altLang="ru-RU" sz="4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5369" name="TextBox 44"/>
          <p:cNvSpPr txBox="1">
            <a:spLocks noChangeArrowheads="1"/>
          </p:cNvSpPr>
          <p:nvPr/>
        </p:nvSpPr>
        <p:spPr bwMode="auto">
          <a:xfrm>
            <a:off x="4440239" y="3081339"/>
            <a:ext cx="1171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>
                <a:solidFill>
                  <a:prstClr val="black"/>
                </a:solidFill>
                <a:latin typeface="Verdana" panose="020B0604030504040204" pitchFamily="34" charset="0"/>
              </a:rPr>
              <a:t>7</a:t>
            </a:r>
            <a:endParaRPr lang="en-US" altLang="ru-RU" sz="4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4513263" y="3190875"/>
            <a:ext cx="43021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1" name="TextBox 14"/>
          <p:cNvSpPr txBox="1">
            <a:spLocks noChangeArrowheads="1"/>
          </p:cNvSpPr>
          <p:nvPr/>
        </p:nvSpPr>
        <p:spPr bwMode="auto">
          <a:xfrm>
            <a:off x="1774826" y="3821114"/>
            <a:ext cx="8640763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20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200">
                <a:solidFill>
                  <a:prstClr val="black"/>
                </a:solidFill>
                <a:latin typeface="Verdana" panose="020B0604030504040204" pitchFamily="34" charset="0"/>
              </a:rPr>
              <a:t>Сократите дробь            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200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5372" name="TextBox 48"/>
          <p:cNvSpPr txBox="1">
            <a:spLocks noChangeArrowheads="1"/>
          </p:cNvSpPr>
          <p:nvPr/>
        </p:nvSpPr>
        <p:spPr bwMode="auto">
          <a:xfrm>
            <a:off x="4511675" y="3716339"/>
            <a:ext cx="15128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>
                <a:solidFill>
                  <a:prstClr val="black"/>
                </a:solidFill>
                <a:latin typeface="Verdana" panose="020B0604030504040204" pitchFamily="34" charset="0"/>
              </a:rPr>
              <a:t>24</a:t>
            </a:r>
            <a:endParaRPr lang="en-US" altLang="ru-RU" sz="4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5373" name="TextBox 49"/>
          <p:cNvSpPr txBox="1">
            <a:spLocks noChangeArrowheads="1"/>
          </p:cNvSpPr>
          <p:nvPr/>
        </p:nvSpPr>
        <p:spPr bwMode="auto">
          <a:xfrm>
            <a:off x="4511676" y="4292601"/>
            <a:ext cx="1171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>
                <a:solidFill>
                  <a:prstClr val="black"/>
                </a:solidFill>
                <a:latin typeface="Verdana" panose="020B0604030504040204" pitchFamily="34" charset="0"/>
              </a:rPr>
              <a:t>96</a:t>
            </a:r>
            <a:endParaRPr lang="en-US" altLang="ru-RU" sz="4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4440238" y="4402138"/>
            <a:ext cx="100806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5" name="TextBox 14"/>
          <p:cNvSpPr txBox="1">
            <a:spLocks noChangeArrowheads="1"/>
          </p:cNvSpPr>
          <p:nvPr/>
        </p:nvSpPr>
        <p:spPr bwMode="auto">
          <a:xfrm>
            <a:off x="1774826" y="5026025"/>
            <a:ext cx="8640763" cy="427038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200">
                <a:solidFill>
                  <a:prstClr val="black"/>
                </a:solidFill>
                <a:latin typeface="Verdana" panose="020B0604030504040204" pitchFamily="34" charset="0"/>
              </a:rPr>
              <a:t>Какая  дробь называется несократимой?</a:t>
            </a:r>
          </a:p>
        </p:txBody>
      </p:sp>
      <p:sp>
        <p:nvSpPr>
          <p:cNvPr id="15376" name="TextBox 14"/>
          <p:cNvSpPr txBox="1">
            <a:spLocks noChangeArrowheads="1"/>
          </p:cNvSpPr>
          <p:nvPr/>
        </p:nvSpPr>
        <p:spPr bwMode="auto">
          <a:xfrm>
            <a:off x="1774826" y="5561014"/>
            <a:ext cx="8640763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20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200">
                <a:solidFill>
                  <a:prstClr val="black"/>
                </a:solidFill>
                <a:latin typeface="Verdana" panose="020B0604030504040204" pitchFamily="34" charset="0"/>
              </a:rPr>
              <a:t>Приведите дроби         и             к общему знаменателю.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200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5377" name="TextBox 53"/>
          <p:cNvSpPr txBox="1">
            <a:spLocks noChangeArrowheads="1"/>
          </p:cNvSpPr>
          <p:nvPr/>
        </p:nvSpPr>
        <p:spPr bwMode="auto">
          <a:xfrm>
            <a:off x="4511675" y="5457826"/>
            <a:ext cx="15128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>
                <a:solidFill>
                  <a:prstClr val="black"/>
                </a:solidFill>
                <a:latin typeface="Verdana" panose="020B0604030504040204" pitchFamily="34" charset="0"/>
              </a:rPr>
              <a:t>2</a:t>
            </a:r>
            <a:endParaRPr lang="en-US" altLang="ru-RU" sz="4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5378" name="TextBox 54"/>
          <p:cNvSpPr txBox="1">
            <a:spLocks noChangeArrowheads="1"/>
          </p:cNvSpPr>
          <p:nvPr/>
        </p:nvSpPr>
        <p:spPr bwMode="auto">
          <a:xfrm>
            <a:off x="4511676" y="6034089"/>
            <a:ext cx="1171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 dirty="0">
                <a:solidFill>
                  <a:prstClr val="black"/>
                </a:solidFill>
                <a:latin typeface="Verdana" panose="020B0604030504040204" pitchFamily="34" charset="0"/>
              </a:rPr>
              <a:t>5</a:t>
            </a:r>
            <a:endParaRPr lang="en-US" altLang="ru-RU" sz="4000" b="1" dirty="0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4500564" y="6142038"/>
            <a:ext cx="58737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0" name="TextBox 56"/>
          <p:cNvSpPr txBox="1">
            <a:spLocks noChangeArrowheads="1"/>
          </p:cNvSpPr>
          <p:nvPr/>
        </p:nvSpPr>
        <p:spPr bwMode="auto">
          <a:xfrm>
            <a:off x="5880100" y="5457826"/>
            <a:ext cx="1511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>
                <a:solidFill>
                  <a:prstClr val="black"/>
                </a:solidFill>
                <a:latin typeface="Verdana" panose="020B0604030504040204" pitchFamily="34" charset="0"/>
              </a:rPr>
              <a:t>3</a:t>
            </a:r>
            <a:endParaRPr lang="en-US" altLang="ru-RU" sz="4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5381" name="TextBox 57"/>
          <p:cNvSpPr txBox="1">
            <a:spLocks noChangeArrowheads="1"/>
          </p:cNvSpPr>
          <p:nvPr/>
        </p:nvSpPr>
        <p:spPr bwMode="auto">
          <a:xfrm>
            <a:off x="5664200" y="6034089"/>
            <a:ext cx="11699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 dirty="0">
                <a:solidFill>
                  <a:prstClr val="black"/>
                </a:solidFill>
                <a:latin typeface="Verdana" panose="020B0604030504040204" pitchFamily="34" charset="0"/>
              </a:rPr>
              <a:t>10</a:t>
            </a:r>
            <a:endParaRPr lang="en-US" altLang="ru-RU" sz="4000" b="1" dirty="0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5653088" y="6142038"/>
            <a:ext cx="87471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25294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1524000" y="66676"/>
            <a:ext cx="31321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Основное свойство дроби.</a:t>
            </a:r>
            <a:r>
              <a:rPr lang="en-US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Приведение дробей к общему</a:t>
            </a:r>
            <a:r>
              <a:rPr lang="en-US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знаменателю</a:t>
            </a:r>
          </a:p>
        </p:txBody>
      </p:sp>
      <p:sp>
        <p:nvSpPr>
          <p:cNvPr id="7172" name="TextBox 8"/>
          <p:cNvSpPr txBox="1">
            <a:spLocks noChangeArrowheads="1"/>
          </p:cNvSpPr>
          <p:nvPr/>
        </p:nvSpPr>
        <p:spPr bwMode="auto">
          <a:xfrm>
            <a:off x="4656138" y="28576"/>
            <a:ext cx="6011862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500" b="1">
                <a:solidFill>
                  <a:srgbClr val="151515"/>
                </a:solidFill>
                <a:latin typeface="Verdana" panose="020B0604030504040204" pitchFamily="34" charset="0"/>
              </a:rPr>
              <a:t>Приведение дроби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500" b="1">
                <a:solidFill>
                  <a:srgbClr val="151515"/>
                </a:solidFill>
                <a:latin typeface="Verdana" panose="020B0604030504040204" pitchFamily="34" charset="0"/>
              </a:rPr>
              <a:t>к новому знаменателю</a:t>
            </a:r>
          </a:p>
        </p:txBody>
      </p:sp>
      <p:sp>
        <p:nvSpPr>
          <p:cNvPr id="7173" name="TextBox 39"/>
          <p:cNvSpPr txBox="1">
            <a:spLocks noChangeArrowheads="1"/>
          </p:cNvSpPr>
          <p:nvPr/>
        </p:nvSpPr>
        <p:spPr bwMode="auto">
          <a:xfrm>
            <a:off x="2495550" y="4194175"/>
            <a:ext cx="15113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2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7174" name="TextBox 40"/>
          <p:cNvSpPr txBox="1">
            <a:spLocks noChangeArrowheads="1"/>
          </p:cNvSpPr>
          <p:nvPr/>
        </p:nvSpPr>
        <p:spPr bwMode="auto">
          <a:xfrm>
            <a:off x="2424114" y="5273676"/>
            <a:ext cx="116998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6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2424113" y="5418138"/>
            <a:ext cx="100806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6" name="TextBox 64"/>
          <p:cNvSpPr txBox="1">
            <a:spLocks noChangeArrowheads="1"/>
          </p:cNvSpPr>
          <p:nvPr/>
        </p:nvSpPr>
        <p:spPr bwMode="auto">
          <a:xfrm>
            <a:off x="3503613" y="4697414"/>
            <a:ext cx="9969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=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7177" name="TextBox 65"/>
          <p:cNvSpPr txBox="1">
            <a:spLocks noChangeArrowheads="1"/>
          </p:cNvSpPr>
          <p:nvPr/>
        </p:nvSpPr>
        <p:spPr bwMode="auto">
          <a:xfrm>
            <a:off x="4656139" y="4194175"/>
            <a:ext cx="30194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2·8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7178" name="TextBox 66"/>
          <p:cNvSpPr txBox="1">
            <a:spLocks noChangeArrowheads="1"/>
          </p:cNvSpPr>
          <p:nvPr/>
        </p:nvSpPr>
        <p:spPr bwMode="auto">
          <a:xfrm>
            <a:off x="4659314" y="5273676"/>
            <a:ext cx="208438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6·8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4656139" y="5418138"/>
            <a:ext cx="224313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0" name="TextBox 68"/>
          <p:cNvSpPr txBox="1">
            <a:spLocks noChangeArrowheads="1"/>
          </p:cNvSpPr>
          <p:nvPr/>
        </p:nvSpPr>
        <p:spPr bwMode="auto">
          <a:xfrm>
            <a:off x="7043738" y="4697414"/>
            <a:ext cx="9969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=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7181" name="TextBox 69"/>
          <p:cNvSpPr txBox="1">
            <a:spLocks noChangeArrowheads="1"/>
          </p:cNvSpPr>
          <p:nvPr/>
        </p:nvSpPr>
        <p:spPr bwMode="auto">
          <a:xfrm>
            <a:off x="8256588" y="4219576"/>
            <a:ext cx="2825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16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7182" name="TextBox 70"/>
          <p:cNvSpPr txBox="1">
            <a:spLocks noChangeArrowheads="1"/>
          </p:cNvSpPr>
          <p:nvPr/>
        </p:nvSpPr>
        <p:spPr bwMode="auto">
          <a:xfrm>
            <a:off x="8256589" y="5273676"/>
            <a:ext cx="24669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48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8112126" y="5418138"/>
            <a:ext cx="16557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4" name="TextBox 17"/>
          <p:cNvSpPr txBox="1">
            <a:spLocks noChangeArrowheads="1"/>
          </p:cNvSpPr>
          <p:nvPr/>
        </p:nvSpPr>
        <p:spPr bwMode="auto">
          <a:xfrm>
            <a:off x="1774825" y="1268413"/>
            <a:ext cx="8642350" cy="7620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200">
                <a:solidFill>
                  <a:prstClr val="black"/>
                </a:solidFill>
                <a:latin typeface="Verdana" panose="020B0604030504040204" pitchFamily="34" charset="0"/>
              </a:rPr>
              <a:t>Основное свойство дроби позволяет приводить дроби с разными знаменателями к одинаковому знаменателю.</a:t>
            </a:r>
            <a:endParaRPr lang="en-US" altLang="ru-RU" sz="2200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7185" name="TextBox 19"/>
          <p:cNvSpPr txBox="1">
            <a:spLocks noChangeArrowheads="1"/>
          </p:cNvSpPr>
          <p:nvPr/>
        </p:nvSpPr>
        <p:spPr bwMode="auto">
          <a:xfrm>
            <a:off x="1774825" y="2300289"/>
            <a:ext cx="8642350" cy="1723549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ru-RU" sz="220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200">
                <a:solidFill>
                  <a:prstClr val="black"/>
                </a:solidFill>
                <a:latin typeface="Verdana" panose="020B0604030504040204" pitchFamily="34" charset="0"/>
              </a:rPr>
              <a:t>Произведём преобразование дроби</a:t>
            </a:r>
            <a:endParaRPr lang="en-US" altLang="ru-RU" sz="220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20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200">
                <a:solidFill>
                  <a:prstClr val="black"/>
                </a:solidFill>
                <a:latin typeface="Verdana" panose="020B0604030504040204" pitchFamily="34" charset="0"/>
              </a:rPr>
              <a:t>заменив её дробью со знаменателем </a:t>
            </a:r>
            <a:r>
              <a:rPr lang="ru-RU" altLang="ru-RU" sz="3000" b="1">
                <a:solidFill>
                  <a:prstClr val="black"/>
                </a:solidFill>
                <a:latin typeface="Verdana" panose="020B0604030504040204" pitchFamily="34" charset="0"/>
              </a:rPr>
              <a:t>48</a:t>
            </a:r>
            <a:r>
              <a:rPr lang="ru-RU" altLang="ru-RU" sz="2200">
                <a:solidFill>
                  <a:prstClr val="black"/>
                </a:solidFill>
                <a:latin typeface="Verdana" panose="020B0604030504040204" pitchFamily="34" charset="0"/>
              </a:rPr>
              <a:t>:</a:t>
            </a:r>
            <a:r>
              <a:rPr lang="ru-RU" altLang="ru-RU" sz="4000" b="1">
                <a:solidFill>
                  <a:prstClr val="black"/>
                </a:solidFill>
                <a:latin typeface="Verdana" panose="020B0604030504040204" pitchFamily="34" charset="0"/>
              </a:rPr>
              <a:t> </a:t>
            </a:r>
            <a:endParaRPr lang="en-US" altLang="ru-RU" sz="4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7186" name="TextBox 18"/>
          <p:cNvSpPr txBox="1">
            <a:spLocks noChangeArrowheads="1"/>
          </p:cNvSpPr>
          <p:nvPr/>
        </p:nvSpPr>
        <p:spPr bwMode="auto">
          <a:xfrm>
            <a:off x="7104064" y="2217739"/>
            <a:ext cx="1512887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4000" b="1">
                <a:solidFill>
                  <a:prstClr val="black"/>
                </a:solidFill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7187" name="TextBox 20"/>
          <p:cNvSpPr txBox="1">
            <a:spLocks noChangeArrowheads="1"/>
          </p:cNvSpPr>
          <p:nvPr/>
        </p:nvSpPr>
        <p:spPr bwMode="auto">
          <a:xfrm>
            <a:off x="7105650" y="2792414"/>
            <a:ext cx="11699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4000" b="1">
                <a:solidFill>
                  <a:prstClr val="black"/>
                </a:solidFill>
                <a:latin typeface="Verdana" panose="020B0604030504040204" pitchFamily="34" charset="0"/>
              </a:rPr>
              <a:t>6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7177088" y="2901950"/>
            <a:ext cx="43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65479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Box 5"/>
          <p:cNvSpPr txBox="1">
            <a:spLocks noChangeArrowheads="1"/>
          </p:cNvSpPr>
          <p:nvPr/>
        </p:nvSpPr>
        <p:spPr bwMode="auto">
          <a:xfrm>
            <a:off x="1524000" y="66676"/>
            <a:ext cx="31321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Основное свойство дроби.</a:t>
            </a:r>
            <a:r>
              <a:rPr lang="en-US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Приведение дробей к общему</a:t>
            </a:r>
            <a:r>
              <a:rPr lang="en-US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знаменателю</a:t>
            </a:r>
          </a:p>
        </p:txBody>
      </p:sp>
      <p:sp>
        <p:nvSpPr>
          <p:cNvPr id="8196" name="TextBox 8"/>
          <p:cNvSpPr txBox="1">
            <a:spLocks noChangeArrowheads="1"/>
          </p:cNvSpPr>
          <p:nvPr/>
        </p:nvSpPr>
        <p:spPr bwMode="auto">
          <a:xfrm>
            <a:off x="4656138" y="28576"/>
            <a:ext cx="6011862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500" b="1">
                <a:solidFill>
                  <a:srgbClr val="151515"/>
                </a:solidFill>
                <a:latin typeface="Verdana" panose="020B0604030504040204" pitchFamily="34" charset="0"/>
              </a:rPr>
              <a:t>Приведение дроби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500" b="1">
                <a:solidFill>
                  <a:srgbClr val="151515"/>
                </a:solidFill>
                <a:latin typeface="Verdana" panose="020B0604030504040204" pitchFamily="34" charset="0"/>
              </a:rPr>
              <a:t>к новому знаменателю</a:t>
            </a:r>
          </a:p>
        </p:txBody>
      </p:sp>
      <p:sp>
        <p:nvSpPr>
          <p:cNvPr id="8197" name="TextBox 17"/>
          <p:cNvSpPr txBox="1">
            <a:spLocks noChangeArrowheads="1"/>
          </p:cNvSpPr>
          <p:nvPr/>
        </p:nvSpPr>
        <p:spPr bwMode="auto">
          <a:xfrm>
            <a:off x="1774825" y="1268414"/>
            <a:ext cx="8642350" cy="1570037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20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200">
                <a:solidFill>
                  <a:prstClr val="black"/>
                </a:solidFill>
                <a:latin typeface="Verdana" panose="020B0604030504040204" pitchFamily="34" charset="0"/>
              </a:rPr>
              <a:t>Принято говорить, что дробь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20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prstClr val="black"/>
                </a:solidFill>
                <a:latin typeface="Verdana" panose="020B0604030504040204" pitchFamily="34" charset="0"/>
              </a:rPr>
              <a:t>привели к новому знаменателю</a:t>
            </a:r>
            <a:r>
              <a:rPr lang="ru-RU" altLang="ru-RU" sz="2200">
                <a:solidFill>
                  <a:prstClr val="black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3000" b="1">
                <a:solidFill>
                  <a:prstClr val="black"/>
                </a:solidFill>
                <a:latin typeface="Verdana" panose="020B0604030504040204" pitchFamily="34" charset="0"/>
              </a:rPr>
              <a:t>48</a:t>
            </a:r>
            <a:r>
              <a:rPr lang="ru-RU" altLang="ru-RU" sz="2200">
                <a:solidFill>
                  <a:prstClr val="black"/>
                </a:solidFill>
                <a:latin typeface="Verdana" panose="020B0604030504040204" pitchFamily="34" charset="0"/>
              </a:rPr>
              <a:t>.</a:t>
            </a:r>
          </a:p>
        </p:txBody>
      </p:sp>
      <p:sp>
        <p:nvSpPr>
          <p:cNvPr id="8198" name="TextBox 18"/>
          <p:cNvSpPr txBox="1">
            <a:spLocks noChangeArrowheads="1"/>
          </p:cNvSpPr>
          <p:nvPr/>
        </p:nvSpPr>
        <p:spPr bwMode="auto">
          <a:xfrm>
            <a:off x="6167439" y="1136651"/>
            <a:ext cx="15128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4000" b="1">
                <a:solidFill>
                  <a:prstClr val="black"/>
                </a:solidFill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8199" name="TextBox 20"/>
          <p:cNvSpPr txBox="1">
            <a:spLocks noChangeArrowheads="1"/>
          </p:cNvSpPr>
          <p:nvPr/>
        </p:nvSpPr>
        <p:spPr bwMode="auto">
          <a:xfrm>
            <a:off x="6169026" y="1712914"/>
            <a:ext cx="1171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4000" b="1">
                <a:solidFill>
                  <a:prstClr val="black"/>
                </a:solidFill>
                <a:latin typeface="Verdana" panose="020B0604030504040204" pitchFamily="34" charset="0"/>
              </a:rPr>
              <a:t>6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6242051" y="1822450"/>
            <a:ext cx="43021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1" name="TextBox 22"/>
          <p:cNvSpPr txBox="1">
            <a:spLocks noChangeArrowheads="1"/>
          </p:cNvSpPr>
          <p:nvPr/>
        </p:nvSpPr>
        <p:spPr bwMode="auto">
          <a:xfrm>
            <a:off x="1774825" y="3068639"/>
            <a:ext cx="8642350" cy="427037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200">
                <a:solidFill>
                  <a:prstClr val="black"/>
                </a:solidFill>
                <a:latin typeface="Verdana" panose="020B0604030504040204" pitchFamily="34" charset="0"/>
              </a:rPr>
              <a:t>Запись при этом удобно выполнять так:</a:t>
            </a:r>
            <a:endParaRPr lang="en-US" altLang="ru-RU" sz="4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8202" name="TextBox 23"/>
          <p:cNvSpPr txBox="1">
            <a:spLocks noChangeArrowheads="1"/>
          </p:cNvSpPr>
          <p:nvPr/>
        </p:nvSpPr>
        <p:spPr bwMode="auto">
          <a:xfrm>
            <a:off x="4511675" y="4049714"/>
            <a:ext cx="1512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2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8203" name="TextBox 24"/>
          <p:cNvSpPr txBox="1">
            <a:spLocks noChangeArrowheads="1"/>
          </p:cNvSpPr>
          <p:nvPr/>
        </p:nvSpPr>
        <p:spPr bwMode="auto">
          <a:xfrm>
            <a:off x="4511676" y="5129214"/>
            <a:ext cx="11715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6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511676" y="5273675"/>
            <a:ext cx="10080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5" name="TextBox 26"/>
          <p:cNvSpPr txBox="1">
            <a:spLocks noChangeArrowheads="1"/>
          </p:cNvSpPr>
          <p:nvPr/>
        </p:nvSpPr>
        <p:spPr bwMode="auto">
          <a:xfrm>
            <a:off x="5584825" y="4554539"/>
            <a:ext cx="998538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=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8206" name="TextBox 27"/>
          <p:cNvSpPr txBox="1">
            <a:spLocks noChangeArrowheads="1"/>
          </p:cNvSpPr>
          <p:nvPr/>
        </p:nvSpPr>
        <p:spPr bwMode="auto">
          <a:xfrm>
            <a:off x="6797675" y="4076700"/>
            <a:ext cx="2827338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16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8207" name="TextBox 28"/>
          <p:cNvSpPr txBox="1">
            <a:spLocks noChangeArrowheads="1"/>
          </p:cNvSpPr>
          <p:nvPr/>
        </p:nvSpPr>
        <p:spPr bwMode="auto">
          <a:xfrm>
            <a:off x="6799264" y="5129214"/>
            <a:ext cx="24669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48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6654801" y="5273675"/>
            <a:ext cx="16557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9" name="TextBox 30"/>
          <p:cNvSpPr txBox="1">
            <a:spLocks noChangeArrowheads="1"/>
          </p:cNvSpPr>
          <p:nvPr/>
        </p:nvSpPr>
        <p:spPr bwMode="auto">
          <a:xfrm>
            <a:off x="5097463" y="3728245"/>
            <a:ext cx="2160588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5000" b="1" dirty="0" smtClean="0">
                <a:solidFill>
                  <a:prstClr val="black"/>
                </a:solidFill>
                <a:latin typeface="Verdana" panose="020B0604030504040204" pitchFamily="34" charset="0"/>
              </a:rPr>
              <a:t>\8</a:t>
            </a:r>
            <a:endParaRPr lang="en-US" altLang="ru-RU" sz="5000" b="1" dirty="0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4304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1524000" y="66676"/>
            <a:ext cx="31321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Основное свойство дроби.</a:t>
            </a:r>
            <a:r>
              <a:rPr lang="en-US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Приведение дробей к общему</a:t>
            </a:r>
            <a:r>
              <a:rPr lang="en-US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знаменателю</a:t>
            </a:r>
          </a:p>
        </p:txBody>
      </p:sp>
      <p:sp>
        <p:nvSpPr>
          <p:cNvPr id="9220" name="TextBox 8"/>
          <p:cNvSpPr txBox="1">
            <a:spLocks noChangeArrowheads="1"/>
          </p:cNvSpPr>
          <p:nvPr/>
        </p:nvSpPr>
        <p:spPr bwMode="auto">
          <a:xfrm>
            <a:off x="4656138" y="220663"/>
            <a:ext cx="60118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500" b="1">
                <a:solidFill>
                  <a:srgbClr val="151515"/>
                </a:solidFill>
                <a:latin typeface="Verdana" panose="020B0604030504040204" pitchFamily="34" charset="0"/>
              </a:rPr>
              <a:t>Сокращение дробей</a:t>
            </a:r>
          </a:p>
        </p:txBody>
      </p:sp>
      <p:sp>
        <p:nvSpPr>
          <p:cNvPr id="9221" name="TextBox 39"/>
          <p:cNvSpPr txBox="1">
            <a:spLocks noChangeArrowheads="1"/>
          </p:cNvSpPr>
          <p:nvPr/>
        </p:nvSpPr>
        <p:spPr bwMode="auto">
          <a:xfrm>
            <a:off x="1847851" y="3789364"/>
            <a:ext cx="2016125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2</a:t>
            </a:r>
            <a:r>
              <a:rPr lang="en-US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9222" name="TextBox 40"/>
          <p:cNvSpPr txBox="1">
            <a:spLocks noChangeArrowheads="1"/>
          </p:cNvSpPr>
          <p:nvPr/>
        </p:nvSpPr>
        <p:spPr bwMode="auto">
          <a:xfrm>
            <a:off x="1847850" y="4868864"/>
            <a:ext cx="1746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48</a:t>
            </a: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1919289" y="5013325"/>
            <a:ext cx="151288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4" name="TextBox 64"/>
          <p:cNvSpPr txBox="1">
            <a:spLocks noChangeArrowheads="1"/>
          </p:cNvSpPr>
          <p:nvPr/>
        </p:nvSpPr>
        <p:spPr bwMode="auto">
          <a:xfrm>
            <a:off x="3503613" y="4292601"/>
            <a:ext cx="9969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=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9225" name="TextBox 65"/>
          <p:cNvSpPr txBox="1">
            <a:spLocks noChangeArrowheads="1"/>
          </p:cNvSpPr>
          <p:nvPr/>
        </p:nvSpPr>
        <p:spPr bwMode="auto">
          <a:xfrm>
            <a:off x="4656138" y="3789364"/>
            <a:ext cx="3619500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2</a:t>
            </a:r>
            <a:r>
              <a:rPr lang="en-US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4:24</a:t>
            </a:r>
          </a:p>
        </p:txBody>
      </p:sp>
      <p:sp>
        <p:nvSpPr>
          <p:cNvPr id="9226" name="TextBox 66"/>
          <p:cNvSpPr txBox="1">
            <a:spLocks noChangeArrowheads="1"/>
          </p:cNvSpPr>
          <p:nvPr/>
        </p:nvSpPr>
        <p:spPr bwMode="auto">
          <a:xfrm>
            <a:off x="4659313" y="4868864"/>
            <a:ext cx="35179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48:24</a:t>
            </a: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4656139" y="5013325"/>
            <a:ext cx="352107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8" name="TextBox 68"/>
          <p:cNvSpPr txBox="1">
            <a:spLocks noChangeArrowheads="1"/>
          </p:cNvSpPr>
          <p:nvPr/>
        </p:nvSpPr>
        <p:spPr bwMode="auto">
          <a:xfrm>
            <a:off x="8177213" y="4292601"/>
            <a:ext cx="9969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=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9229" name="TextBox 69"/>
          <p:cNvSpPr txBox="1">
            <a:spLocks noChangeArrowheads="1"/>
          </p:cNvSpPr>
          <p:nvPr/>
        </p:nvSpPr>
        <p:spPr bwMode="auto">
          <a:xfrm>
            <a:off x="9390064" y="3814764"/>
            <a:ext cx="282733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1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9230" name="TextBox 70"/>
          <p:cNvSpPr txBox="1">
            <a:spLocks noChangeArrowheads="1"/>
          </p:cNvSpPr>
          <p:nvPr/>
        </p:nvSpPr>
        <p:spPr bwMode="auto">
          <a:xfrm>
            <a:off x="9391651" y="4868864"/>
            <a:ext cx="24669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2</a:t>
            </a: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9426576" y="5013325"/>
            <a:ext cx="82867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2" name="TextBox 19"/>
          <p:cNvSpPr txBox="1">
            <a:spLocks noChangeArrowheads="1"/>
          </p:cNvSpPr>
          <p:nvPr/>
        </p:nvSpPr>
        <p:spPr bwMode="auto">
          <a:xfrm>
            <a:off x="1774825" y="1268414"/>
            <a:ext cx="8642350" cy="1785937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ru-RU" sz="220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200">
                <a:solidFill>
                  <a:prstClr val="black"/>
                </a:solidFill>
                <a:latin typeface="Verdana" panose="020B0604030504040204" pitchFamily="34" charset="0"/>
              </a:rPr>
              <a:t>Произведём преобразование дроби</a:t>
            </a:r>
            <a:r>
              <a:rPr lang="en-US" altLang="ru-RU" sz="2200">
                <a:solidFill>
                  <a:prstClr val="black"/>
                </a:solidFill>
                <a:latin typeface="Verdana" panose="020B0604030504040204" pitchFamily="34" charset="0"/>
              </a:rPr>
              <a:t>            </a:t>
            </a:r>
            <a:r>
              <a:rPr lang="ru-RU" altLang="ru-RU" sz="2200" b="1">
                <a:solidFill>
                  <a:prstClr val="black"/>
                </a:solidFill>
                <a:latin typeface="Verdana" panose="020B0604030504040204" pitchFamily="34" charset="0"/>
              </a:rPr>
              <a:t>сократив её</a:t>
            </a:r>
            <a:r>
              <a:rPr lang="ru-RU" altLang="ru-RU" sz="2200">
                <a:solidFill>
                  <a:prstClr val="black"/>
                </a:solidFill>
                <a:latin typeface="Verdana" panose="020B0604030504040204" pitchFamily="34" charset="0"/>
              </a:rPr>
              <a:t>, </a:t>
            </a:r>
            <a:endParaRPr lang="en-US" altLang="ru-RU" sz="220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ru-RU" sz="220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200">
                <a:solidFill>
                  <a:prstClr val="black"/>
                </a:solidFill>
                <a:latin typeface="Verdana" panose="020B0604030504040204" pitchFamily="34" charset="0"/>
              </a:rPr>
              <a:t>то есть разделим одновременно и</a:t>
            </a:r>
            <a:r>
              <a:rPr lang="en-US" altLang="ru-RU" sz="2200">
                <a:solidFill>
                  <a:prstClr val="black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200">
                <a:solidFill>
                  <a:prstClr val="black"/>
                </a:solidFill>
                <a:latin typeface="Verdana" panose="020B0604030504040204" pitchFamily="34" charset="0"/>
              </a:rPr>
              <a:t>числитель, и знаменатель на одно и то же</a:t>
            </a:r>
            <a:r>
              <a:rPr lang="en-US" altLang="ru-RU" sz="2200">
                <a:solidFill>
                  <a:prstClr val="black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200">
                <a:solidFill>
                  <a:prstClr val="black"/>
                </a:solidFill>
                <a:latin typeface="Verdana" panose="020B0604030504040204" pitchFamily="34" charset="0"/>
              </a:rPr>
              <a:t>число.</a:t>
            </a:r>
            <a:endParaRPr lang="en-US" altLang="ru-RU" sz="4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9233" name="TextBox 18"/>
          <p:cNvSpPr txBox="1">
            <a:spLocks noChangeArrowheads="1"/>
          </p:cNvSpPr>
          <p:nvPr/>
        </p:nvSpPr>
        <p:spPr bwMode="auto">
          <a:xfrm>
            <a:off x="7104064" y="1136651"/>
            <a:ext cx="15128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4000" b="1">
                <a:solidFill>
                  <a:prstClr val="black"/>
                </a:solidFill>
                <a:latin typeface="Verdana" panose="020B0604030504040204" pitchFamily="34" charset="0"/>
              </a:rPr>
              <a:t>24</a:t>
            </a:r>
          </a:p>
        </p:txBody>
      </p:sp>
      <p:sp>
        <p:nvSpPr>
          <p:cNvPr id="9234" name="TextBox 20"/>
          <p:cNvSpPr txBox="1">
            <a:spLocks noChangeArrowheads="1"/>
          </p:cNvSpPr>
          <p:nvPr/>
        </p:nvSpPr>
        <p:spPr bwMode="auto">
          <a:xfrm>
            <a:off x="7105650" y="1712914"/>
            <a:ext cx="11699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4000" b="1">
                <a:solidFill>
                  <a:prstClr val="black"/>
                </a:solidFill>
                <a:latin typeface="Verdana" panose="020B0604030504040204" pitchFamily="34" charset="0"/>
              </a:rPr>
              <a:t>48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7177089" y="1822450"/>
            <a:ext cx="79057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5917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1524000" y="66676"/>
            <a:ext cx="31321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Основное свойство дроби.</a:t>
            </a:r>
            <a:r>
              <a:rPr lang="en-US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Приведение дробей к общему</a:t>
            </a:r>
            <a:r>
              <a:rPr lang="en-US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знаменателю</a:t>
            </a:r>
          </a:p>
        </p:txBody>
      </p:sp>
      <p:sp>
        <p:nvSpPr>
          <p:cNvPr id="10244" name="TextBox 8"/>
          <p:cNvSpPr txBox="1">
            <a:spLocks noChangeArrowheads="1"/>
          </p:cNvSpPr>
          <p:nvPr/>
        </p:nvSpPr>
        <p:spPr bwMode="auto">
          <a:xfrm>
            <a:off x="4656138" y="220663"/>
            <a:ext cx="60118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500" b="1">
                <a:solidFill>
                  <a:srgbClr val="151515"/>
                </a:solidFill>
                <a:latin typeface="Verdana" panose="020B0604030504040204" pitchFamily="34" charset="0"/>
              </a:rPr>
              <a:t>Сокращение дробей</a:t>
            </a:r>
          </a:p>
        </p:txBody>
      </p:sp>
      <p:sp>
        <p:nvSpPr>
          <p:cNvPr id="10245" name="TextBox 22"/>
          <p:cNvSpPr txBox="1">
            <a:spLocks noChangeArrowheads="1"/>
          </p:cNvSpPr>
          <p:nvPr/>
        </p:nvSpPr>
        <p:spPr bwMode="auto">
          <a:xfrm>
            <a:off x="1774825" y="1270001"/>
            <a:ext cx="8642350" cy="430213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200">
                <a:solidFill>
                  <a:prstClr val="black"/>
                </a:solidFill>
                <a:latin typeface="Verdana" panose="020B0604030504040204" pitchFamily="34" charset="0"/>
              </a:rPr>
              <a:t>Записывать сокращение дроби удобно так:</a:t>
            </a:r>
            <a:endParaRPr lang="en-US" altLang="ru-RU" sz="4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0246" name="TextBox 19"/>
          <p:cNvSpPr txBox="1">
            <a:spLocks noChangeArrowheads="1"/>
          </p:cNvSpPr>
          <p:nvPr/>
        </p:nvSpPr>
        <p:spPr bwMode="auto">
          <a:xfrm>
            <a:off x="3917951" y="2970214"/>
            <a:ext cx="2016125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2</a:t>
            </a:r>
            <a:r>
              <a:rPr lang="en-US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10247" name="TextBox 31"/>
          <p:cNvSpPr txBox="1">
            <a:spLocks noChangeArrowheads="1"/>
          </p:cNvSpPr>
          <p:nvPr/>
        </p:nvSpPr>
        <p:spPr bwMode="auto">
          <a:xfrm>
            <a:off x="3917950" y="4049714"/>
            <a:ext cx="1746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48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989389" y="4194175"/>
            <a:ext cx="151288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9" name="TextBox 33"/>
          <p:cNvSpPr txBox="1">
            <a:spLocks noChangeArrowheads="1"/>
          </p:cNvSpPr>
          <p:nvPr/>
        </p:nvSpPr>
        <p:spPr bwMode="auto">
          <a:xfrm>
            <a:off x="5573713" y="3473451"/>
            <a:ext cx="9969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=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0250" name="TextBox 38"/>
          <p:cNvSpPr txBox="1">
            <a:spLocks noChangeArrowheads="1"/>
          </p:cNvSpPr>
          <p:nvPr/>
        </p:nvSpPr>
        <p:spPr bwMode="auto">
          <a:xfrm>
            <a:off x="6653214" y="2995614"/>
            <a:ext cx="282733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1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0251" name="TextBox 39"/>
          <p:cNvSpPr txBox="1">
            <a:spLocks noChangeArrowheads="1"/>
          </p:cNvSpPr>
          <p:nvPr/>
        </p:nvSpPr>
        <p:spPr bwMode="auto">
          <a:xfrm>
            <a:off x="6654801" y="4049714"/>
            <a:ext cx="24669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2</a:t>
            </a: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6708775" y="4194175"/>
            <a:ext cx="82708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3811588" y="3357564"/>
            <a:ext cx="1924050" cy="71913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3811588" y="4365625"/>
            <a:ext cx="1924050" cy="7191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5" name="TextBox 48"/>
          <p:cNvSpPr txBox="1">
            <a:spLocks noChangeArrowheads="1"/>
          </p:cNvSpPr>
          <p:nvPr/>
        </p:nvSpPr>
        <p:spPr bwMode="auto">
          <a:xfrm>
            <a:off x="5060951" y="2287588"/>
            <a:ext cx="28273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6000">
                <a:solidFill>
                  <a:prstClr val="black"/>
                </a:solidFill>
                <a:latin typeface="Verdana" panose="020B0604030504040204" pitchFamily="34" charset="0"/>
              </a:rPr>
              <a:t>1</a:t>
            </a:r>
            <a:endParaRPr lang="en-US" altLang="ru-RU" sz="6000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0256" name="TextBox 49"/>
          <p:cNvSpPr txBox="1">
            <a:spLocks noChangeArrowheads="1"/>
          </p:cNvSpPr>
          <p:nvPr/>
        </p:nvSpPr>
        <p:spPr bwMode="auto">
          <a:xfrm>
            <a:off x="4926013" y="5027615"/>
            <a:ext cx="28273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6000">
                <a:solidFill>
                  <a:prstClr val="black"/>
                </a:solidFill>
                <a:latin typeface="Verdana" panose="020B0604030504040204" pitchFamily="34" charset="0"/>
              </a:rPr>
              <a:t>2</a:t>
            </a:r>
            <a:endParaRPr lang="en-US" altLang="ru-RU" sz="6000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3667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1524000" y="66676"/>
            <a:ext cx="31321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Основное свойство дроби.</a:t>
            </a:r>
            <a:r>
              <a:rPr lang="en-US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Приведение дробей к общему</a:t>
            </a:r>
            <a:r>
              <a:rPr lang="en-US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знаменателю</a:t>
            </a:r>
          </a:p>
        </p:txBody>
      </p:sp>
      <p:sp>
        <p:nvSpPr>
          <p:cNvPr id="11268" name="TextBox 8"/>
          <p:cNvSpPr txBox="1">
            <a:spLocks noChangeArrowheads="1"/>
          </p:cNvSpPr>
          <p:nvPr/>
        </p:nvSpPr>
        <p:spPr bwMode="auto">
          <a:xfrm>
            <a:off x="4656138" y="220663"/>
            <a:ext cx="60118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500" b="1">
                <a:solidFill>
                  <a:srgbClr val="151515"/>
                </a:solidFill>
                <a:latin typeface="Verdana" panose="020B0604030504040204" pitchFamily="34" charset="0"/>
              </a:rPr>
              <a:t>Сокращение дробей</a:t>
            </a:r>
          </a:p>
        </p:txBody>
      </p:sp>
      <p:sp>
        <p:nvSpPr>
          <p:cNvPr id="11269" name="TextBox 22"/>
          <p:cNvSpPr txBox="1">
            <a:spLocks noChangeArrowheads="1"/>
          </p:cNvSpPr>
          <p:nvPr/>
        </p:nvSpPr>
        <p:spPr bwMode="auto">
          <a:xfrm>
            <a:off x="1774825" y="1270001"/>
            <a:ext cx="8642350" cy="430213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prstClr val="black"/>
                </a:solidFill>
                <a:latin typeface="Verdana" panose="020B0604030504040204" pitchFamily="34" charset="0"/>
              </a:rPr>
              <a:t>Не каждую дробь можно сократить.</a:t>
            </a:r>
          </a:p>
        </p:txBody>
      </p:sp>
      <p:sp>
        <p:nvSpPr>
          <p:cNvPr id="11270" name="TextBox 16"/>
          <p:cNvSpPr txBox="1">
            <a:spLocks noChangeArrowheads="1"/>
          </p:cNvSpPr>
          <p:nvPr/>
        </p:nvSpPr>
        <p:spPr bwMode="auto">
          <a:xfrm>
            <a:off x="1703388" y="2349500"/>
            <a:ext cx="8642350" cy="1100138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6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200" dirty="0">
                <a:solidFill>
                  <a:prstClr val="black"/>
                </a:solidFill>
                <a:latin typeface="Verdana" panose="020B0604030504040204" pitchFamily="34" charset="0"/>
              </a:rPr>
              <a:t>Если числитель и знаменатель дроби</a:t>
            </a:r>
          </a:p>
          <a:p>
            <a:pPr eaLnBrk="1" fontAlgn="base" hangingPunct="1">
              <a:lnSpc>
                <a:spcPct val="6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2200" dirty="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eaLnBrk="1" fontAlgn="base" hangingPunct="1">
              <a:lnSpc>
                <a:spcPct val="6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dirty="0">
                <a:solidFill>
                  <a:prstClr val="black"/>
                </a:solidFill>
                <a:latin typeface="Verdana" panose="020B0604030504040204" pitchFamily="34" charset="0"/>
              </a:rPr>
              <a:t>взаимно простые числа</a:t>
            </a:r>
            <a:r>
              <a:rPr lang="ru-RU" altLang="ru-RU" sz="2200" b="1" dirty="0" smtClean="0">
                <a:solidFill>
                  <a:prstClr val="black"/>
                </a:solidFill>
                <a:latin typeface="Verdana" panose="020B0604030504040204" pitchFamily="34" charset="0"/>
              </a:rPr>
              <a:t>,</a:t>
            </a:r>
          </a:p>
          <a:p>
            <a:pPr eaLnBrk="1" fontAlgn="base" hangingPunct="1">
              <a:lnSpc>
                <a:spcPct val="6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2200" dirty="0" smtClean="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eaLnBrk="1" fontAlgn="base" hangingPunct="1">
              <a:lnSpc>
                <a:spcPct val="6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200" dirty="0" smtClean="0">
                <a:solidFill>
                  <a:prstClr val="black"/>
                </a:solidFill>
                <a:latin typeface="Verdana" panose="020B0604030504040204" pitchFamily="34" charset="0"/>
              </a:rPr>
              <a:t>то </a:t>
            </a:r>
            <a:r>
              <a:rPr lang="ru-RU" altLang="ru-RU" sz="2200" dirty="0">
                <a:solidFill>
                  <a:prstClr val="black"/>
                </a:solidFill>
                <a:latin typeface="Verdana" panose="020B0604030504040204" pitchFamily="34" charset="0"/>
              </a:rPr>
              <a:t>такую дробь называют </a:t>
            </a:r>
            <a:r>
              <a:rPr lang="ru-RU" altLang="ru-RU" sz="2200" b="1" dirty="0">
                <a:solidFill>
                  <a:prstClr val="black"/>
                </a:solidFill>
                <a:latin typeface="Verdana" panose="020B0604030504040204" pitchFamily="34" charset="0"/>
              </a:rPr>
              <a:t>несократимой</a:t>
            </a:r>
            <a:r>
              <a:rPr lang="ru-RU" altLang="ru-RU" sz="2200" dirty="0">
                <a:solidFill>
                  <a:prstClr val="black"/>
                </a:solidFill>
                <a:latin typeface="Verdana" panose="020B0604030504040204" pitchFamily="34" charset="0"/>
              </a:rPr>
              <a:t>.</a:t>
            </a:r>
            <a:endParaRPr lang="en-US" altLang="ru-RU" sz="4000" b="1" dirty="0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1271" name="TextBox 17"/>
          <p:cNvSpPr txBox="1">
            <a:spLocks noChangeArrowheads="1"/>
          </p:cNvSpPr>
          <p:nvPr/>
        </p:nvSpPr>
        <p:spPr bwMode="auto">
          <a:xfrm>
            <a:off x="1774825" y="5262564"/>
            <a:ext cx="8642350" cy="830997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>
                <a:solidFill>
                  <a:prstClr val="black"/>
                </a:solidFill>
                <a:latin typeface="Verdana" panose="020B0604030504040204" pitchFamily="34" charset="0"/>
              </a:rPr>
              <a:t>Для каждой дроби </a:t>
            </a:r>
            <a:r>
              <a:rPr lang="ru-RU" altLang="ru-RU" sz="2400" b="1">
                <a:solidFill>
                  <a:prstClr val="black"/>
                </a:solidFill>
                <a:latin typeface="Verdana" panose="020B0604030504040204" pitchFamily="34" charset="0"/>
              </a:rPr>
              <a:t>существует единственная</a:t>
            </a:r>
            <a:r>
              <a:rPr lang="ru-RU" altLang="ru-RU" sz="2400">
                <a:solidFill>
                  <a:prstClr val="black"/>
                </a:solidFill>
                <a:latin typeface="Verdana" panose="020B0604030504040204" pitchFamily="34" charset="0"/>
              </a:rPr>
              <a:t> равная ей несократимая дробь.</a:t>
            </a:r>
            <a:endParaRPr lang="en-US" altLang="ru-RU" sz="4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1272" name="TextBox 18"/>
          <p:cNvSpPr txBox="1">
            <a:spLocks noChangeArrowheads="1"/>
          </p:cNvSpPr>
          <p:nvPr/>
        </p:nvSpPr>
        <p:spPr bwMode="auto">
          <a:xfrm>
            <a:off x="4872038" y="3873501"/>
            <a:ext cx="1511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>
                <a:solidFill>
                  <a:prstClr val="black"/>
                </a:solidFill>
                <a:latin typeface="Verdana" panose="020B0604030504040204" pitchFamily="34" charset="0"/>
              </a:rPr>
              <a:t>1</a:t>
            </a:r>
            <a:endParaRPr lang="en-US" altLang="ru-RU" sz="4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1273" name="TextBox 20"/>
          <p:cNvSpPr txBox="1">
            <a:spLocks noChangeArrowheads="1"/>
          </p:cNvSpPr>
          <p:nvPr/>
        </p:nvSpPr>
        <p:spPr bwMode="auto">
          <a:xfrm>
            <a:off x="4873625" y="4449764"/>
            <a:ext cx="11699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>
                <a:solidFill>
                  <a:prstClr val="black"/>
                </a:solidFill>
                <a:latin typeface="Verdana" panose="020B0604030504040204" pitchFamily="34" charset="0"/>
              </a:rPr>
              <a:t>3</a:t>
            </a:r>
            <a:endParaRPr lang="en-US" altLang="ru-RU" sz="4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945063" y="4557713"/>
            <a:ext cx="43021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5" name="TextBox 23"/>
          <p:cNvSpPr txBox="1">
            <a:spLocks noChangeArrowheads="1"/>
          </p:cNvSpPr>
          <p:nvPr/>
        </p:nvSpPr>
        <p:spPr bwMode="auto">
          <a:xfrm>
            <a:off x="5735639" y="3873501"/>
            <a:ext cx="15128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>
                <a:solidFill>
                  <a:prstClr val="black"/>
                </a:solidFill>
                <a:latin typeface="Verdana" panose="020B0604030504040204" pitchFamily="34" charset="0"/>
              </a:rPr>
              <a:t>3</a:t>
            </a:r>
            <a:endParaRPr lang="en-US" altLang="ru-RU" sz="4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1276" name="TextBox 24"/>
          <p:cNvSpPr txBox="1">
            <a:spLocks noChangeArrowheads="1"/>
          </p:cNvSpPr>
          <p:nvPr/>
        </p:nvSpPr>
        <p:spPr bwMode="auto">
          <a:xfrm>
            <a:off x="5737225" y="4449764"/>
            <a:ext cx="11699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>
                <a:solidFill>
                  <a:prstClr val="black"/>
                </a:solidFill>
                <a:latin typeface="Verdana" panose="020B0604030504040204" pitchFamily="34" charset="0"/>
              </a:rPr>
              <a:t>7</a:t>
            </a:r>
            <a:endParaRPr lang="en-US" altLang="ru-RU" sz="4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5810251" y="4557713"/>
            <a:ext cx="43021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8" name="TextBox 26"/>
          <p:cNvSpPr txBox="1">
            <a:spLocks noChangeArrowheads="1"/>
          </p:cNvSpPr>
          <p:nvPr/>
        </p:nvSpPr>
        <p:spPr bwMode="auto">
          <a:xfrm>
            <a:off x="6600825" y="3873501"/>
            <a:ext cx="1511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>
                <a:solidFill>
                  <a:prstClr val="black"/>
                </a:solidFill>
                <a:latin typeface="Verdana" panose="020B0604030504040204" pitchFamily="34" charset="0"/>
              </a:rPr>
              <a:t>11</a:t>
            </a:r>
            <a:endParaRPr lang="en-US" altLang="ru-RU" sz="4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1279" name="TextBox 27"/>
          <p:cNvSpPr txBox="1">
            <a:spLocks noChangeArrowheads="1"/>
          </p:cNvSpPr>
          <p:nvPr/>
        </p:nvSpPr>
        <p:spPr bwMode="auto">
          <a:xfrm>
            <a:off x="6600826" y="4449764"/>
            <a:ext cx="1171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>
                <a:solidFill>
                  <a:prstClr val="black"/>
                </a:solidFill>
                <a:latin typeface="Verdana" panose="020B0604030504040204" pitchFamily="34" charset="0"/>
              </a:rPr>
              <a:t>13</a:t>
            </a:r>
            <a:endParaRPr lang="en-US" altLang="ru-RU" sz="4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673851" y="4557713"/>
            <a:ext cx="79057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4714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5"/>
          <p:cNvSpPr txBox="1">
            <a:spLocks noChangeArrowheads="1"/>
          </p:cNvSpPr>
          <p:nvPr/>
        </p:nvSpPr>
        <p:spPr bwMode="auto">
          <a:xfrm>
            <a:off x="1524000" y="66676"/>
            <a:ext cx="31321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Основное свойство дроби.</a:t>
            </a:r>
            <a:r>
              <a:rPr lang="en-US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Приведение дробей к общему</a:t>
            </a:r>
            <a:r>
              <a:rPr lang="en-US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знаменателю</a:t>
            </a:r>
          </a:p>
        </p:txBody>
      </p:sp>
      <p:sp>
        <p:nvSpPr>
          <p:cNvPr id="12292" name="TextBox 8"/>
          <p:cNvSpPr txBox="1">
            <a:spLocks noChangeArrowheads="1"/>
          </p:cNvSpPr>
          <p:nvPr/>
        </p:nvSpPr>
        <p:spPr bwMode="auto">
          <a:xfrm>
            <a:off x="4656138" y="220663"/>
            <a:ext cx="60118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500" b="1">
                <a:solidFill>
                  <a:srgbClr val="151515"/>
                </a:solidFill>
                <a:latin typeface="Verdana" panose="020B0604030504040204" pitchFamily="34" charset="0"/>
              </a:rPr>
              <a:t>Сокращение дробей</a:t>
            </a:r>
          </a:p>
        </p:txBody>
      </p:sp>
      <p:sp>
        <p:nvSpPr>
          <p:cNvPr id="12293" name="TextBox 22"/>
          <p:cNvSpPr txBox="1">
            <a:spLocks noChangeArrowheads="1"/>
          </p:cNvSpPr>
          <p:nvPr/>
        </p:nvSpPr>
        <p:spPr bwMode="auto">
          <a:xfrm>
            <a:off x="1774825" y="1125538"/>
            <a:ext cx="8642350" cy="7620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prstClr val="black"/>
                </a:solidFill>
                <a:latin typeface="Verdana" panose="020B0604030504040204" pitchFamily="34" charset="0"/>
              </a:rPr>
              <a:t>Чтобы получить несократимую</a:t>
            </a:r>
            <a:r>
              <a:rPr lang="en-US" altLang="ru-RU" sz="2200" b="1">
                <a:solidFill>
                  <a:prstClr val="black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200" b="1">
                <a:solidFill>
                  <a:prstClr val="black"/>
                </a:solidFill>
                <a:latin typeface="Verdana" panose="020B0604030504040204" pitchFamily="34" charset="0"/>
              </a:rPr>
              <a:t>дробь, равную данной дроби, надо:</a:t>
            </a:r>
          </a:p>
        </p:txBody>
      </p:sp>
      <p:sp>
        <p:nvSpPr>
          <p:cNvPr id="12294" name="TextBox 17"/>
          <p:cNvSpPr txBox="1">
            <a:spLocks noChangeArrowheads="1"/>
          </p:cNvSpPr>
          <p:nvPr/>
        </p:nvSpPr>
        <p:spPr bwMode="auto">
          <a:xfrm>
            <a:off x="1774825" y="3716339"/>
            <a:ext cx="8642350" cy="1201737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>
                <a:solidFill>
                  <a:prstClr val="black"/>
                </a:solidFill>
                <a:latin typeface="Verdana" panose="020B0604030504040204" pitchFamily="34" charset="0"/>
              </a:rPr>
              <a:t>Если найти наибольший общий делитель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>
                <a:solidFill>
                  <a:prstClr val="black"/>
                </a:solidFill>
                <a:latin typeface="Verdana" panose="020B0604030504040204" pitchFamily="34" charset="0"/>
              </a:rPr>
              <a:t>числителя и знаменателя сложно, то можно производить сокращение </a:t>
            </a:r>
            <a:r>
              <a:rPr lang="ru-RU" altLang="ru-RU" sz="2400" b="1">
                <a:solidFill>
                  <a:prstClr val="black"/>
                </a:solidFill>
                <a:latin typeface="Verdana" panose="020B0604030504040204" pitchFamily="34" charset="0"/>
              </a:rPr>
              <a:t>поэтапно</a:t>
            </a:r>
            <a:r>
              <a:rPr lang="ru-RU" altLang="ru-RU" sz="2400">
                <a:solidFill>
                  <a:prstClr val="black"/>
                </a:solidFill>
                <a:latin typeface="Verdana" panose="020B0604030504040204" pitchFamily="34" charset="0"/>
              </a:rPr>
              <a:t>:</a:t>
            </a:r>
            <a:endParaRPr lang="en-US" altLang="ru-RU" sz="4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2295" name="TextBox 19"/>
          <p:cNvSpPr txBox="1">
            <a:spLocks noChangeArrowheads="1"/>
          </p:cNvSpPr>
          <p:nvPr/>
        </p:nvSpPr>
        <p:spPr bwMode="auto">
          <a:xfrm>
            <a:off x="1703388" y="2133600"/>
            <a:ext cx="8642350" cy="1373188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>
                <a:solidFill>
                  <a:prstClr val="black"/>
                </a:solidFill>
                <a:latin typeface="Verdana" panose="020B0604030504040204" pitchFamily="34" charset="0"/>
              </a:rPr>
              <a:t>данную дробь сократить на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prstClr val="black"/>
                </a:solidFill>
                <a:latin typeface="Verdana" panose="020B0604030504040204" pitchFamily="34" charset="0"/>
              </a:rPr>
              <a:t>наибольший общий делитель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>
                <a:solidFill>
                  <a:prstClr val="black"/>
                </a:solidFill>
                <a:latin typeface="Verdana" panose="020B0604030504040204" pitchFamily="34" charset="0"/>
              </a:rPr>
              <a:t>числителя и знаменателя.</a:t>
            </a:r>
          </a:p>
        </p:txBody>
      </p:sp>
      <p:sp>
        <p:nvSpPr>
          <p:cNvPr id="12296" name="TextBox 29"/>
          <p:cNvSpPr txBox="1">
            <a:spLocks noChangeArrowheads="1"/>
          </p:cNvSpPr>
          <p:nvPr/>
        </p:nvSpPr>
        <p:spPr bwMode="auto">
          <a:xfrm>
            <a:off x="3792539" y="5091113"/>
            <a:ext cx="2014537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5000" b="1">
                <a:solidFill>
                  <a:prstClr val="black"/>
                </a:solidFill>
                <a:latin typeface="Verdana" panose="020B0604030504040204" pitchFamily="34" charset="0"/>
              </a:rPr>
              <a:t>80</a:t>
            </a:r>
            <a:endParaRPr lang="en-US" altLang="ru-RU" sz="5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2297" name="TextBox 30"/>
          <p:cNvSpPr txBox="1">
            <a:spLocks noChangeArrowheads="1"/>
          </p:cNvSpPr>
          <p:nvPr/>
        </p:nvSpPr>
        <p:spPr bwMode="auto">
          <a:xfrm>
            <a:off x="3575051" y="5807076"/>
            <a:ext cx="266541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5000" b="1">
                <a:solidFill>
                  <a:prstClr val="black"/>
                </a:solidFill>
                <a:latin typeface="Verdana" panose="020B0604030504040204" pitchFamily="34" charset="0"/>
              </a:rPr>
              <a:t>120</a:t>
            </a:r>
            <a:endParaRPr lang="en-US" altLang="ru-RU" sz="5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792539" y="5880100"/>
            <a:ext cx="1150937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9" name="TextBox 32"/>
          <p:cNvSpPr txBox="1">
            <a:spLocks noChangeArrowheads="1"/>
          </p:cNvSpPr>
          <p:nvPr/>
        </p:nvSpPr>
        <p:spPr bwMode="auto">
          <a:xfrm>
            <a:off x="5314950" y="5445126"/>
            <a:ext cx="99695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5000" b="1">
                <a:solidFill>
                  <a:prstClr val="black"/>
                </a:solidFill>
                <a:latin typeface="Verdana" panose="020B0604030504040204" pitchFamily="34" charset="0"/>
              </a:rPr>
              <a:t>=</a:t>
            </a:r>
            <a:endParaRPr lang="en-US" altLang="ru-RU" sz="5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V="1">
            <a:off x="3575050" y="6059489"/>
            <a:ext cx="1690688" cy="35877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1" name="TextBox 38"/>
          <p:cNvSpPr txBox="1">
            <a:spLocks noChangeArrowheads="1"/>
          </p:cNvSpPr>
          <p:nvPr/>
        </p:nvSpPr>
        <p:spPr bwMode="auto">
          <a:xfrm>
            <a:off x="4133850" y="4813300"/>
            <a:ext cx="28257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000">
                <a:solidFill>
                  <a:prstClr val="black"/>
                </a:solidFill>
                <a:latin typeface="Verdana" panose="020B0604030504040204" pitchFamily="34" charset="0"/>
              </a:rPr>
              <a:t>8</a:t>
            </a:r>
            <a:endParaRPr lang="en-US" altLang="ru-RU" sz="3000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V="1">
            <a:off x="3573464" y="5376864"/>
            <a:ext cx="1690687" cy="35877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3" name="TextBox 43"/>
          <p:cNvSpPr txBox="1">
            <a:spLocks noChangeArrowheads="1"/>
          </p:cNvSpPr>
          <p:nvPr/>
        </p:nvSpPr>
        <p:spPr bwMode="auto">
          <a:xfrm>
            <a:off x="3935414" y="6403975"/>
            <a:ext cx="282733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000">
                <a:solidFill>
                  <a:prstClr val="black"/>
                </a:solidFill>
                <a:latin typeface="Verdana" panose="020B0604030504040204" pitchFamily="34" charset="0"/>
              </a:rPr>
              <a:t>12</a:t>
            </a:r>
            <a:endParaRPr lang="en-US" altLang="ru-RU" sz="3000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2304" name="TextBox 44"/>
          <p:cNvSpPr txBox="1">
            <a:spLocks noChangeArrowheads="1"/>
          </p:cNvSpPr>
          <p:nvPr/>
        </p:nvSpPr>
        <p:spPr bwMode="auto">
          <a:xfrm>
            <a:off x="6240464" y="5084763"/>
            <a:ext cx="201612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5000" b="1">
                <a:solidFill>
                  <a:prstClr val="black"/>
                </a:solidFill>
                <a:latin typeface="Verdana" panose="020B0604030504040204" pitchFamily="34" charset="0"/>
              </a:rPr>
              <a:t>8</a:t>
            </a:r>
            <a:endParaRPr lang="en-US" altLang="ru-RU" sz="5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2305" name="TextBox 45"/>
          <p:cNvSpPr txBox="1">
            <a:spLocks noChangeArrowheads="1"/>
          </p:cNvSpPr>
          <p:nvPr/>
        </p:nvSpPr>
        <p:spPr bwMode="auto">
          <a:xfrm>
            <a:off x="5951538" y="5802313"/>
            <a:ext cx="2665412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5000" b="1">
                <a:solidFill>
                  <a:prstClr val="black"/>
                </a:solidFill>
                <a:latin typeface="Verdana" panose="020B0604030504040204" pitchFamily="34" charset="0"/>
              </a:rPr>
              <a:t>12</a:t>
            </a:r>
            <a:endParaRPr lang="en-US" altLang="ru-RU" sz="5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6096000" y="5873750"/>
            <a:ext cx="863600" cy="635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5989639" y="6056314"/>
            <a:ext cx="1114425" cy="35877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6024564" y="5373689"/>
            <a:ext cx="1112837" cy="35877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9" name="TextBox 53"/>
          <p:cNvSpPr txBox="1">
            <a:spLocks noChangeArrowheads="1"/>
          </p:cNvSpPr>
          <p:nvPr/>
        </p:nvSpPr>
        <p:spPr bwMode="auto">
          <a:xfrm>
            <a:off x="6365875" y="6403975"/>
            <a:ext cx="28257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000">
                <a:solidFill>
                  <a:prstClr val="black"/>
                </a:solidFill>
                <a:latin typeface="Verdana" panose="020B0604030504040204" pitchFamily="34" charset="0"/>
              </a:rPr>
              <a:t>3</a:t>
            </a:r>
            <a:endParaRPr lang="en-US" altLang="ru-RU" sz="3000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2310" name="TextBox 54"/>
          <p:cNvSpPr txBox="1">
            <a:spLocks noChangeArrowheads="1"/>
          </p:cNvSpPr>
          <p:nvPr/>
        </p:nvSpPr>
        <p:spPr bwMode="auto">
          <a:xfrm>
            <a:off x="6365875" y="4819650"/>
            <a:ext cx="28257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000">
                <a:solidFill>
                  <a:prstClr val="black"/>
                </a:solidFill>
                <a:latin typeface="Verdana" panose="020B0604030504040204" pitchFamily="34" charset="0"/>
              </a:rPr>
              <a:t>2</a:t>
            </a:r>
            <a:endParaRPr lang="en-US" altLang="ru-RU" sz="3000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2311" name="TextBox 55"/>
          <p:cNvSpPr txBox="1">
            <a:spLocks noChangeArrowheads="1"/>
          </p:cNvSpPr>
          <p:nvPr/>
        </p:nvSpPr>
        <p:spPr bwMode="auto">
          <a:xfrm>
            <a:off x="7115175" y="5445126"/>
            <a:ext cx="99695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5000" b="1">
                <a:solidFill>
                  <a:prstClr val="black"/>
                </a:solidFill>
                <a:latin typeface="Verdana" panose="020B0604030504040204" pitchFamily="34" charset="0"/>
              </a:rPr>
              <a:t>=</a:t>
            </a:r>
            <a:endParaRPr lang="en-US" altLang="ru-RU" sz="5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2312" name="TextBox 56"/>
          <p:cNvSpPr txBox="1">
            <a:spLocks noChangeArrowheads="1"/>
          </p:cNvSpPr>
          <p:nvPr/>
        </p:nvSpPr>
        <p:spPr bwMode="auto">
          <a:xfrm>
            <a:off x="7896226" y="5084763"/>
            <a:ext cx="201612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5000" b="1">
                <a:solidFill>
                  <a:prstClr val="black"/>
                </a:solidFill>
                <a:latin typeface="Verdana" panose="020B0604030504040204" pitchFamily="34" charset="0"/>
              </a:rPr>
              <a:t>2</a:t>
            </a:r>
            <a:endParaRPr lang="en-US" altLang="ru-RU" sz="5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2313" name="TextBox 57"/>
          <p:cNvSpPr txBox="1">
            <a:spLocks noChangeArrowheads="1"/>
          </p:cNvSpPr>
          <p:nvPr/>
        </p:nvSpPr>
        <p:spPr bwMode="auto">
          <a:xfrm>
            <a:off x="7896226" y="5802313"/>
            <a:ext cx="266382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5000" b="1">
                <a:solidFill>
                  <a:prstClr val="black"/>
                </a:solidFill>
                <a:latin typeface="Verdana" panose="020B0604030504040204" pitchFamily="34" charset="0"/>
              </a:rPr>
              <a:t>3</a:t>
            </a:r>
            <a:endParaRPr lang="en-US" altLang="ru-RU" sz="5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7896226" y="5873750"/>
            <a:ext cx="576263" cy="635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9504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1524000" y="66676"/>
            <a:ext cx="31321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Основное свойство дроби.</a:t>
            </a:r>
            <a:r>
              <a:rPr lang="en-US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Приведение дробей к общему</a:t>
            </a:r>
            <a:r>
              <a:rPr lang="en-US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знаменателю</a:t>
            </a:r>
          </a:p>
        </p:txBody>
      </p:sp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4656138" y="28576"/>
            <a:ext cx="6011862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500" b="1">
                <a:solidFill>
                  <a:srgbClr val="151515"/>
                </a:solidFill>
                <a:latin typeface="Verdana" panose="020B0604030504040204" pitchFamily="34" charset="0"/>
              </a:rPr>
              <a:t>Приведение дробей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500" b="1">
                <a:solidFill>
                  <a:srgbClr val="151515"/>
                </a:solidFill>
                <a:latin typeface="Verdana" panose="020B0604030504040204" pitchFamily="34" charset="0"/>
              </a:rPr>
              <a:t>к общему знаменателю</a:t>
            </a:r>
          </a:p>
        </p:txBody>
      </p:sp>
      <p:sp>
        <p:nvSpPr>
          <p:cNvPr id="13317" name="TextBox 22"/>
          <p:cNvSpPr txBox="1">
            <a:spLocks noChangeArrowheads="1"/>
          </p:cNvSpPr>
          <p:nvPr/>
        </p:nvSpPr>
        <p:spPr bwMode="auto">
          <a:xfrm>
            <a:off x="1774825" y="1270001"/>
            <a:ext cx="8642350" cy="16795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600">
                <a:solidFill>
                  <a:prstClr val="black"/>
                </a:solidFill>
                <a:latin typeface="Verdana" panose="020B0604030504040204" pitchFamily="34" charset="0"/>
              </a:rPr>
              <a:t>При решении многих задач дроби, имеющие разные знаменатели, заменяют равными им дробями с одинаковыми знаменателями – </a:t>
            </a:r>
            <a:r>
              <a:rPr lang="ru-RU" altLang="ru-RU" sz="2600" b="1">
                <a:solidFill>
                  <a:prstClr val="black"/>
                </a:solidFill>
                <a:latin typeface="Verdana" panose="020B0604030504040204" pitchFamily="34" charset="0"/>
              </a:rPr>
              <a:t>приводят дроби к общему знаменателю</a:t>
            </a:r>
            <a:r>
              <a:rPr lang="ru-RU" altLang="ru-RU" sz="2600">
                <a:solidFill>
                  <a:prstClr val="black"/>
                </a:solidFill>
                <a:latin typeface="Verdana" panose="020B0604030504040204" pitchFamily="34" charset="0"/>
              </a:rPr>
              <a:t>.</a:t>
            </a:r>
          </a:p>
        </p:txBody>
      </p:sp>
      <p:sp>
        <p:nvSpPr>
          <p:cNvPr id="13318" name="TextBox 26"/>
          <p:cNvSpPr txBox="1">
            <a:spLocks noChangeArrowheads="1"/>
          </p:cNvSpPr>
          <p:nvPr/>
        </p:nvSpPr>
        <p:spPr bwMode="auto">
          <a:xfrm>
            <a:off x="1774825" y="3429001"/>
            <a:ext cx="8642350" cy="28352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000">
                <a:solidFill>
                  <a:prstClr val="black"/>
                </a:solidFill>
                <a:latin typeface="Verdana" panose="020B0604030504040204" pitchFamily="34" charset="0"/>
              </a:rPr>
              <a:t>Дроби можно привести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000" b="1">
                <a:solidFill>
                  <a:prstClr val="black"/>
                </a:solidFill>
                <a:latin typeface="Verdana" panose="020B0604030504040204" pitchFamily="34" charset="0"/>
              </a:rPr>
              <a:t>к любому знаменателю</a:t>
            </a:r>
            <a:r>
              <a:rPr lang="ru-RU" altLang="ru-RU" sz="3000">
                <a:solidFill>
                  <a:prstClr val="black"/>
                </a:solidFill>
                <a:latin typeface="Verdana" panose="020B0604030504040204" pitchFamily="34" charset="0"/>
              </a:rPr>
              <a:t>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000">
                <a:solidFill>
                  <a:prstClr val="black"/>
                </a:solidFill>
                <a:latin typeface="Verdana" panose="020B0604030504040204" pitchFamily="34" charset="0"/>
              </a:rPr>
              <a:t>кратному знаменателям данных дробей, однако, как правило,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000" b="1">
                <a:solidFill>
                  <a:prstClr val="black"/>
                </a:solidFill>
                <a:latin typeface="Verdana" panose="020B0604030504040204" pitchFamily="34" charset="0"/>
              </a:rPr>
              <a:t>стараются подобрать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000" b="1">
                <a:solidFill>
                  <a:prstClr val="black"/>
                </a:solidFill>
                <a:latin typeface="Verdana" panose="020B0604030504040204" pitchFamily="34" charset="0"/>
              </a:rPr>
              <a:t>наименьший общий знаменатель</a:t>
            </a:r>
            <a:r>
              <a:rPr lang="ru-RU" altLang="ru-RU" sz="3000">
                <a:solidFill>
                  <a:prstClr val="black"/>
                </a:solidFill>
                <a:latin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89515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1524000" y="66676"/>
            <a:ext cx="31321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Основное свойство дроби.</a:t>
            </a:r>
            <a:r>
              <a:rPr lang="en-US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Приведение дробей к общему</a:t>
            </a:r>
            <a:r>
              <a:rPr lang="en-US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1500" b="1">
                <a:solidFill>
                  <a:srgbClr val="151515"/>
                </a:solidFill>
                <a:latin typeface="Verdana" panose="020B0604030504040204" pitchFamily="34" charset="0"/>
              </a:rPr>
              <a:t>знаменателю</a:t>
            </a:r>
          </a:p>
        </p:txBody>
      </p:sp>
      <p:sp>
        <p:nvSpPr>
          <p:cNvPr id="14340" name="TextBox 8"/>
          <p:cNvSpPr txBox="1">
            <a:spLocks noChangeArrowheads="1"/>
          </p:cNvSpPr>
          <p:nvPr/>
        </p:nvSpPr>
        <p:spPr bwMode="auto">
          <a:xfrm>
            <a:off x="4656138" y="28576"/>
            <a:ext cx="6011862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500" b="1">
                <a:solidFill>
                  <a:srgbClr val="151515"/>
                </a:solidFill>
                <a:latin typeface="Verdana" panose="020B0604030504040204" pitchFamily="34" charset="0"/>
              </a:rPr>
              <a:t>Приведение дробей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500" b="1">
                <a:solidFill>
                  <a:srgbClr val="151515"/>
                </a:solidFill>
                <a:latin typeface="Verdana" panose="020B0604030504040204" pitchFamily="34" charset="0"/>
              </a:rPr>
              <a:t>к общему знаменателю</a:t>
            </a:r>
          </a:p>
        </p:txBody>
      </p:sp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3216275" y="1025526"/>
            <a:ext cx="15113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1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4342" name="TextBox 7"/>
          <p:cNvSpPr txBox="1">
            <a:spLocks noChangeArrowheads="1"/>
          </p:cNvSpPr>
          <p:nvPr/>
        </p:nvSpPr>
        <p:spPr bwMode="auto">
          <a:xfrm>
            <a:off x="3216275" y="2105026"/>
            <a:ext cx="11699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3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216276" y="2249488"/>
            <a:ext cx="10080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4" name="TextBox 10"/>
          <p:cNvSpPr txBox="1">
            <a:spLocks noChangeArrowheads="1"/>
          </p:cNvSpPr>
          <p:nvPr/>
        </p:nvSpPr>
        <p:spPr bwMode="auto">
          <a:xfrm>
            <a:off x="7967664" y="1025526"/>
            <a:ext cx="151288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3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4345" name="TextBox 11"/>
          <p:cNvSpPr txBox="1">
            <a:spLocks noChangeArrowheads="1"/>
          </p:cNvSpPr>
          <p:nvPr/>
        </p:nvSpPr>
        <p:spPr bwMode="auto">
          <a:xfrm>
            <a:off x="7967664" y="2105026"/>
            <a:ext cx="11715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4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7969251" y="2249488"/>
            <a:ext cx="10080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2711451" y="2349500"/>
            <a:ext cx="1871663" cy="889000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535863" y="2349500"/>
            <a:ext cx="1873250" cy="889000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entury Gothic" panose="020B0502020202020204"/>
            </a:endParaRPr>
          </a:p>
        </p:txBody>
      </p:sp>
      <p:cxnSp>
        <p:nvCxnSpPr>
          <p:cNvPr id="14" name="Прямая соединительная линия 13"/>
          <p:cNvCxnSpPr>
            <a:stCxn id="4" idx="6"/>
            <a:endCxn id="15" idx="2"/>
          </p:cNvCxnSpPr>
          <p:nvPr/>
        </p:nvCxnSpPr>
        <p:spPr>
          <a:xfrm>
            <a:off x="4583113" y="2794000"/>
            <a:ext cx="2952750" cy="0"/>
          </a:xfrm>
          <a:prstGeom prst="line">
            <a:avLst/>
          </a:prstGeom>
          <a:ln w="254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0" name="TextBox 17"/>
          <p:cNvSpPr txBox="1">
            <a:spLocks noChangeArrowheads="1"/>
          </p:cNvSpPr>
          <p:nvPr/>
        </p:nvSpPr>
        <p:spPr bwMode="auto">
          <a:xfrm>
            <a:off x="4656139" y="2781300"/>
            <a:ext cx="28797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200">
                <a:solidFill>
                  <a:prstClr val="black"/>
                </a:solidFill>
                <a:latin typeface="Verdana" panose="020B0604030504040204" pitchFamily="34" charset="0"/>
              </a:rPr>
              <a:t>Наименьшее общее кратное</a:t>
            </a:r>
            <a:endParaRPr lang="en-US" altLang="ru-RU" sz="2200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4351" name="TextBox 18"/>
          <p:cNvSpPr txBox="1">
            <a:spLocks noChangeArrowheads="1"/>
          </p:cNvSpPr>
          <p:nvPr/>
        </p:nvSpPr>
        <p:spPr bwMode="auto">
          <a:xfrm>
            <a:off x="5159376" y="1601789"/>
            <a:ext cx="1800225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srgbClr val="C00000"/>
                </a:solidFill>
                <a:latin typeface="Verdana" panose="020B0604030504040204" pitchFamily="34" charset="0"/>
              </a:rPr>
              <a:t>12</a:t>
            </a:r>
            <a:endParaRPr lang="en-US" altLang="ru-RU" sz="8000" b="1">
              <a:solidFill>
                <a:srgbClr val="C00000"/>
              </a:solidFill>
              <a:latin typeface="Verdana" panose="020B0604030504040204" pitchFamily="34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3090069" y="3734594"/>
            <a:ext cx="1079500" cy="468312"/>
          </a:xfrm>
          <a:prstGeom prst="right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21" name="Стрелка вправо 20"/>
          <p:cNvSpPr/>
          <p:nvPr/>
        </p:nvSpPr>
        <p:spPr>
          <a:xfrm rot="5400000">
            <a:off x="7877175" y="3703638"/>
            <a:ext cx="1081088" cy="468312"/>
          </a:xfrm>
          <a:prstGeom prst="right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14354" name="TextBox 21"/>
          <p:cNvSpPr txBox="1">
            <a:spLocks noChangeArrowheads="1"/>
          </p:cNvSpPr>
          <p:nvPr/>
        </p:nvSpPr>
        <p:spPr bwMode="auto">
          <a:xfrm>
            <a:off x="2424113" y="4410075"/>
            <a:ext cx="15113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1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4355" name="TextBox 23"/>
          <p:cNvSpPr txBox="1">
            <a:spLocks noChangeArrowheads="1"/>
          </p:cNvSpPr>
          <p:nvPr/>
        </p:nvSpPr>
        <p:spPr bwMode="auto">
          <a:xfrm>
            <a:off x="2424114" y="5489576"/>
            <a:ext cx="116998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3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424113" y="5634038"/>
            <a:ext cx="100806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7" name="TextBox 25"/>
          <p:cNvSpPr txBox="1">
            <a:spLocks noChangeArrowheads="1"/>
          </p:cNvSpPr>
          <p:nvPr/>
        </p:nvSpPr>
        <p:spPr bwMode="auto">
          <a:xfrm>
            <a:off x="1685925" y="4367213"/>
            <a:ext cx="2160588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5000" b="1" dirty="0">
                <a:solidFill>
                  <a:prstClr val="black"/>
                </a:solidFill>
                <a:latin typeface="Verdana" panose="020B0604030504040204" pitchFamily="34" charset="0"/>
              </a:rPr>
              <a:t>4</a:t>
            </a:r>
            <a:r>
              <a:rPr lang="en-US" altLang="ru-RU" sz="5000" b="1" dirty="0">
                <a:solidFill>
                  <a:prstClr val="black"/>
                </a:solidFill>
                <a:latin typeface="Verdana" panose="020B0604030504040204" pitchFamily="34" charset="0"/>
              </a:rPr>
              <a:t>/</a:t>
            </a:r>
          </a:p>
        </p:txBody>
      </p:sp>
      <p:sp>
        <p:nvSpPr>
          <p:cNvPr id="14358" name="TextBox 27"/>
          <p:cNvSpPr txBox="1">
            <a:spLocks noChangeArrowheads="1"/>
          </p:cNvSpPr>
          <p:nvPr/>
        </p:nvSpPr>
        <p:spPr bwMode="auto">
          <a:xfrm>
            <a:off x="3359151" y="4913314"/>
            <a:ext cx="11715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=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4359" name="TextBox 28"/>
          <p:cNvSpPr txBox="1">
            <a:spLocks noChangeArrowheads="1"/>
          </p:cNvSpPr>
          <p:nvPr/>
        </p:nvSpPr>
        <p:spPr bwMode="auto">
          <a:xfrm>
            <a:off x="4656138" y="4410075"/>
            <a:ext cx="15113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4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4360" name="TextBox 29"/>
          <p:cNvSpPr txBox="1">
            <a:spLocks noChangeArrowheads="1"/>
          </p:cNvSpPr>
          <p:nvPr/>
        </p:nvSpPr>
        <p:spPr bwMode="auto">
          <a:xfrm>
            <a:off x="4295776" y="5489576"/>
            <a:ext cx="20161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12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4368800" y="5634038"/>
            <a:ext cx="15113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2" name="TextBox 31"/>
          <p:cNvSpPr txBox="1">
            <a:spLocks noChangeArrowheads="1"/>
          </p:cNvSpPr>
          <p:nvPr/>
        </p:nvSpPr>
        <p:spPr bwMode="auto">
          <a:xfrm>
            <a:off x="7032625" y="4406901"/>
            <a:ext cx="15113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3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4363" name="TextBox 32"/>
          <p:cNvSpPr txBox="1">
            <a:spLocks noChangeArrowheads="1"/>
          </p:cNvSpPr>
          <p:nvPr/>
        </p:nvSpPr>
        <p:spPr bwMode="auto">
          <a:xfrm>
            <a:off x="7032625" y="5487989"/>
            <a:ext cx="1169988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4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7032626" y="5630863"/>
            <a:ext cx="10080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5" name="TextBox 34"/>
          <p:cNvSpPr txBox="1">
            <a:spLocks noChangeArrowheads="1"/>
          </p:cNvSpPr>
          <p:nvPr/>
        </p:nvSpPr>
        <p:spPr bwMode="auto">
          <a:xfrm>
            <a:off x="6294439" y="4365626"/>
            <a:ext cx="2160587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5000" b="1">
                <a:solidFill>
                  <a:prstClr val="black"/>
                </a:solidFill>
                <a:latin typeface="Verdana" panose="020B0604030504040204" pitchFamily="34" charset="0"/>
              </a:rPr>
              <a:t>3</a:t>
            </a:r>
            <a:r>
              <a:rPr lang="en-US" altLang="ru-RU" sz="5000" b="1">
                <a:solidFill>
                  <a:prstClr val="black"/>
                </a:solidFill>
                <a:latin typeface="Verdana" panose="020B0604030504040204" pitchFamily="34" charset="0"/>
              </a:rPr>
              <a:t>/</a:t>
            </a:r>
          </a:p>
        </p:txBody>
      </p:sp>
      <p:sp>
        <p:nvSpPr>
          <p:cNvPr id="14366" name="TextBox 35"/>
          <p:cNvSpPr txBox="1">
            <a:spLocks noChangeArrowheads="1"/>
          </p:cNvSpPr>
          <p:nvPr/>
        </p:nvSpPr>
        <p:spPr bwMode="auto">
          <a:xfrm>
            <a:off x="7967664" y="4911726"/>
            <a:ext cx="11715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=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4367" name="TextBox 36"/>
          <p:cNvSpPr txBox="1">
            <a:spLocks noChangeArrowheads="1"/>
          </p:cNvSpPr>
          <p:nvPr/>
        </p:nvSpPr>
        <p:spPr bwMode="auto">
          <a:xfrm>
            <a:off x="9264650" y="4406901"/>
            <a:ext cx="15113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9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4368" name="TextBox 37"/>
          <p:cNvSpPr txBox="1">
            <a:spLocks noChangeArrowheads="1"/>
          </p:cNvSpPr>
          <p:nvPr/>
        </p:nvSpPr>
        <p:spPr bwMode="auto">
          <a:xfrm>
            <a:off x="8904289" y="5487989"/>
            <a:ext cx="2016125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>
                <a:solidFill>
                  <a:prstClr val="black"/>
                </a:solidFill>
                <a:latin typeface="Verdana" panose="020B0604030504040204" pitchFamily="34" charset="0"/>
              </a:rPr>
              <a:t>12</a:t>
            </a:r>
            <a:endParaRPr lang="en-US" altLang="ru-RU" sz="80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8977313" y="5630863"/>
            <a:ext cx="15113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057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450</Words>
  <Application>Microsoft Office PowerPoint</Application>
  <PresentationFormat>Широкоэкранный</PresentationFormat>
  <Paragraphs>148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Verdana</vt:lpstr>
      <vt:lpstr>Wingdings 3</vt:lpstr>
      <vt:lpstr>Тема Office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4</cp:revision>
  <dcterms:created xsi:type="dcterms:W3CDTF">2018-10-03T11:58:03Z</dcterms:created>
  <dcterms:modified xsi:type="dcterms:W3CDTF">2018-10-03T12:36:47Z</dcterms:modified>
</cp:coreProperties>
</file>