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71" r:id="rId9"/>
    <p:sldId id="264" r:id="rId10"/>
    <p:sldId id="265" r:id="rId11"/>
    <p:sldId id="266" r:id="rId12"/>
    <p:sldId id="269" r:id="rId13"/>
    <p:sldId id="270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1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83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5-07T19:23:27.043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70DE-BBE8-4216-A0FD-F5A98B7773E8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9F2A1-C9E3-4460-9C41-DA090AA8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F2A1-C9E3-4460-9C41-DA090AA80C56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accent1">
                <a:lumMod val="40000"/>
                <a:lumOff val="60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057399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Тема :</a:t>
            </a:r>
            <a:r>
              <a:rPr lang="ru-RU" i="1" dirty="0" smtClean="0">
                <a:solidFill>
                  <a:srgbClr val="0070C0"/>
                </a:solidFill>
                <a:latin typeface="Impact" pitchFamily="34" charset="0"/>
              </a:rPr>
              <a:t/>
            </a:r>
            <a:br>
              <a:rPr lang="ru-RU" i="1" dirty="0" smtClean="0">
                <a:solidFill>
                  <a:srgbClr val="0070C0"/>
                </a:solidFill>
                <a:latin typeface="Impact" pitchFamily="34" charset="0"/>
              </a:rPr>
            </a:br>
            <a:r>
              <a:rPr lang="ru-RU" i="1" spc="300" dirty="0" smtClean="0">
                <a:solidFill>
                  <a:schemeClr val="accent1">
                    <a:lumMod val="50000"/>
                  </a:schemeClr>
                </a:solidFill>
                <a:latin typeface="Impact" pitchFamily="34" charset="0"/>
              </a:rPr>
              <a:t>  Признаки делимости </a:t>
            </a:r>
            <a:br>
              <a:rPr lang="ru-RU" i="1" spc="300" dirty="0" smtClean="0">
                <a:solidFill>
                  <a:schemeClr val="accent1">
                    <a:lumMod val="50000"/>
                  </a:schemeClr>
                </a:solidFill>
                <a:latin typeface="Impact" pitchFamily="34" charset="0"/>
              </a:rPr>
            </a:br>
            <a:r>
              <a:rPr lang="ru-RU" i="1" spc="300" dirty="0" smtClean="0">
                <a:solidFill>
                  <a:schemeClr val="accent1">
                    <a:lumMod val="50000"/>
                  </a:schemeClr>
                </a:solidFill>
                <a:latin typeface="Impact" pitchFamily="34" charset="0"/>
              </a:rPr>
              <a:t>на 2;5;10</a:t>
            </a:r>
            <a:endParaRPr lang="ru-RU" i="1" spc="300" dirty="0">
              <a:solidFill>
                <a:schemeClr val="accent1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2819400"/>
            <a:ext cx="6400800" cy="2667000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Цель урока: 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Освоить и применять признаки делимости натуральных чисел на 2;5;10</a:t>
            </a:r>
            <a:r>
              <a:rPr lang="ru-RU" sz="3600" b="1" i="1" dirty="0" smtClean="0">
                <a:solidFill>
                  <a:srgbClr val="92D050"/>
                </a:solidFill>
              </a:rPr>
              <a:t>.</a:t>
            </a:r>
            <a:endParaRPr lang="ru-RU" sz="3600" b="1" i="1" dirty="0">
              <a:solidFill>
                <a:srgbClr val="92D050"/>
              </a:solidFill>
            </a:endParaRPr>
          </a:p>
        </p:txBody>
      </p:sp>
      <p:pic>
        <p:nvPicPr>
          <p:cNvPr id="4" name="Рисунок 3" descr="https://im0-tub-kz.yandex.net/i?id=a2bee7909fcccc22fa28f7eabff24c11&amp;n=33&amp;h=215&amp;w=26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029200"/>
            <a:ext cx="137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1) Какие из чисел делятся на 10: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265,2690,60,3658,159,640,385,426,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365,980,150,478,3652,100,6503,230</a:t>
            </a:r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В число 658* вставь вместо звёздочки цифру так, чтобы число делилось на 10.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s://im0-tub-kz.yandex.net/i?id=a2bee7909fcccc22fa28f7eabff24c11&amp;n=33&amp;h=215&amp;w=2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0292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Самостоятельная работа </a:t>
            </a:r>
            <a:endParaRPr lang="ru-RU" b="1" i="1" u="sng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Стр. 84   А  №217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№218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стр. 85  В №222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№223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С  №226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Домашнее задание: п.2.4 устно,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№216 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 221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s://im0-tub-kz.yandex.net/i?id=a2bee7909fcccc22fa28f7eabff24c11&amp;n=33&amp;h=215&amp;w=2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4876800"/>
            <a:ext cx="1600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Ответы для проверки: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636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№217  </a:t>
            </a:r>
          </a:p>
          <a:p>
            <a:pPr marL="582930" indent="-514350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1)144,184,278,520,646,825,990;</a:t>
            </a:r>
          </a:p>
          <a:p>
            <a:pPr marL="582930" indent="-514350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 415,520,825,990,975;</a:t>
            </a:r>
          </a:p>
          <a:p>
            <a:pPr marL="582930" indent="-514350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3) 520,990.</a:t>
            </a:r>
          </a:p>
          <a:p>
            <a:pPr marL="582930" indent="-514350">
              <a:buNone/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№218</a:t>
            </a:r>
          </a:p>
          <a:p>
            <a:pPr marL="582930" indent="-51435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38200" y="4191000"/>
          <a:ext cx="7924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3200400"/>
                <a:gridCol w="1981200"/>
                <a:gridCol w="1981200"/>
              </a:tblGrid>
              <a:tr h="571500">
                <a:tc>
                  <a:txBody>
                    <a:bodyPr/>
                    <a:lstStyle/>
                    <a:p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Arial" pitchFamily="34" charset="0"/>
                          <a:cs typeface="Arial" pitchFamily="34" charset="0"/>
                        </a:rPr>
                        <a:t>Числа делящиеся</a:t>
                      </a:r>
                      <a:r>
                        <a:rPr lang="ru-RU" sz="1400" i="1" baseline="0" dirty="0" smtClean="0">
                          <a:latin typeface="Arial" pitchFamily="34" charset="0"/>
                          <a:cs typeface="Arial" pitchFamily="34" charset="0"/>
                        </a:rPr>
                        <a:t> на 2</a:t>
                      </a:r>
                      <a:endParaRPr lang="ru-RU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Arial" pitchFamily="34" charset="0"/>
                          <a:cs typeface="Arial" pitchFamily="34" charset="0"/>
                        </a:rPr>
                        <a:t>Числа делящиеся на 5</a:t>
                      </a:r>
                      <a:endParaRPr lang="ru-RU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Arial" pitchFamily="34" charset="0"/>
                          <a:cs typeface="Arial" pitchFamily="34" charset="0"/>
                        </a:rPr>
                        <a:t>Числа делящиеся на 10</a:t>
                      </a:r>
                      <a:endParaRPr lang="ru-RU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63*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630,632,634,636,638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630,635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630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37*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370,372,374,376,378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375,370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670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49*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490,492,494,496,498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490,495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490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 descr="https://im0-tub-kz.yandex.net/i?id=a2bee7909fcccc22fa28f7eabff24c11&amp;n=33&amp;h=215&amp;w=2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029200"/>
            <a:ext cx="152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1981200"/>
          </a:xfrm>
        </p:spPr>
        <p:txBody>
          <a:bodyPr/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№222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1)34,30,54,50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63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2)30,35,40,45,50</a:t>
            </a:r>
            <a:endParaRPr lang="ru-RU" sz="24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3)30,40,50.</a:t>
            </a:r>
            <a:endParaRPr lang="ru-RU" sz="24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№223</a:t>
            </a:r>
          </a:p>
          <a:p>
            <a:pPr marL="582930" indent="-514350"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1)Нет неверно т.к. при делении на 5 в конце должна стоять цифра 5 или 0.</a:t>
            </a:r>
          </a:p>
          <a:p>
            <a:pPr marL="582930" indent="-514350"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 400 тенге, если продавец считал с избытком</a:t>
            </a:r>
            <a:r>
              <a:rPr lang="ru-RU" sz="3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82930" indent="-514350"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3)цена фломастера 40 тенге</a:t>
            </a:r>
            <a:r>
              <a:rPr lang="ru-RU" sz="3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82930" indent="-514350">
              <a:buNone/>
            </a:pPr>
            <a:r>
              <a:rPr lang="ru-RU" sz="28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№226</a:t>
            </a:r>
          </a:p>
          <a:p>
            <a:pPr marL="582930" indent="-514350"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sz="3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Может масса груш быть больше,</a:t>
            </a:r>
          </a:p>
          <a:p>
            <a:pPr marL="582930" indent="-514350">
              <a:buNone/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 масса слив на 500гр.;</a:t>
            </a:r>
          </a:p>
          <a:p>
            <a:pPr marL="582930" indent="-514350"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 2 килограмма сухофруктов.</a:t>
            </a:r>
            <a:endParaRPr lang="ru-RU" sz="2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s://im0-tub-kz.yandex.net/i?id=a2bee7909fcccc22fa28f7eabff24c11&amp;n=33&amp;h=215&amp;w=2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105400"/>
            <a:ext cx="1600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Прием «Верные и неверные утверждения»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отметьте буквой </a:t>
            </a:r>
            <a:r>
              <a:rPr lang="ru-RU" sz="28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-верные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утверждения и буквой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-неверные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2057400"/>
          <a:ext cx="8229600" cy="464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572000"/>
                <a:gridCol w="1371600"/>
                <a:gridCol w="1676400"/>
              </a:tblGrid>
              <a:tr h="4343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Ответ до изучения новой темы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Ответ после изучение</a:t>
                      </a:r>
                      <a:r>
                        <a:rPr lang="ru-RU" sz="1400" baseline="0" dirty="0" smtClean="0"/>
                        <a:t> новой темы</a:t>
                      </a:r>
                      <a:endParaRPr lang="ru-RU" sz="1400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1" dirty="0" smtClean="0">
                          <a:latin typeface="Arial" pitchFamily="34" charset="0"/>
                          <a:cs typeface="Arial" pitchFamily="34" charset="0"/>
                        </a:rPr>
                        <a:t>Число 3810 делится на 2 и 5</a:t>
                      </a:r>
                      <a:endParaRPr lang="ru-RU" sz="18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1" dirty="0" smtClean="0">
                          <a:latin typeface="Arial" pitchFamily="34" charset="0"/>
                          <a:cs typeface="Arial" pitchFamily="34" charset="0"/>
                        </a:rPr>
                        <a:t>Число 568 кратно 2</a:t>
                      </a:r>
                      <a:endParaRPr lang="ru-RU" sz="18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1" dirty="0" smtClean="0">
                          <a:latin typeface="Arial" pitchFamily="34" charset="0"/>
                          <a:cs typeface="Arial" pitchFamily="34" charset="0"/>
                        </a:rPr>
                        <a:t>3600 делится на 2;5;10</a:t>
                      </a:r>
                      <a:endParaRPr lang="ru-RU" sz="18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1" dirty="0" smtClean="0">
                          <a:latin typeface="Arial" pitchFamily="34" charset="0"/>
                          <a:cs typeface="Arial" pitchFamily="34" charset="0"/>
                        </a:rPr>
                        <a:t>Число2</a:t>
                      </a:r>
                      <a:r>
                        <a:rPr lang="ru-RU" sz="1800" b="0" i="1" baseline="0" dirty="0" smtClean="0">
                          <a:latin typeface="Arial" pitchFamily="34" charset="0"/>
                          <a:cs typeface="Arial" pitchFamily="34" charset="0"/>
                        </a:rPr>
                        <a:t> делитель 806</a:t>
                      </a:r>
                      <a:endParaRPr lang="ru-RU" sz="18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1" dirty="0" smtClean="0">
                          <a:latin typeface="Arial" pitchFamily="34" charset="0"/>
                          <a:cs typeface="Arial" pitchFamily="34" charset="0"/>
                        </a:rPr>
                        <a:t>Число 5 делитель</a:t>
                      </a:r>
                      <a:r>
                        <a:rPr lang="ru-RU" sz="1800" b="0" i="1" baseline="0" dirty="0" smtClean="0">
                          <a:latin typeface="Arial" pitchFamily="34" charset="0"/>
                          <a:cs typeface="Arial" pitchFamily="34" charset="0"/>
                        </a:rPr>
                        <a:t> 526551</a:t>
                      </a:r>
                      <a:endParaRPr lang="ru-RU" sz="18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1" dirty="0" smtClean="0">
                          <a:latin typeface="Arial" pitchFamily="34" charset="0"/>
                          <a:cs typeface="Arial" pitchFamily="34" charset="0"/>
                        </a:rPr>
                        <a:t>Число 10 делитель32075</a:t>
                      </a:r>
                      <a:endParaRPr lang="ru-RU" sz="18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1" dirty="0" smtClean="0">
                          <a:latin typeface="Arial" pitchFamily="34" charset="0"/>
                          <a:cs typeface="Arial" pitchFamily="34" charset="0"/>
                        </a:rPr>
                        <a:t>Число 2832 кратно 2 </a:t>
                      </a:r>
                      <a:endParaRPr lang="ru-RU" sz="18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1" dirty="0" smtClean="0">
                          <a:latin typeface="Arial" pitchFamily="34" charset="0"/>
                          <a:cs typeface="Arial" pitchFamily="34" charset="0"/>
                        </a:rPr>
                        <a:t>9580 делится на 2 и 5 одновременно</a:t>
                      </a:r>
                      <a:endParaRPr lang="ru-RU" sz="18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1" dirty="0" smtClean="0">
                          <a:latin typeface="Arial" pitchFamily="34" charset="0"/>
                          <a:cs typeface="Arial" pitchFamily="34" charset="0"/>
                        </a:rPr>
                        <a:t>Число 26563 четное</a:t>
                      </a:r>
                      <a:endParaRPr lang="ru-RU" sz="18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https://im0-tub-kz.yandex.net/i?id=a2bee7909fcccc22fa28f7eabff24c11&amp;n=33&amp;h=215&amp;w=2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638800"/>
            <a:ext cx="106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7772400" cy="3276600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 !</a:t>
            </a:r>
            <a:endParaRPr lang="ru-RU" sz="96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s://im0-tub-kz.yandex.net/i?id=a2bee7909fcccc22fa28f7eabff24c11&amp;n=33&amp;h=215&amp;w=2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505200"/>
            <a:ext cx="3581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Прием «Верные и неверные утверждения»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отметьте буквой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</a:rPr>
              <a:t>В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-верные утверждения и буквой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</a:rPr>
              <a:t>Н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-неверные.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5"/>
          <a:ext cx="8534400" cy="50139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90222"/>
                <a:gridCol w="6005689"/>
                <a:gridCol w="1738489"/>
              </a:tblGrid>
              <a:tr h="1089992">
                <a:tc>
                  <a:txBody>
                    <a:bodyPr/>
                    <a:lstStyle/>
                    <a:p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 №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  </a:t>
                      </a:r>
                    </a:p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Утверждения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Arial" pitchFamily="34" charset="0"/>
                          <a:cs typeface="Arial" pitchFamily="34" charset="0"/>
                        </a:rPr>
                        <a:t>Ответ до изучения новой</a:t>
                      </a:r>
                      <a:r>
                        <a:rPr lang="ru-RU" sz="1800" i="1" baseline="0" dirty="0" smtClean="0">
                          <a:latin typeface="Arial" pitchFamily="34" charset="0"/>
                          <a:cs typeface="Arial" pitchFamily="34" charset="0"/>
                        </a:rPr>
                        <a:t> темы</a:t>
                      </a:r>
                      <a:endParaRPr lang="ru-RU" sz="18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5996"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Число 3810 делится на </a:t>
                      </a: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 и на 5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5996"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Число  568 кратно2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5996"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3600 делится на 2; 5; 10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5996"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Число </a:t>
                      </a: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 делитель 80</a:t>
                      </a: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5996"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Число 5 делитель</a:t>
                      </a:r>
                      <a:r>
                        <a:rPr lang="ru-RU" sz="2000" i="1" baseline="0" dirty="0" smtClean="0">
                          <a:latin typeface="Arial" pitchFamily="34" charset="0"/>
                          <a:cs typeface="Arial" pitchFamily="34" charset="0"/>
                        </a:rPr>
                        <a:t> 526551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5996"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Число </a:t>
                      </a: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 делитель 3207</a:t>
                      </a: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5996"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Число 2832 кратно </a:t>
                      </a: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5996"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958</a:t>
                      </a: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 делится на 2 и </a:t>
                      </a: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 одновременно 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5996"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Arial" pitchFamily="34" charset="0"/>
                          <a:cs typeface="Arial" pitchFamily="34" charset="0"/>
                        </a:rPr>
                        <a:t>Число</a:t>
                      </a:r>
                      <a:r>
                        <a:rPr lang="ru-RU" sz="2000" i="1" baseline="0" dirty="0" smtClean="0">
                          <a:latin typeface="Arial" pitchFamily="34" charset="0"/>
                          <a:cs typeface="Arial" pitchFamily="34" charset="0"/>
                        </a:rPr>
                        <a:t> 26563 четное</a:t>
                      </a:r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Рисунок 9" descr="https://im0-tub-kz.yandex.net/i?id=a2bee7909fcccc22fa28f7eabff24c11&amp;n=33&amp;h=215&amp;w=2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562600"/>
            <a:ext cx="114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822160"/>
          </a:xfrm>
        </p:spPr>
        <p:txBody>
          <a:bodyPr>
            <a:noAutofit/>
          </a:bodyPr>
          <a:lstStyle/>
          <a:p>
            <a:r>
              <a:rPr lang="ru-RU" sz="31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 чисел от 10 до 30 выпишите числа, кратные числу 2. Какие цифры у этих чисел будут последние?</a:t>
            </a:r>
          </a:p>
          <a:p>
            <a:r>
              <a:rPr lang="ru-RU" sz="31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Из чисел от 10 до 40 выпишите числа, кратные числу 5. Какие цифры у этих чисел будут последние?</a:t>
            </a:r>
          </a:p>
          <a:p>
            <a:r>
              <a:rPr lang="ru-RU" sz="3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из чисел:</a:t>
            </a:r>
          </a:p>
          <a:p>
            <a:pPr>
              <a:buNone/>
            </a:pPr>
            <a:r>
              <a:rPr lang="ru-RU" sz="3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146,160,213,230,381,450 делятся </a:t>
            </a:r>
          </a:p>
          <a:p>
            <a:pPr>
              <a:buNone/>
            </a:pPr>
            <a:r>
              <a:rPr lang="ru-RU" sz="3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10? Какие не делятся? В чем отличие?</a:t>
            </a:r>
            <a:endParaRPr lang="ru-RU" sz="31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s://im0-tub-kz.yandex.net/i?id=a2bee7909fcccc22fa28f7eabff24c11&amp;n=33&amp;h=215&amp;w=2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105400"/>
            <a:ext cx="137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295400"/>
          </a:xfrm>
        </p:spPr>
        <p:txBody>
          <a:bodyPr/>
          <a:lstStyle/>
          <a:p>
            <a:pPr algn="ctr"/>
            <a:r>
              <a:rPr lang="ru-RU" sz="4400" b="1" i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Признак делимости </a:t>
            </a:r>
            <a:endParaRPr lang="ru-RU" sz="4400" b="1" i="1" u="sng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196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это правило, позволяющее быстро определять, является ли число кратным заранее данному числу, без необходимости выполнять деление</a:t>
            </a:r>
            <a:r>
              <a:rPr lang="ru-RU" dirty="0" smtClean="0">
                <a:solidFill>
                  <a:schemeClr val="accent5"/>
                </a:solidFill>
              </a:rPr>
              <a:t>.</a:t>
            </a:r>
            <a:endParaRPr lang="ru-RU" dirty="0">
              <a:solidFill>
                <a:schemeClr val="accent5"/>
              </a:solidFill>
            </a:endParaRPr>
          </a:p>
        </p:txBody>
      </p:sp>
      <p:pic>
        <p:nvPicPr>
          <p:cNvPr id="4" name="Рисунок 3" descr="https://im0-tub-kz.yandex.net/i?id=a2bee7909fcccc22fa28f7eabff24c11&amp;n=33&amp;h=215&amp;w=2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029200"/>
            <a:ext cx="1371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3048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Натуральное число делится</a:t>
            </a:r>
            <a:b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на 2 тогда и только тогда, </a:t>
            </a:r>
            <a:b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когда последняя цифра в        записи числа 0,2,4,6 или 8</a:t>
            </a:r>
            <a:endParaRPr lang="ru-RU" b="1" i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28600" y="3505200"/>
            <a:ext cx="8229600" cy="17526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Например: число 5693</a:t>
            </a:r>
            <a:r>
              <a:rPr lang="ru-RU" sz="3200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3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делится на 2</a:t>
            </a:r>
            <a:r>
              <a:rPr lang="ru-RU" sz="3200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ru-RU" sz="3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а число 54236</a:t>
            </a:r>
            <a:r>
              <a:rPr lang="ru-RU" sz="3200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3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делится на 2.</a:t>
            </a:r>
            <a:endParaRPr lang="ru-RU" sz="3200" i="1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https://im0-tub-kz.yandex.net/i?id=a2bee7909fcccc22fa28f7eabff24c11&amp;n=33&amp;h=215&amp;w=2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4876800"/>
            <a:ext cx="1600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im0-tub-kz.yandex.net/i?id=a2bee7909fcccc22fa28f7eabff24c11&amp;n=33&amp;h=215&amp;w=2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029200"/>
            <a:ext cx="1600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1)Какие из чисел делятся на 2: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31244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25,36,329,6985,1547,3652,65324,2658,326,201,365,598,423,29,38.</a:t>
            </a:r>
          </a:p>
          <a:p>
            <a:pPr>
              <a:buNone/>
            </a:pPr>
            <a:endParaRPr lang="ru-RU" sz="4000" b="1" i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В число 3652* вставь вместо звёздочки цифру так, чтобы число делилось на 2.                      </a:t>
            </a:r>
          </a:p>
        </p:txBody>
      </p:sp>
      <p:pic>
        <p:nvPicPr>
          <p:cNvPr id="4" name="Рисунок 3" descr="https://im0-tub-kz.yandex.net/i?id=a2bee7909fcccc22fa28f7eabff24c11&amp;n=33&amp;h=215&amp;w=2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0292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612136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Натуральное число делится на 5 тогда и только тогда</a:t>
            </a:r>
            <a:r>
              <a:rPr lang="ru-RU" i="1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когда последняя цифра в записи числа 0 или 5.</a:t>
            </a:r>
            <a:endParaRPr lang="ru-RU" i="1" u="sng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733800"/>
            <a:ext cx="7772400" cy="262176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Например: число 18356</a:t>
            </a:r>
            <a:r>
              <a:rPr lang="ru-RU" sz="3200" i="1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делится на 5, а число 84525</a:t>
            </a:r>
            <a:r>
              <a:rPr lang="ru-RU" sz="3200" i="1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не делится на 5.</a:t>
            </a:r>
            <a:endParaRPr lang="ru-RU" sz="3200" i="1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s://im0-tub-kz.yandex.net/i?id=a2bee7909fcccc22fa28f7eabff24c11&amp;n=33&amp;h=215&amp;w=2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0292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1)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Какие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из чисел делятся на 5: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265,268,150,368,305,29,30,48,65,25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254,698,255,650,146,850,735,680.</a:t>
            </a:r>
          </a:p>
          <a:p>
            <a:pPr>
              <a:buNone/>
            </a:pPr>
            <a:endParaRPr lang="ru-RU" sz="3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В число 268* вставь вместо звездочки цифру так, чтобы число делилось на 5.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s://im0-tub-kz.yandex.net/i?id=a2bee7909fcccc22fa28f7eabff24c11&amp;n=33&amp;h=215&amp;w=2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0292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231136"/>
          </a:xfrm>
        </p:spPr>
        <p:txBody>
          <a:bodyPr/>
          <a:lstStyle/>
          <a:p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Натуральное число делится на 10, тогда и только тогда, </a:t>
            </a:r>
            <a:r>
              <a:rPr lang="ru-RU" sz="4800" b="1" i="1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когда оно оканчивается на 0.</a:t>
            </a:r>
            <a:endParaRPr lang="ru-RU" sz="4800" b="1" i="1" u="sng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3657600"/>
            <a:ext cx="8153400" cy="2133600"/>
          </a:xfrm>
        </p:spPr>
        <p:txBody>
          <a:bodyPr>
            <a:normAutofit/>
          </a:bodyPr>
          <a:lstStyle/>
          <a:p>
            <a:pPr lvl="3">
              <a:buNone/>
            </a:pPr>
            <a:r>
              <a:rPr lang="ru-RU" sz="3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Например : число 265</a:t>
            </a:r>
            <a:r>
              <a:rPr lang="ru-RU" sz="3600" b="1" i="1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</a:p>
          <a:p>
            <a:pPr lvl="3">
              <a:buNone/>
            </a:pPr>
            <a:r>
              <a:rPr lang="ru-RU" sz="3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делится на 10, а число36598</a:t>
            </a:r>
            <a:r>
              <a:rPr lang="ru-RU" sz="3600" b="1" i="1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не делится на 10.</a:t>
            </a:r>
          </a:p>
          <a:p>
            <a:pPr lvl="3">
              <a:buNone/>
            </a:pPr>
            <a:endParaRPr lang="ru-RU" dirty="0"/>
          </a:p>
        </p:txBody>
      </p:sp>
      <p:pic>
        <p:nvPicPr>
          <p:cNvPr id="4" name="Рисунок 3" descr="https://im0-tub-kz.yandex.net/i?id=a2bee7909fcccc22fa28f7eabff24c11&amp;n=33&amp;h=215&amp;w=2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0292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im0-tub-kz.yandex.net/i?id=a2bee7909fcccc22fa28f7eabff24c11&amp;n=33&amp;h=215&amp;w=2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1816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432</TotalTime>
  <Words>569</Words>
  <Application>Microsoft Office PowerPoint</Application>
  <PresentationFormat>Экран (4:3)</PresentationFormat>
  <Paragraphs>130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Тема :   Признаки делимости  на 2;5;10</vt:lpstr>
      <vt:lpstr>Прием «Верные и неверные утверждения» отметьте буквой В-верные утверждения и буквой Н-неверные.</vt:lpstr>
      <vt:lpstr>Слайд 3</vt:lpstr>
      <vt:lpstr>Признак делимости </vt:lpstr>
      <vt:lpstr>  Натуральное число делится  на 2 тогда и только тогда,      когда последняя цифра в        записи числа 0,2,4,6 или 8</vt:lpstr>
      <vt:lpstr>1)Какие из чисел делятся на 2:</vt:lpstr>
      <vt:lpstr>Натуральное число делится на 5 тогда и только тогда, когда последняя цифра в записи числа 0 или 5.</vt:lpstr>
      <vt:lpstr>1)Какие из чисел делятся на 5:</vt:lpstr>
      <vt:lpstr>Натуральное число делится на 10, тогда и только тогда, когда оно оканчивается на 0.</vt:lpstr>
      <vt:lpstr>1) Какие из чисел делятся на 10: </vt:lpstr>
      <vt:lpstr>Самостоятельная работа </vt:lpstr>
      <vt:lpstr>Ответы для проверки:</vt:lpstr>
      <vt:lpstr>№222 1)34,30,54,50 </vt:lpstr>
      <vt:lpstr>Прием «Верные и неверные утверждения» отметьте буквой В-верные утверждения и буквой Н-неверные.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  Признаки делимости  на 2; 3;5;9;10</dc:title>
  <dc:creator>user1</dc:creator>
  <cp:lastModifiedBy>user1</cp:lastModifiedBy>
  <cp:revision>6</cp:revision>
  <dcterms:created xsi:type="dcterms:W3CDTF">2017-05-07T09:03:04Z</dcterms:created>
  <dcterms:modified xsi:type="dcterms:W3CDTF">2017-05-10T11:18:08Z</dcterms:modified>
</cp:coreProperties>
</file>