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8374063" cy="1944687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Проблемы русского языка в современном обществе</a:t>
            </a:r>
            <a:endParaRPr lang="ru-RU" sz="2400" b="1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547813" y="2852738"/>
            <a:ext cx="6024562" cy="28082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5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5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5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5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5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dirty="0" smtClean="0"/>
              <a:t>      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Научно-исследовательская работа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Выполнил: Сидоренко Артем, ученик 9 «а» класса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МОУ ООШ №4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Руководитель: Зубова И.Е., учитель русского языка и литературы  МОУ ООШ №4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224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Сквернословие отражает скудость лексического запаса говорящего, неумение ориентироваться в ситуации наивысшего эмоционального подъема (радости или гнева).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12292" name="Содержимое 7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50" y="2143125"/>
            <a:ext cx="3286125" cy="3357563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857625" y="1857375"/>
            <a:ext cx="4829175" cy="500062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«Сквернословие – это склонность к совершению дурных поступков», – сказал Аристотель. Недаром, в древности сквернословов изгоняли из общества, как прокаженных. Древняя мудрость гласила: «Сквернословы подобны неразумным стрелкам, которые в населенном городе будут выпускать стрелы, не заботясь, куда они попадут». </a:t>
            </a:r>
          </a:p>
          <a:p>
            <a:pPr eaLnBrk="1" hangingPunct="1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«Не убивайте матом хромосому»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Бранные слова «взрываются» в генетическом аппарате человека. Вследствие этого происходят мутации, которые с каждым поколением ведут к вырождению.</a:t>
            </a:r>
          </a:p>
          <a:p>
            <a:pPr eaLnBrk="1" hangingPunct="1">
              <a:defRPr/>
            </a:pPr>
            <a:r>
              <a:rPr lang="ru-RU" sz="2800" dirty="0" smtClean="0"/>
              <a:t>Ругается человек не переставая – и его хромосомы корежатся и гнутся, гены меняются местами.</a:t>
            </a:r>
          </a:p>
          <a:p>
            <a:pPr eaLnBrk="1" hangingPunct="1">
              <a:defRPr/>
            </a:pPr>
            <a:r>
              <a:rPr lang="ru-RU" sz="2800" dirty="0" smtClean="0"/>
              <a:t>Постепенно потомству передается программа самоликвидации.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9750" y="908050"/>
            <a:ext cx="8066088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9" name="Rectangle 8"/>
          <p:cNvSpPr>
            <a:spLocks noChangeArrowheads="1"/>
          </p:cNvSpPr>
          <p:nvPr/>
        </p:nvSpPr>
        <p:spPr bwMode="auto">
          <a:xfrm>
            <a:off x="500063" y="1071563"/>
            <a:ext cx="828675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i="1">
                <a:latin typeface="Times New Roman" pitchFamily="18" charset="0"/>
                <a:cs typeface="Times New Roman" pitchFamily="18" charset="0"/>
              </a:rPr>
              <a:t>«Родная речь - Отечеству основа.</a:t>
            </a:r>
          </a:p>
          <a:p>
            <a:r>
              <a:rPr lang="ru-RU" sz="4000" i="1">
                <a:latin typeface="Times New Roman" pitchFamily="18" charset="0"/>
                <a:cs typeface="Times New Roman" pitchFamily="18" charset="0"/>
              </a:rPr>
              <a:t> Не замути Божественный родник, </a:t>
            </a:r>
          </a:p>
          <a:p>
            <a:r>
              <a:rPr lang="ru-RU" sz="4000" i="1">
                <a:latin typeface="Times New Roman" pitchFamily="18" charset="0"/>
                <a:cs typeface="Times New Roman" pitchFamily="18" charset="0"/>
              </a:rPr>
              <a:t>Храни себя: душа рождает слово – </a:t>
            </a:r>
          </a:p>
          <a:p>
            <a:r>
              <a:rPr lang="ru-RU" sz="4000" i="1">
                <a:latin typeface="Times New Roman" pitchFamily="18" charset="0"/>
                <a:cs typeface="Times New Roman" pitchFamily="18" charset="0"/>
              </a:rPr>
              <a:t>Великий Святорусский наш язык».</a:t>
            </a:r>
          </a:p>
          <a:p>
            <a:r>
              <a:rPr lang="ru-RU" sz="4000" i="1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>
                <a:latin typeface="Times New Roman" pitchFamily="18" charset="0"/>
                <a:cs typeface="Times New Roman" pitchFamily="18" charset="0"/>
              </a:rPr>
            </a:br>
            <a:r>
              <a:rPr lang="ru-RU" sz="4000" i="1">
                <a:latin typeface="Times New Roman" pitchFamily="18" charset="0"/>
                <a:cs typeface="Times New Roman" pitchFamily="18" charset="0"/>
              </a:rPr>
              <a:t>                               Иеромонах Роман.</a:t>
            </a:r>
            <a:endParaRPr lang="ru-RU" sz="4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8"/>
          <p:cNvSpPr txBox="1">
            <a:spLocks noChangeArrowheads="1"/>
          </p:cNvSpPr>
          <p:nvPr/>
        </p:nvSpPr>
        <p:spPr bwMode="auto">
          <a:xfrm>
            <a:off x="303213" y="393700"/>
            <a:ext cx="1841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000"/>
          </a:p>
          <a:p>
            <a:endParaRPr lang="ru-RU" sz="2000"/>
          </a:p>
          <a:p>
            <a:endParaRPr lang="ru-RU" sz="200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/>
              <a:t>Засорение русского языка жаргонизмами</a:t>
            </a:r>
            <a:endParaRPr lang="ru-RU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«Язык не есть только говор, речь:                       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язык есть образ всего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внутреннегочеловека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всех сил, умственных и нравственных».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И. А. Гончаров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/>
              <a:t>Если раньше мы писали письма друзьям,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/>
              <a:t>то теперь общается по «мылу» с </a:t>
            </a:r>
            <a:r>
              <a:rPr lang="ru-RU" i="1" dirty="0" err="1" smtClean="0"/>
              <a:t>френдами</a:t>
            </a:r>
            <a:r>
              <a:rPr lang="ru-RU" i="1" dirty="0" smtClean="0"/>
              <a:t>.</a:t>
            </a: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i="1" dirty="0" smtClean="0"/>
              <a:t>          Народная                             мудрость</a:t>
            </a: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179388" y="260350"/>
            <a:ext cx="3460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  </a:t>
            </a:r>
          </a:p>
          <a:p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50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7413" name="Содержимое 9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2000250"/>
            <a:ext cx="3286125" cy="3241675"/>
          </a:xfrm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143375" y="214313"/>
            <a:ext cx="4543425" cy="591661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Жаргон –противоположность культуре речи. И существует опасность, что мы, молодые люди, живущие в третьем тысячелетии, настолько упростим свою речь, что будем походить на героиню романа Ильфа и Петрова Эллочку Людоедку, которая обходилась в процессе коммуникации тридцатью словами!</a:t>
            </a:r>
          </a:p>
          <a:p>
            <a:pPr eaLnBrk="1" hangingPunct="1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93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/>
              <a:t>Рейтинг русского языка в современном мире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Каков  рейтинг русского языка в мире, может ли русский язык претендовать на роль доминирующего языка или он при всех проблемах выйдет из числа мировых языков?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303213" y="908050"/>
            <a:ext cx="5821362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  </a:t>
            </a:r>
            <a:r>
              <a:rPr lang="ru-RU" sz="2000"/>
              <a:t>Число русскоязычного населения</a:t>
            </a:r>
          </a:p>
          <a:p>
            <a:pPr>
              <a:lnSpc>
                <a:spcPct val="130000"/>
              </a:lnSpc>
            </a:pPr>
            <a:r>
              <a:rPr lang="ru-RU" sz="2000"/>
              <a:t>в бывшем СССР, дальнем зарубежье</a:t>
            </a:r>
          </a:p>
          <a:p>
            <a:pPr>
              <a:lnSpc>
                <a:spcPct val="130000"/>
              </a:lnSpc>
            </a:pPr>
            <a:r>
              <a:rPr lang="ru-RU" sz="2000"/>
              <a:t> и мире в целом неуклонно уменьшается</a:t>
            </a:r>
          </a:p>
          <a:p>
            <a:pPr>
              <a:lnSpc>
                <a:spcPct val="130000"/>
              </a:lnSpc>
            </a:pPr>
            <a:r>
              <a:rPr lang="ru-RU" sz="2000"/>
              <a:t>и, по прогнозам аналитиков, к 2025 году</a:t>
            </a:r>
          </a:p>
          <a:p>
            <a:pPr>
              <a:lnSpc>
                <a:spcPct val="130000"/>
              </a:lnSpc>
            </a:pPr>
            <a:r>
              <a:rPr lang="ru-RU" sz="2000"/>
              <a:t>снизится до 152 миллионов. </a:t>
            </a:r>
          </a:p>
          <a:p>
            <a:pPr>
              <a:lnSpc>
                <a:spcPct val="130000"/>
              </a:lnSpc>
            </a:pPr>
            <a:r>
              <a:rPr lang="ru-RU" sz="2000"/>
              <a:t>Вполне вероятно, в скором времени </a:t>
            </a:r>
          </a:p>
          <a:p>
            <a:pPr>
              <a:lnSpc>
                <a:spcPct val="130000"/>
              </a:lnSpc>
            </a:pPr>
            <a:r>
              <a:rPr lang="ru-RU" sz="2000"/>
              <a:t>русский язык выйдет из десятка</a:t>
            </a:r>
          </a:p>
          <a:p>
            <a:pPr>
              <a:lnSpc>
                <a:spcPct val="130000"/>
              </a:lnSpc>
            </a:pPr>
            <a:r>
              <a:rPr lang="ru-RU" sz="2000"/>
              <a:t>основных языков человечества.</a:t>
            </a:r>
          </a:p>
        </p:txBody>
      </p:sp>
      <p:pic>
        <p:nvPicPr>
          <p:cNvPr id="22531" name="Picture 7" descr="Рисунок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1341438"/>
            <a:ext cx="227171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Критическая оценка проблем в современном обществе и языке.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214313" y="1214438"/>
            <a:ext cx="5715000" cy="5286375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5857875" y="1600200"/>
            <a:ext cx="2828925" cy="4972050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6"/>
          <p:cNvSpPr txBox="1">
            <a:spLocks noChangeArrowheads="1"/>
          </p:cNvSpPr>
          <p:nvPr/>
        </p:nvSpPr>
        <p:spPr bwMode="auto">
          <a:xfrm>
            <a:off x="231775" y="703263"/>
            <a:ext cx="4965700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2400" i="1"/>
          </a:p>
          <a:p>
            <a:pPr algn="ctr"/>
            <a:endParaRPr lang="ru-RU" sz="2400" i="1"/>
          </a:p>
          <a:p>
            <a:pPr algn="ctr"/>
            <a:endParaRPr lang="ru-RU" sz="2400" i="1"/>
          </a:p>
          <a:p>
            <a:pPr algn="ctr"/>
            <a:endParaRPr lang="ru-RU" sz="2400" i="1"/>
          </a:p>
          <a:p>
            <a:pPr algn="ctr">
              <a:lnSpc>
                <a:spcPct val="130000"/>
              </a:lnSpc>
            </a:pPr>
            <a:r>
              <a:rPr lang="ru-RU" sz="2400" i="1"/>
              <a:t>Русская литература в ХХ веке</a:t>
            </a:r>
          </a:p>
          <a:p>
            <a:pPr algn="ctr">
              <a:lnSpc>
                <a:spcPct val="130000"/>
              </a:lnSpc>
            </a:pPr>
            <a:r>
              <a:rPr lang="ru-RU" sz="2400" i="1"/>
              <a:t>перестала быть образцом</a:t>
            </a:r>
          </a:p>
          <a:p>
            <a:pPr algn="ctr">
              <a:lnSpc>
                <a:spcPct val="130000"/>
              </a:lnSpc>
            </a:pPr>
            <a:r>
              <a:rPr lang="ru-RU" sz="2400" i="1"/>
              <a:t>нормированного </a:t>
            </a:r>
          </a:p>
          <a:p>
            <a:pPr algn="ctr">
              <a:lnSpc>
                <a:spcPct val="130000"/>
              </a:lnSpc>
            </a:pPr>
            <a:r>
              <a:rPr lang="ru-RU" sz="2400" i="1"/>
              <a:t>литературного языка.</a:t>
            </a:r>
          </a:p>
        </p:txBody>
      </p:sp>
      <p:pic>
        <p:nvPicPr>
          <p:cNvPr id="23555" name="Picture 7" descr="Рисунок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125538"/>
            <a:ext cx="28575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357188" y="857250"/>
            <a:ext cx="18415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endParaRPr lang="ru-RU" sz="2000"/>
          </a:p>
          <a:p>
            <a:pPr>
              <a:lnSpc>
                <a:spcPct val="130000"/>
              </a:lnSpc>
            </a:pPr>
            <a:endParaRPr lang="ru-RU" sz="2000"/>
          </a:p>
          <a:p>
            <a:pPr>
              <a:lnSpc>
                <a:spcPct val="130000"/>
              </a:lnSpc>
            </a:pPr>
            <a:endParaRPr lang="ru-RU" sz="2000" i="1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579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Русский язык больше не великий и могучий?!?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Статус русского языка в мире может повыситься только при условии  преодоления демографического кризиса в России, возрастания её  влияния на мировые процессы, экономического и  научно-технического прогресса в стране, введения целевых государственных программ  по пропаганде и распространению русского языка  в мире, а также по возрождению вековой языковой культуры  русского народа.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900113" y="692150"/>
            <a:ext cx="457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endParaRPr lang="ru-RU" sz="2000"/>
          </a:p>
        </p:txBody>
      </p:sp>
      <p:sp>
        <p:nvSpPr>
          <p:cNvPr id="26627" name="Rectangle 26"/>
          <p:cNvSpPr>
            <a:spLocks noChangeArrowheads="1"/>
          </p:cNvSpPr>
          <p:nvPr/>
        </p:nvSpPr>
        <p:spPr bwMode="auto">
          <a:xfrm>
            <a:off x="0" y="285728"/>
            <a:ext cx="8266113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Таким образом, </a:t>
            </a:r>
          </a:p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наша гипотеза подтвердилась.</a:t>
            </a:r>
          </a:p>
          <a:p>
            <a:pPr algn="ctr"/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Но нельзя смириться с этим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«… Мы сохраним тебя, русская речь,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   великое русское слово».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                                   А.А.Ахматова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8893175" cy="22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30000"/>
              </a:lnSpc>
              <a:defRPr/>
            </a:pP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30000"/>
              </a:lnSpc>
              <a:defRPr/>
            </a:pP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30000"/>
              </a:lnSpc>
              <a:defRPr/>
            </a:pPr>
            <a:endParaRPr lang="ru-RU" sz="2000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ru-RU" i="1" dirty="0"/>
              <a:t>                                                                            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0" y="785813"/>
            <a:ext cx="939641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b="1">
                <a:solidFill>
                  <a:srgbClr val="111100"/>
                </a:solidFill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sz="2800">
                <a:solidFill>
                  <a:srgbClr val="1111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>
                <a:solidFill>
                  <a:srgbClr val="111100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2800">
                <a:solidFill>
                  <a:srgbClr val="111100"/>
                </a:solidFill>
                <a:latin typeface="Times New Roman" pitchFamily="18" charset="0"/>
                <a:cs typeface="Times New Roman" pitchFamily="18" charset="0"/>
              </a:rPr>
              <a:t> выяснить, каково состояние</a:t>
            </a:r>
          </a:p>
          <a:p>
            <a:r>
              <a:rPr lang="ru-RU" sz="2800">
                <a:solidFill>
                  <a:srgbClr val="111100"/>
                </a:solidFill>
                <a:latin typeface="Times New Roman" pitchFamily="18" charset="0"/>
                <a:cs typeface="Times New Roman" pitchFamily="18" charset="0"/>
              </a:rPr>
              <a:t> русского языка в условиях кризиса современного общества</a:t>
            </a:r>
            <a:r>
              <a:rPr lang="ru-RU" sz="1400">
                <a:solidFill>
                  <a:srgbClr val="1111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>
              <a:latin typeface="Arial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57188" y="1928813"/>
            <a:ext cx="8143875" cy="3709987"/>
          </a:xfrm>
        </p:spPr>
        <p:txBody>
          <a:bodyPr>
            <a:normAutofit fontScale="92500" lnSpcReduction="10000"/>
          </a:bodyPr>
          <a:lstStyle/>
          <a:p>
            <a:pPr algn="l" eaLnBrk="1" hangingPunct="1">
              <a:defRPr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l" eaLnBrk="1" hangingPunct="1">
              <a:buFont typeface="Wingdings" pitchFamily="2" charset="2"/>
              <a:buChar char="§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Проанализировать рейтинг русского языка в современном мире;</a:t>
            </a:r>
          </a:p>
          <a:p>
            <a:pPr algn="l" eaLnBrk="1" hangingPunct="1">
              <a:buFont typeface="Wingdings" pitchFamily="2" charset="2"/>
              <a:buChar char="§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обозначить проблемы современного русского языка;</a:t>
            </a:r>
          </a:p>
          <a:p>
            <a:pPr algn="l" eaLnBrk="1" hangingPunct="1">
              <a:buFont typeface="Wingdings" pitchFamily="2" charset="2"/>
              <a:buChar char="§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предложить пути решения проблем;</a:t>
            </a:r>
          </a:p>
          <a:p>
            <a:pPr algn="l" eaLnBrk="1" hangingPunct="1"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провести исследование состояния культуры речи и уровня владения нормами русского литературного языка в среде подростков на материале 9 «а» класса МОУ ООШ №4.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6"/>
          <p:cNvSpPr txBox="1">
            <a:spLocks noChangeArrowheads="1"/>
          </p:cNvSpPr>
          <p:nvPr/>
        </p:nvSpPr>
        <p:spPr bwMode="auto">
          <a:xfrm>
            <a:off x="2555875" y="549275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8675" name="Прямоугольник 5"/>
          <p:cNvSpPr>
            <a:spLocks noChangeArrowheads="1"/>
          </p:cNvSpPr>
          <p:nvPr/>
        </p:nvSpPr>
        <p:spPr bwMode="auto">
          <a:xfrm>
            <a:off x="857250" y="785813"/>
            <a:ext cx="757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Русский язык не перестал быть великим и могучим. Это мы, носители языка, не заботимся о его самобытности.</a:t>
            </a:r>
          </a:p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Прямоугольник 7"/>
          <p:cNvSpPr>
            <a:spLocks noChangeArrowheads="1"/>
          </p:cNvSpPr>
          <p:nvPr/>
        </p:nvSpPr>
        <p:spPr bwMode="auto">
          <a:xfrm>
            <a:off x="428625" y="3614738"/>
            <a:ext cx="8715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Иногда воля одного или нескольких человек может существенно воздействовать на язык.</a:t>
            </a:r>
          </a:p>
          <a:p>
            <a:pPr eaLnBrk="0" hangingPunct="0"/>
            <a:endParaRPr lang="ru-RU" sz="32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200" y="1616075"/>
            <a:ext cx="7924800" cy="1789113"/>
            <a:chOff x="528" y="1018"/>
            <a:chExt cx="4992" cy="1127"/>
          </a:xfrm>
        </p:grpSpPr>
        <p:sp>
          <p:nvSpPr>
            <p:cNvPr id="29700" name="Rectangle 5"/>
            <p:cNvSpPr>
              <a:spLocks noChangeArrowheads="1"/>
            </p:cNvSpPr>
            <p:nvPr/>
          </p:nvSpPr>
          <p:spPr bwMode="auto">
            <a:xfrm>
              <a:off x="1152" y="1018"/>
              <a:ext cx="427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just"/>
              <a:endParaRPr lang="ru-RU">
                <a:latin typeface="Arial" charset="0"/>
              </a:endParaRPr>
            </a:p>
          </p:txBody>
        </p:sp>
        <p:sp>
          <p:nvSpPr>
            <p:cNvPr id="29701" name="Rectangle 6"/>
            <p:cNvSpPr>
              <a:spLocks noChangeArrowheads="1"/>
            </p:cNvSpPr>
            <p:nvPr/>
          </p:nvSpPr>
          <p:spPr bwMode="auto">
            <a:xfrm>
              <a:off x="528" y="1738"/>
              <a:ext cx="4992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just"/>
              <a:r>
                <a:rPr lang="ru-RU">
                  <a:latin typeface="Arial" charset="0"/>
                </a:rPr>
                <a:t/>
              </a:r>
              <a:br>
                <a:rPr lang="ru-RU">
                  <a:latin typeface="Arial" charset="0"/>
                </a:rPr>
              </a:br>
              <a:endParaRPr lang="ru-RU">
                <a:latin typeface="Arial" charset="0"/>
              </a:endParaRPr>
            </a:p>
          </p:txBody>
        </p:sp>
      </p:grp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132138" y="549275"/>
            <a:ext cx="568801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/>
              <a:t>               </a:t>
            </a:r>
          </a:p>
          <a:p>
            <a:pPr algn="ctr"/>
            <a:r>
              <a:rPr lang="ru-RU" sz="4400"/>
              <a:t>               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714375" y="571500"/>
            <a:ext cx="7929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ru-RU" sz="2400" i="1"/>
          </a:p>
          <a:p>
            <a:pPr marL="342900" indent="-342900"/>
            <a:endParaRPr lang="ru-RU" sz="2400" i="1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23653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современный русский язык.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Предмет исследования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проблемы, испытываемые русским языком в условиях современного общества.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500313"/>
            <a:ext cx="8229600" cy="3630612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Гипотеза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русский язык, как и все общество, переживает кризис, и это может привести к тому, что в скором времени он выйдет из числа мировых языков. </a:t>
            </a:r>
          </a:p>
          <a:p>
            <a:pPr eaLnBrk="1" hangingPunct="1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классификация, анализ, аналогия, синтез, обобщение, опрос.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376238" y="2921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 i="1"/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5184775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75000"/>
              </a:lnSpc>
            </a:pPr>
            <a:r>
              <a:rPr lang="ru-RU" i="1"/>
              <a:t>  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Основные проблемы современного русского языка: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тотальная безграмотность;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засорение русского языка иностранными словами;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сквернословие, использование нецензурной  лексики;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низкий уровень культуры речи;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бездумное использование слов и выражений;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разрушение норм русского литературного языка;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засорение русского языка жаргонизмами.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2071687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Безграмотность – это неумение применять общепринятые и ставшие литературной нормой способы написания, употребления и произношения слов, правильного образования форм.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857375"/>
            <a:ext cx="16710025" cy="3540125"/>
          </a:xfrm>
          <a:noFill/>
        </p:spPr>
        <p:txBody>
          <a:bodyPr anchor="ctr">
            <a:spAutoFit/>
          </a:bodyPr>
          <a:lstStyle/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i="1" smtClean="0"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i="1" smtClean="0">
                <a:solidFill>
                  <a:srgbClr val="111100"/>
                </a:solidFill>
                <a:effectLst/>
                <a:latin typeface="Times New Roman" pitchFamily="18" charset="0"/>
                <a:cs typeface="Times New Roman" pitchFamily="18" charset="0"/>
              </a:rPr>
              <a:t>Величайшее богатство народа – его язык!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sz="2800" i="1" smtClean="0">
                <a:solidFill>
                  <a:srgbClr val="111100"/>
                </a:solidFill>
                <a:effectLst/>
                <a:latin typeface="Times New Roman" pitchFamily="18" charset="0"/>
                <a:cs typeface="Times New Roman" pitchFamily="18" charset="0"/>
              </a:rPr>
              <a:t>Тысячелетиями накапливаются и вечно 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i="1" smtClean="0">
                <a:solidFill>
                  <a:srgbClr val="111100"/>
                </a:solidFill>
                <a:effectLst/>
                <a:latin typeface="Times New Roman" pitchFamily="18" charset="0"/>
                <a:cs typeface="Times New Roman" pitchFamily="18" charset="0"/>
              </a:rPr>
              <a:t>живут в слове несметные сокровища 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i="1" smtClean="0">
                <a:solidFill>
                  <a:srgbClr val="111100"/>
                </a:solidFill>
                <a:effectLst/>
                <a:latin typeface="Times New Roman" pitchFamily="18" charset="0"/>
                <a:cs typeface="Times New Roman" pitchFamily="18" charset="0"/>
              </a:rPr>
              <a:t>человеческой мысли и опыта»( М. А. Шолохов).</a:t>
            </a: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800" i="1" smtClean="0">
              <a:solidFill>
                <a:srgbClr val="1111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80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smtClean="0">
                <a:solidFill>
                  <a:srgbClr val="111100"/>
                </a:solidFill>
                <a:effectLst/>
                <a:latin typeface="Times New Roman" pitchFamily="18" charset="0"/>
                <a:cs typeface="Times New Roman" pitchFamily="18" charset="0"/>
              </a:rPr>
              <a:t> Может быть, в период кризиса материальных ценностей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</a:pPr>
            <a:r>
              <a:rPr lang="ru-RU" sz="2800" smtClean="0">
                <a:solidFill>
                  <a:srgbClr val="111100"/>
                </a:solidFill>
                <a:effectLst/>
                <a:latin typeface="Times New Roman" pitchFamily="18" charset="0"/>
                <a:cs typeface="Times New Roman" pitchFamily="18" charset="0"/>
              </a:rPr>
              <a:t> мы, наконец, вспомним про ценности духовные?..</a:t>
            </a:r>
            <a:endParaRPr lang="ru-RU" sz="280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023938" y="1139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195" name="Прямоугольник 5"/>
          <p:cNvSpPr>
            <a:spLocks noChangeArrowheads="1"/>
          </p:cNvSpPr>
          <p:nvPr/>
        </p:nvSpPr>
        <p:spPr bwMode="auto">
          <a:xfrm>
            <a:off x="428625" y="428625"/>
            <a:ext cx="835818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imes New Roman" pitchFamily="18" charset="0"/>
                <a:cs typeface="Times New Roman" pitchFamily="18" charset="0"/>
              </a:rPr>
              <a:t>Среди многочисленных причин тотальной безграмотности, словно эпидемия, охватившей российское общество, основной, на наш взгляд, является отсутствие внутренней мотивации быть грамотным. </a:t>
            </a:r>
          </a:p>
          <a:p>
            <a:pPr algn="ctr"/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Прямоугольник 8"/>
          <p:cNvSpPr>
            <a:spLocks noChangeArrowheads="1"/>
          </p:cNvSpPr>
          <p:nvPr/>
        </p:nvSpPr>
        <p:spPr bwMode="auto">
          <a:xfrm>
            <a:off x="428625" y="4224338"/>
            <a:ext cx="84296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Уважающий себя человек , особенно работодатель, должен понимать, что если человек малограмотен в языке, то, как правило, он малограмотен во всем.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88"/>
            <a:ext cx="8229600" cy="10604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 smtClean="0"/>
              <a:t>Засорение русского языка иностранными словами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i="1" dirty="0" smtClean="0"/>
              <a:t>«Мы должны оберегать язык от засорения, помня, что слова, которыми мы пользуемся сейчас, будут служить многие столетия после вас … И мы должны быть глубоко благодарны предшествующим поколениям, которые донесли до нас это наследие – образный, емкий, умный язык».</a:t>
            </a:r>
            <a:br>
              <a:rPr lang="ru-RU" sz="2800" i="1" dirty="0" smtClean="0"/>
            </a:br>
            <a:r>
              <a:rPr lang="ru-RU" sz="2800" dirty="0" smtClean="0"/>
              <a:t>                                                                                                    С. Я. Маршак.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Вспомним классиков: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i="1" dirty="0" smtClean="0"/>
              <a:t>«Берегите чистоту языка, как святыню! Никогда не употребляйте иностранных слов. Русский язык так богат и гибок, что нам нечего брать у тех, кто беднее нас»       ( И.С.Тургенев).</a:t>
            </a:r>
            <a:r>
              <a:rPr lang="ru-RU" sz="2800" dirty="0" smtClean="0"/>
              <a:t> </a:t>
            </a:r>
          </a:p>
          <a:p>
            <a:pPr eaLnBrk="1" hangingPunct="1">
              <a:defRPr/>
            </a:pPr>
            <a:r>
              <a:rPr lang="ru-RU" sz="2800" i="1" dirty="0" smtClean="0"/>
              <a:t>«Употреблять иностранное слово, когда есть равносильное ему русское слово,- значит оскорблять и здравый смысл, и здравый вкус» (В.Г.Белинский).</a:t>
            </a:r>
            <a:endParaRPr lang="ru-RU" sz="2800" dirty="0" smtClean="0"/>
          </a:p>
          <a:p>
            <a:pPr eaLnBrk="1" hangingPunct="1">
              <a:defRPr/>
            </a:pPr>
            <a:r>
              <a:rPr lang="ru-RU" i="1" dirty="0" smtClean="0"/>
              <a:t> </a:t>
            </a: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 smtClean="0"/>
              <a:t>Сквернословие, использование нецензурной  лексики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800" i="1" dirty="0" smtClean="0"/>
              <a:t>«Слово – тончайшее прикосновение к сердцу, оно может стать и нежным, благоухающим цветком, и живой водой, возвращающей веру в доброе, и острым ножом, и раскаленным железом, и комьями грязи… Мудрое и доброе слово доставляет радость, глупое и злое, необдуманное и бестактное – приносит беду» </a:t>
            </a:r>
            <a:br>
              <a:rPr lang="ru-RU" sz="2800" i="1" dirty="0" smtClean="0"/>
            </a:br>
            <a:r>
              <a:rPr lang="ru-RU" sz="2800" i="1" dirty="0" smtClean="0"/>
              <a:t>                                                                                               В.А. Сухомлинский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973</Words>
  <PresentationFormat>Экран (4:3)</PresentationFormat>
  <Paragraphs>135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 Проблемы русского языка в современном обществе</vt:lpstr>
      <vt:lpstr>Слайд 2</vt:lpstr>
      <vt:lpstr>Объект исследования – современный русский язык. Предмет исследования – проблемы, испытываемые русским языком в условиях современного общества.</vt:lpstr>
      <vt:lpstr>Основные проблемы современного русского языка:</vt:lpstr>
      <vt:lpstr>Безграмотность – это неумение применять общепринятые и ставшие литературной нормой способы написания, употребления и произношения слов, правильного образования форм. </vt:lpstr>
      <vt:lpstr>Слайд 6</vt:lpstr>
      <vt:lpstr>Засорение русского языка иностранными словами </vt:lpstr>
      <vt:lpstr>Вспомним классиков:</vt:lpstr>
      <vt:lpstr>Сквернословие, использование нецензурной  лексики </vt:lpstr>
      <vt:lpstr>Сквернословие отражает скудость лексического запаса говорящего, неумение ориентироваться в ситуации наивысшего эмоционального подъема (радости или гнева).  </vt:lpstr>
      <vt:lpstr>«Не убивайте матом хромосому»</vt:lpstr>
      <vt:lpstr>Слайд 12</vt:lpstr>
      <vt:lpstr>Засорение русского языка жаргонизмами</vt:lpstr>
      <vt:lpstr>Слайд 14</vt:lpstr>
      <vt:lpstr>Рейтинг русского языка в современном мире </vt:lpstr>
      <vt:lpstr>Критическая оценка проблем в современном обществе и языке. </vt:lpstr>
      <vt:lpstr>Слайд 17</vt:lpstr>
      <vt:lpstr>Русский язык больше не великий и могучий?!? </vt:lpstr>
      <vt:lpstr>Слайд 19</vt:lpstr>
      <vt:lpstr>Слайд 20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Проблемы русского языка в современном обществе</dc:title>
  <dc:creator>HP-PC</dc:creator>
  <cp:lastModifiedBy>HP-PC</cp:lastModifiedBy>
  <cp:revision>1</cp:revision>
  <dcterms:created xsi:type="dcterms:W3CDTF">2016-04-17T17:06:17Z</dcterms:created>
  <dcterms:modified xsi:type="dcterms:W3CDTF">2016-04-17T17:13:05Z</dcterms:modified>
</cp:coreProperties>
</file>