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90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43FFE7-5A5A-4A89-89E9-4CD1B4DD319D}" type="datetimeFigureOut">
              <a:rPr lang="ru-RU" smtClean="0"/>
              <a:t>19.03.2015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ABD305-E75B-4037-AE70-7265128DF7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26001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ABD305-E75B-4037-AE70-7265128DF765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73518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DA15A-3526-4529-B546-9D027CC30A57}" type="datetimeFigureOut">
              <a:rPr lang="ru-RU" smtClean="0"/>
              <a:t>19.03.2015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3DF77-FDFA-4DC4-8E41-53F55A58E4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15451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DA15A-3526-4529-B546-9D027CC30A57}" type="datetimeFigureOut">
              <a:rPr lang="ru-RU" smtClean="0"/>
              <a:t>19.03.2015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3DF77-FDFA-4DC4-8E41-53F55A58E4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20346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DA15A-3526-4529-B546-9D027CC30A57}" type="datetimeFigureOut">
              <a:rPr lang="ru-RU" smtClean="0"/>
              <a:t>19.03.2015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3DF77-FDFA-4DC4-8E41-53F55A58E4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60364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DA15A-3526-4529-B546-9D027CC30A57}" type="datetimeFigureOut">
              <a:rPr lang="ru-RU" smtClean="0"/>
              <a:t>19.03.2015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3DF77-FDFA-4DC4-8E41-53F55A58E4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61276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DA15A-3526-4529-B546-9D027CC30A57}" type="datetimeFigureOut">
              <a:rPr lang="ru-RU" smtClean="0"/>
              <a:t>19.03.2015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3DF77-FDFA-4DC4-8E41-53F55A58E4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39327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DA15A-3526-4529-B546-9D027CC30A57}" type="datetimeFigureOut">
              <a:rPr lang="ru-RU" smtClean="0"/>
              <a:t>19.03.2015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3DF77-FDFA-4DC4-8E41-53F55A58E4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21619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DA15A-3526-4529-B546-9D027CC30A57}" type="datetimeFigureOut">
              <a:rPr lang="ru-RU" smtClean="0"/>
              <a:t>19.03.2015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3DF77-FDFA-4DC4-8E41-53F55A58E4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85202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DA15A-3526-4529-B546-9D027CC30A57}" type="datetimeFigureOut">
              <a:rPr lang="ru-RU" smtClean="0"/>
              <a:t>19.03.2015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3DF77-FDFA-4DC4-8E41-53F55A58E4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1456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DA15A-3526-4529-B546-9D027CC30A57}" type="datetimeFigureOut">
              <a:rPr lang="ru-RU" smtClean="0"/>
              <a:t>19.03.2015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3DF77-FDFA-4DC4-8E41-53F55A58E4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8804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DA15A-3526-4529-B546-9D027CC30A57}" type="datetimeFigureOut">
              <a:rPr lang="ru-RU" smtClean="0"/>
              <a:t>19.03.2015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3DF77-FDFA-4DC4-8E41-53F55A58E4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76985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DA15A-3526-4529-B546-9D027CC30A57}" type="datetimeFigureOut">
              <a:rPr lang="ru-RU" smtClean="0"/>
              <a:t>19.03.2015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3DF77-FDFA-4DC4-8E41-53F55A58E4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8201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>
            <a:alpha val="82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8DA15A-3526-4529-B546-9D027CC30A57}" type="datetimeFigureOut">
              <a:rPr lang="ru-RU" smtClean="0"/>
              <a:t>19.03.2015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F3DF77-FDFA-4DC4-8E41-53F55A58E4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15432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404664"/>
            <a:ext cx="7772400" cy="5904656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endParaRPr lang="ru-RU" sz="1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6" name="TextBox 5"/>
          <p:cNvSpPr txBox="1"/>
          <p:nvPr/>
        </p:nvSpPr>
        <p:spPr>
          <a:xfrm>
            <a:off x="0" y="4221088"/>
            <a:ext cx="9144000" cy="230832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4800" b="1" dirty="0" smtClean="0"/>
              <a:t>Профессиональное выгорание педагогов общеобразовательных учреждений </a:t>
            </a:r>
            <a:r>
              <a:rPr lang="ru-RU" sz="4800" b="1" smtClean="0"/>
              <a:t>и </a:t>
            </a:r>
            <a:r>
              <a:rPr lang="ru-RU" sz="4800" b="1" smtClean="0"/>
              <a:t>его </a:t>
            </a:r>
            <a:r>
              <a:rPr lang="ru-RU" sz="4800" b="1" dirty="0" smtClean="0"/>
              <a:t>профилактика</a:t>
            </a:r>
            <a:endParaRPr lang="ru-RU" sz="4800" b="1" dirty="0"/>
          </a:p>
        </p:txBody>
      </p:sp>
    </p:spTree>
    <p:extLst>
      <p:ext uri="{BB962C8B-B14F-4D97-AF65-F5344CB8AC3E}">
        <p14:creationId xmlns:p14="http://schemas.microsoft.com/office/powerpoint/2010/main" val="9556666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1746745"/>
            <a:ext cx="8496944" cy="353186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800" b="1" dirty="0" err="1" smtClean="0">
                <a:effectLst/>
                <a:ea typeface="TimesNewRomanPSMT"/>
                <a:cs typeface="Times New Roman"/>
              </a:rPr>
              <a:t>Саморегуляция</a:t>
            </a:r>
            <a:r>
              <a:rPr lang="ru-RU" sz="2800" dirty="0" smtClean="0">
                <a:effectLst/>
                <a:ea typeface="TimesNewRomanPSMT"/>
                <a:cs typeface="Times New Roman"/>
              </a:rPr>
              <a:t> – помогает человеку сохранить внутреннее равновесие,</a:t>
            </a:r>
            <a:r>
              <a:rPr lang="ru-RU" sz="2800" dirty="0" smtClean="0">
                <a:ea typeface="TimesNewRomanPSMT"/>
                <a:cs typeface="Times New Roman"/>
              </a:rPr>
              <a:t> </a:t>
            </a:r>
            <a:r>
              <a:rPr lang="ru-RU" sz="2800" dirty="0" smtClean="0">
                <a:effectLst/>
                <a:ea typeface="TimesNewRomanPSMT"/>
                <a:cs typeface="Times New Roman"/>
              </a:rPr>
              <a:t>не допуская в сознание сведения, несущие угрозу для его благополучия.</a:t>
            </a:r>
            <a:endParaRPr lang="ru-RU" sz="28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ru-RU" sz="2800" dirty="0" smtClean="0">
              <a:effectLst/>
              <a:ea typeface="TimesNewRomanPSMT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800" dirty="0" smtClean="0">
                <a:effectLst/>
                <a:ea typeface="TimesNewRomanPSMT"/>
                <a:cs typeface="Times New Roman"/>
              </a:rPr>
              <a:t>Самый простой, но достаточно эффективный способ</a:t>
            </a:r>
            <a:r>
              <a:rPr lang="ru-RU" sz="2800" dirty="0" smtClean="0">
                <a:ea typeface="TimesNewRomanPSMT"/>
                <a:cs typeface="Times New Roman"/>
              </a:rPr>
              <a:t> </a:t>
            </a:r>
            <a:r>
              <a:rPr lang="ru-RU" sz="2800" dirty="0" smtClean="0">
                <a:effectLst/>
                <a:ea typeface="TimesNewRomanPSMT"/>
                <a:cs typeface="Times New Roman"/>
              </a:rPr>
              <a:t>эмоциональной </a:t>
            </a:r>
            <a:r>
              <a:rPr lang="ru-RU" sz="2800" dirty="0" err="1" smtClean="0">
                <a:effectLst/>
                <a:ea typeface="TimesNewRomanPSMT"/>
                <a:cs typeface="Times New Roman"/>
              </a:rPr>
              <a:t>саморегуляции</a:t>
            </a:r>
            <a:r>
              <a:rPr lang="ru-RU" sz="2800" dirty="0" smtClean="0">
                <a:effectLst/>
                <a:ea typeface="TimesNewRomanPSMT"/>
                <a:cs typeface="Times New Roman"/>
              </a:rPr>
              <a:t> </a:t>
            </a:r>
            <a:r>
              <a:rPr lang="ru-RU" sz="2800" b="1" dirty="0" smtClean="0">
                <a:effectLst/>
                <a:ea typeface="TimesNewRomanPSMT"/>
                <a:cs typeface="Times New Roman"/>
              </a:rPr>
              <a:t>–расслабление мимической и скелетной</a:t>
            </a:r>
            <a:r>
              <a:rPr lang="ru-RU" sz="2800" dirty="0" smtClean="0">
                <a:ea typeface="TimesNewRomanPSMT"/>
                <a:cs typeface="Times New Roman"/>
              </a:rPr>
              <a:t> </a:t>
            </a:r>
            <a:r>
              <a:rPr lang="ru-RU" sz="2800" b="1" dirty="0" smtClean="0">
                <a:effectLst/>
                <a:ea typeface="TimesNewRomanPSMT"/>
              </a:rPr>
              <a:t>мускулатуры. 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841268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562" y="1431924"/>
            <a:ext cx="7761287" cy="3992563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</p:pic>
    </p:spTree>
    <p:extLst>
      <p:ext uri="{BB962C8B-B14F-4D97-AF65-F5344CB8AC3E}">
        <p14:creationId xmlns:p14="http://schemas.microsoft.com/office/powerpoint/2010/main" val="2280995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982177"/>
            <a:ext cx="828092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4000" b="1">
                <a:solidFill>
                  <a:prstClr val="black"/>
                </a:solidFill>
              </a:rPr>
              <a:t> </a:t>
            </a:r>
            <a:r>
              <a:rPr lang="ru-RU" sz="4000" b="1" smtClean="0">
                <a:solidFill>
                  <a:prstClr val="black"/>
                </a:solidFill>
              </a:rPr>
              <a:t>       </a:t>
            </a:r>
            <a:endParaRPr lang="ru-RU" sz="400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75014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ru-RU" sz="5000" dirty="0">
                <a:solidFill>
                  <a:prstClr val="black"/>
                </a:solidFill>
              </a:rPr>
              <a:t>Эмоциональное истощение</a:t>
            </a:r>
            <a:endParaRPr lang="ru-RU" dirty="0"/>
          </a:p>
        </p:txBody>
      </p:sp>
      <p:sp useBgFill="1"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2">
            <a:schemeClr val="accent5"/>
          </a:lnRef>
          <a:fillRef idx="100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marL="274320" lvl="0" indent="-274320">
              <a:buClr>
                <a:srgbClr val="9C007F"/>
              </a:buClr>
              <a:buSzPct val="95000"/>
              <a:buFont typeface="Wingdings 2"/>
              <a:buChar char=""/>
            </a:pPr>
            <a:r>
              <a:rPr lang="ru-RU" sz="2600" dirty="0">
                <a:solidFill>
                  <a:prstClr val="black"/>
                </a:solidFill>
                <a:latin typeface="Constantia"/>
              </a:rPr>
              <a:t>Депрессия;</a:t>
            </a:r>
          </a:p>
          <a:p>
            <a:pPr marL="274320" lvl="0" indent="-274320">
              <a:buClr>
                <a:srgbClr val="9C007F"/>
              </a:buClr>
              <a:buSzPct val="95000"/>
              <a:buFont typeface="Wingdings 2"/>
              <a:buChar char=""/>
            </a:pPr>
            <a:r>
              <a:rPr lang="ru-RU" sz="2600" dirty="0">
                <a:solidFill>
                  <a:prstClr val="black"/>
                </a:solidFill>
                <a:latin typeface="Constantia"/>
              </a:rPr>
              <a:t>Высокий уровень тревоги;</a:t>
            </a:r>
          </a:p>
          <a:p>
            <a:pPr marL="274320" lvl="0" indent="-274320">
              <a:buClr>
                <a:srgbClr val="9C007F"/>
              </a:buClr>
              <a:buSzPct val="95000"/>
              <a:buFont typeface="Wingdings 2"/>
              <a:buChar char=""/>
            </a:pPr>
            <a:r>
              <a:rPr lang="ru-RU" sz="2600" dirty="0">
                <a:solidFill>
                  <a:prstClr val="black"/>
                </a:solidFill>
                <a:latin typeface="Constantia"/>
              </a:rPr>
              <a:t>Злоупотребление кофеином, никотином;</a:t>
            </a:r>
          </a:p>
          <a:p>
            <a:pPr marL="274320" lvl="0" indent="-274320">
              <a:buClr>
                <a:srgbClr val="9C007F"/>
              </a:buClr>
              <a:buSzPct val="95000"/>
              <a:buFont typeface="Wingdings 2"/>
              <a:buChar char=""/>
            </a:pPr>
            <a:r>
              <a:rPr lang="ru-RU" sz="2600" dirty="0">
                <a:solidFill>
                  <a:prstClr val="black"/>
                </a:solidFill>
                <a:latin typeface="Constantia"/>
              </a:rPr>
              <a:t>Чувство безразличия;</a:t>
            </a:r>
          </a:p>
          <a:p>
            <a:pPr marL="274320" lvl="0" indent="-274320">
              <a:buClr>
                <a:srgbClr val="9C007F"/>
              </a:buClr>
              <a:buSzPct val="95000"/>
              <a:buFont typeface="Wingdings 2"/>
              <a:buChar char=""/>
            </a:pPr>
            <a:r>
              <a:rPr lang="ru-RU" sz="2600" dirty="0">
                <a:solidFill>
                  <a:prstClr val="black"/>
                </a:solidFill>
                <a:latin typeface="Constantia"/>
              </a:rPr>
              <a:t>Изнеможение;</a:t>
            </a:r>
          </a:p>
          <a:p>
            <a:pPr marL="274320" lvl="0" indent="-274320">
              <a:buClr>
                <a:srgbClr val="9C007F"/>
              </a:buClr>
              <a:buSzPct val="95000"/>
              <a:buFont typeface="Wingdings 2"/>
              <a:buChar char=""/>
            </a:pPr>
            <a:r>
              <a:rPr lang="ru-RU" sz="2600" dirty="0">
                <a:solidFill>
                  <a:prstClr val="black"/>
                </a:solidFill>
                <a:latin typeface="Constantia"/>
              </a:rPr>
              <a:t>Личная отстраненность;</a:t>
            </a:r>
          </a:p>
          <a:p>
            <a:pPr marL="274320" lvl="0" indent="-274320">
              <a:buClr>
                <a:srgbClr val="9C007F"/>
              </a:buClr>
              <a:buSzPct val="95000"/>
              <a:buFont typeface="Wingdings 2"/>
              <a:buChar char=""/>
            </a:pPr>
            <a:r>
              <a:rPr lang="ru-RU" sz="2600" dirty="0">
                <a:solidFill>
                  <a:prstClr val="black"/>
                </a:solidFill>
                <a:latin typeface="Constantia"/>
              </a:rPr>
              <a:t>Снижение самооценки;</a:t>
            </a:r>
          </a:p>
          <a:p>
            <a:pPr marL="274320" lvl="0" indent="-274320">
              <a:buClr>
                <a:srgbClr val="9C007F"/>
              </a:buClr>
              <a:buSzPct val="95000"/>
              <a:buFont typeface="Wingdings 2"/>
              <a:buChar char=""/>
            </a:pPr>
            <a:r>
              <a:rPr lang="ru-RU" sz="2600" dirty="0">
                <a:solidFill>
                  <a:prstClr val="black"/>
                </a:solidFill>
                <a:latin typeface="Constantia"/>
              </a:rPr>
              <a:t>Снижение удовлетворенности.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40435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b="1" dirty="0" smtClean="0">
                <a:effectLst/>
                <a:latin typeface="Times New Roman"/>
                <a:ea typeface="TimesNewRomanPSMT"/>
                <a:cs typeface="Times New Roman"/>
              </a:rPr>
              <a:t>Эмоциональное выгорание</a:t>
            </a:r>
            <a:r>
              <a:rPr lang="ru-RU" dirty="0" smtClean="0">
                <a:effectLst/>
                <a:latin typeface="Times New Roman"/>
                <a:ea typeface="TimesNewRomanPSMT"/>
                <a:cs typeface="Times New Roman"/>
              </a:rPr>
              <a:t> – это выработанный личностью механизм психологической защиты в форме полного или частичного исключения эмоций в ответ на избранные психотравмирующие воздействия.</a:t>
            </a:r>
            <a:endParaRPr lang="ru-RU" sz="24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dirty="0" smtClean="0">
                <a:effectLst/>
                <a:latin typeface="Times New Roman"/>
                <a:ea typeface="TimesNewRomanPSMT"/>
                <a:cs typeface="Times New Roman"/>
              </a:rPr>
              <a:t> </a:t>
            </a:r>
            <a:endParaRPr lang="ru-RU" sz="24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dirty="0" smtClean="0">
                <a:effectLst/>
                <a:latin typeface="Times New Roman"/>
                <a:ea typeface="TimesNewRomanPSMT"/>
                <a:cs typeface="Times New Roman"/>
              </a:rPr>
              <a:t>У каждого человека при напряженных эмоциональных</a:t>
            </a:r>
            <a:endParaRPr lang="ru-RU" sz="24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dirty="0" smtClean="0">
                <a:effectLst/>
                <a:latin typeface="Times New Roman"/>
                <a:ea typeface="TimesNewRomanPSMT"/>
                <a:cs typeface="Times New Roman"/>
              </a:rPr>
              <a:t>состояниях меняется мимика, повышается тонус скелетной</a:t>
            </a:r>
            <a:r>
              <a:rPr lang="ru-RU" sz="2400" dirty="0" smtClean="0">
                <a:ea typeface="TimesNewRomanPSMT"/>
                <a:cs typeface="Times New Roman"/>
              </a:rPr>
              <a:t> </a:t>
            </a:r>
            <a:r>
              <a:rPr lang="ru-RU" dirty="0" smtClean="0">
                <a:effectLst/>
                <a:latin typeface="Times New Roman"/>
                <a:ea typeface="TimesNewRomanPSMT"/>
                <a:cs typeface="Times New Roman"/>
              </a:rPr>
              <a:t>мускулатуры, темп речи, появляется суетливость, приводящая к ошибкам в ориентировке, изменяются дыхание, пульс,</a:t>
            </a:r>
            <a:r>
              <a:rPr lang="ru-RU" sz="2400" dirty="0" smtClean="0">
                <a:ea typeface="TimesNewRomanPSMT"/>
                <a:cs typeface="Times New Roman"/>
              </a:rPr>
              <a:t> </a:t>
            </a:r>
            <a:r>
              <a:rPr lang="ru-RU" dirty="0" smtClean="0">
                <a:effectLst/>
                <a:latin typeface="Times New Roman"/>
                <a:ea typeface="TimesNewRomanPSMT"/>
                <a:cs typeface="Times New Roman"/>
              </a:rPr>
              <a:t>цвет лица, могут появиться слезы.</a:t>
            </a:r>
            <a:endParaRPr lang="ru-RU" sz="2400" dirty="0"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40621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55000" lnSpcReduction="20000"/>
          </a:bodyPr>
          <a:lstStyle/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5800" i="1" dirty="0" smtClean="0">
                <a:effectLst/>
                <a:ea typeface="TimesNewRomanPSMT"/>
                <a:cs typeface="Times New Roman"/>
              </a:rPr>
              <a:t>Рассматривая личностные факторы выгорания, идентифицируют типы личностей, наиболее склонных к синдрому</a:t>
            </a:r>
            <a:endParaRPr lang="ru-RU" sz="5800" i="1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5800" i="1" dirty="0" smtClean="0">
                <a:effectLst/>
                <a:ea typeface="TimesNewRomanPSMT"/>
                <a:cs typeface="Times New Roman"/>
              </a:rPr>
              <a:t>выгорания.</a:t>
            </a:r>
            <a:endParaRPr lang="ru-RU" sz="5800" i="1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5800" dirty="0" smtClean="0">
                <a:effectLst/>
                <a:ea typeface="TimesNewRomanPSMT"/>
                <a:cs typeface="Times New Roman"/>
              </a:rPr>
              <a:t>1. </a:t>
            </a:r>
            <a:r>
              <a:rPr lang="ru-RU" sz="5800" b="1" dirty="0" err="1" smtClean="0">
                <a:effectLst/>
                <a:ea typeface="TimesNewRomanPSMT"/>
                <a:cs typeface="Times New Roman"/>
              </a:rPr>
              <a:t>Гиперответственный</a:t>
            </a:r>
            <a:r>
              <a:rPr lang="ru-RU" sz="5800" b="1" dirty="0" smtClean="0">
                <a:effectLst/>
                <a:ea typeface="TimesNewRomanPSMT"/>
                <a:cs typeface="Times New Roman"/>
              </a:rPr>
              <a:t> </a:t>
            </a:r>
            <a:r>
              <a:rPr lang="ru-RU" sz="5800" dirty="0" smtClean="0">
                <a:effectLst/>
                <a:ea typeface="TimesNewRomanPSMT"/>
                <a:cs typeface="Times New Roman"/>
              </a:rPr>
              <a:t>тип, полностью посвятивший</a:t>
            </a:r>
            <a:r>
              <a:rPr lang="ru-RU" sz="5800" dirty="0" smtClean="0">
                <a:ea typeface="TimesNewRomanPSMT"/>
                <a:cs typeface="Times New Roman"/>
              </a:rPr>
              <a:t> </a:t>
            </a:r>
            <a:r>
              <a:rPr lang="ru-RU" sz="5800" dirty="0" smtClean="0">
                <a:effectLst/>
                <a:ea typeface="TimesNewRomanPSMT"/>
                <a:cs typeface="Times New Roman"/>
              </a:rPr>
              <a:t>себя работе, который имеет тенденцию брать слишком много</a:t>
            </a:r>
            <a:r>
              <a:rPr lang="ru-RU" sz="5800" dirty="0" smtClean="0">
                <a:ea typeface="TimesNewRomanPSMT"/>
                <a:cs typeface="Times New Roman"/>
              </a:rPr>
              <a:t> </a:t>
            </a:r>
            <a:r>
              <a:rPr lang="ru-RU" sz="5800" dirty="0" smtClean="0">
                <a:effectLst/>
                <a:ea typeface="TimesNewRomanPSMT"/>
                <a:cs typeface="Times New Roman"/>
              </a:rPr>
              <a:t>на себя. </a:t>
            </a: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5800" dirty="0" smtClean="0">
                <a:effectLst/>
                <a:ea typeface="TimesNewRomanPSMT"/>
                <a:cs typeface="Times New Roman"/>
              </a:rPr>
              <a:t>Он сжат с трех сторон, находясь во власти своих собственных потребностей, потребностей клиентов и потребностей руководства.</a:t>
            </a:r>
            <a:endParaRPr lang="ru-RU" sz="5800" dirty="0">
              <a:ea typeface="Calibri"/>
              <a:cs typeface="Times New Roman"/>
            </a:endParaRPr>
          </a:p>
          <a:p>
            <a:endParaRPr lang="ru-RU" sz="35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008009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1949364"/>
            <a:ext cx="8136904" cy="402328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3200" dirty="0" smtClean="0">
                <a:effectLst/>
                <a:ea typeface="TimesNewRomanPSMT"/>
                <a:cs typeface="Times New Roman"/>
              </a:rPr>
              <a:t>2. </a:t>
            </a:r>
            <a:r>
              <a:rPr lang="ru-RU" sz="3200" b="1" dirty="0" smtClean="0">
                <a:effectLst/>
                <a:ea typeface="TimesNewRomanPSMT"/>
                <a:cs typeface="Times New Roman"/>
              </a:rPr>
              <a:t>Однонаправленный сотрудник</a:t>
            </a:r>
            <a:r>
              <a:rPr lang="ru-RU" sz="3200" dirty="0" smtClean="0">
                <a:effectLst/>
                <a:ea typeface="TimesNewRomanPSMT"/>
                <a:cs typeface="Times New Roman"/>
              </a:rPr>
              <a:t>, который чрезмерно</a:t>
            </a:r>
            <a:r>
              <a:rPr lang="ru-RU" sz="3200" dirty="0" smtClean="0">
                <a:ea typeface="TimesNewRomanPSMT"/>
                <a:cs typeface="Times New Roman"/>
              </a:rPr>
              <a:t> </a:t>
            </a:r>
            <a:r>
              <a:rPr lang="ru-RU" sz="3200" dirty="0" smtClean="0">
                <a:effectLst/>
                <a:ea typeface="TimesNewRomanPSMT"/>
                <a:cs typeface="Times New Roman"/>
              </a:rPr>
              <a:t>предан работе и чья жизнь вне работы неудовлетворительна.</a:t>
            </a:r>
            <a:r>
              <a:rPr lang="ru-RU" sz="3200" dirty="0" smtClean="0">
                <a:ea typeface="TimesNewRomanPSMT"/>
                <a:cs typeface="Times New Roman"/>
              </a:rPr>
              <a:t> </a:t>
            </a:r>
            <a:r>
              <a:rPr lang="ru-RU" sz="3200" dirty="0" smtClean="0">
                <a:effectLst/>
                <a:ea typeface="TimesNewRomanPSMT"/>
                <a:cs typeface="Times New Roman"/>
              </a:rPr>
              <a:t>Он использует работу как заместитель социальной жизни, настолько погружаясь в работу, что у него не остается времени</a:t>
            </a:r>
            <a:r>
              <a:rPr lang="ru-RU" sz="3200" dirty="0" smtClean="0">
                <a:ea typeface="TimesNewRomanPSMT"/>
                <a:cs typeface="Times New Roman"/>
              </a:rPr>
              <a:t> </a:t>
            </a:r>
            <a:r>
              <a:rPr lang="ru-RU" sz="3200" dirty="0" smtClean="0">
                <a:effectLst/>
                <a:ea typeface="TimesNewRomanPSMT"/>
                <a:cs typeface="Times New Roman"/>
              </a:rPr>
              <a:t>на себя. Это ведет к потере своего Я.</a:t>
            </a:r>
            <a:endParaRPr lang="ru-RU" sz="3200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665983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2267913"/>
            <a:ext cx="8136904" cy="387753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3600" dirty="0" smtClean="0">
                <a:effectLst/>
                <a:ea typeface="TimesNewRomanPSMT"/>
                <a:cs typeface="Times New Roman"/>
              </a:rPr>
              <a:t>3. </a:t>
            </a:r>
            <a:r>
              <a:rPr lang="ru-RU" sz="3600" b="1" dirty="0" smtClean="0">
                <a:effectLst/>
                <a:ea typeface="TimesNewRomanPSMT"/>
                <a:cs typeface="Times New Roman"/>
              </a:rPr>
              <a:t>Авторитарный работник</a:t>
            </a:r>
            <a:r>
              <a:rPr lang="ru-RU" sz="3600" dirty="0" smtClean="0">
                <a:effectLst/>
                <a:ea typeface="TimesNewRomanPSMT"/>
                <a:cs typeface="Times New Roman"/>
              </a:rPr>
              <a:t>, который полагается на свои</a:t>
            </a:r>
            <a:r>
              <a:rPr lang="ru-RU" sz="3600" dirty="0" smtClean="0">
                <a:ea typeface="TimesNewRomanPSMT"/>
                <a:cs typeface="Times New Roman"/>
              </a:rPr>
              <a:t> </a:t>
            </a:r>
            <a:r>
              <a:rPr lang="ru-RU" sz="3600" dirty="0" smtClean="0">
                <a:effectLst/>
                <a:ea typeface="TimesNewRomanPSMT"/>
                <a:cs typeface="Times New Roman"/>
              </a:rPr>
              <a:t>полномочия, чтобы управлять другими, и ожидает повиновения со стороны подчиненных во что бы то ни стало, несмотря</a:t>
            </a:r>
            <a:r>
              <a:rPr lang="ru-RU" sz="3600" dirty="0" smtClean="0">
                <a:ea typeface="TimesNewRomanPSMT"/>
                <a:cs typeface="Times New Roman"/>
              </a:rPr>
              <a:t> </a:t>
            </a:r>
            <a:r>
              <a:rPr lang="ru-RU" sz="3600" dirty="0" smtClean="0">
                <a:effectLst/>
                <a:ea typeface="TimesNewRomanPSMT"/>
                <a:cs typeface="Times New Roman"/>
              </a:rPr>
              <a:t>на огромные эмоциональные затраты.</a:t>
            </a:r>
            <a:endParaRPr lang="ru-RU" sz="3600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999523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1790090"/>
            <a:ext cx="8352928" cy="458959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3200" b="1" dirty="0" smtClean="0">
                <a:effectLst/>
                <a:ea typeface="TimesNewRomanPSMT"/>
                <a:cs typeface="Times New Roman"/>
              </a:rPr>
              <a:t>4.Самоуверенный администратор</a:t>
            </a:r>
            <a:r>
              <a:rPr lang="ru-RU" sz="3200" dirty="0" smtClean="0">
                <a:effectLst/>
                <a:ea typeface="TimesNewRomanPSMT"/>
                <a:cs typeface="Times New Roman"/>
              </a:rPr>
              <a:t>, который оценивает</a:t>
            </a:r>
            <a:r>
              <a:rPr lang="ru-RU" sz="3200" dirty="0" smtClean="0">
                <a:ea typeface="TimesNewRomanPSMT"/>
                <a:cs typeface="Times New Roman"/>
              </a:rPr>
              <a:t> </a:t>
            </a:r>
            <a:r>
              <a:rPr lang="ru-RU" sz="3200" dirty="0" smtClean="0">
                <a:effectLst/>
                <a:ea typeface="TimesNewRomanPSMT"/>
                <a:cs typeface="Times New Roman"/>
              </a:rPr>
              <a:t>себя как незаменимого работника.</a:t>
            </a:r>
            <a:endParaRPr lang="ru-RU" sz="32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ru-RU" sz="3200" dirty="0" smtClean="0">
              <a:effectLst/>
              <a:ea typeface="TimesNewRomanPSMT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3200" dirty="0" smtClean="0">
                <a:effectLst/>
                <a:ea typeface="TimesNewRomanPSMT"/>
                <a:cs typeface="Times New Roman"/>
              </a:rPr>
              <a:t>5. </a:t>
            </a:r>
            <a:r>
              <a:rPr lang="ru-RU" sz="3200" b="1" dirty="0" err="1" smtClean="0">
                <a:effectLst/>
                <a:ea typeface="TimesNewRomanPSMT"/>
                <a:cs typeface="Times New Roman"/>
              </a:rPr>
              <a:t>Трудоголик</a:t>
            </a:r>
            <a:r>
              <a:rPr lang="ru-RU" sz="3200" b="1" dirty="0" smtClean="0">
                <a:effectLst/>
                <a:ea typeface="TimesNewRomanPSMT"/>
                <a:cs typeface="Times New Roman"/>
              </a:rPr>
              <a:t> – профессионал</a:t>
            </a:r>
            <a:r>
              <a:rPr lang="ru-RU" sz="3200" dirty="0" smtClean="0">
                <a:effectLst/>
                <a:ea typeface="TimesNewRomanPSMT"/>
                <a:cs typeface="Times New Roman"/>
              </a:rPr>
              <a:t>, который имеет тенденцию к отождествлению с теми, с кем он работает и для кого</a:t>
            </a:r>
            <a:r>
              <a:rPr lang="ru-RU" sz="3200" dirty="0" smtClean="0">
                <a:ea typeface="TimesNewRomanPSMT"/>
                <a:cs typeface="Times New Roman"/>
              </a:rPr>
              <a:t> </a:t>
            </a:r>
            <a:r>
              <a:rPr lang="ru-RU" sz="3200" dirty="0" smtClean="0">
                <a:effectLst/>
                <a:ea typeface="TimesNewRomanPSMT"/>
                <a:cs typeface="Times New Roman"/>
              </a:rPr>
              <a:t>работает. Он рискует стать слишком вовлеченным в работу,</a:t>
            </a:r>
            <a:r>
              <a:rPr lang="ru-RU" sz="3200" dirty="0" smtClean="0">
                <a:ea typeface="TimesNewRomanPSMT"/>
                <a:cs typeface="Times New Roman"/>
              </a:rPr>
              <a:t> </a:t>
            </a:r>
            <a:r>
              <a:rPr lang="ru-RU" sz="3200" dirty="0" smtClean="0">
                <a:effectLst/>
                <a:ea typeface="TimesNewRomanPSMT"/>
                <a:cs typeface="Times New Roman"/>
              </a:rPr>
              <a:t>теряя самого себя в этой жизни.</a:t>
            </a:r>
            <a:endParaRPr lang="ru-RU" sz="3200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863465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1152993"/>
            <a:ext cx="8496944" cy="504753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800" b="1" dirty="0" smtClean="0">
                <a:effectLst/>
                <a:ea typeface="TimesNewRomanPSMT"/>
                <a:cs typeface="Times New Roman"/>
              </a:rPr>
              <a:t>Фактор развития эмоционального выгорания:</a:t>
            </a:r>
            <a:endParaRPr lang="ru-RU" sz="28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800" dirty="0" smtClean="0">
                <a:effectLst/>
                <a:ea typeface="TimesNewRomanPSMT"/>
                <a:cs typeface="Times New Roman"/>
              </a:rPr>
              <a:t>- дестабилизирующая организация деятельности и не-</a:t>
            </a:r>
            <a:endParaRPr lang="ru-RU" sz="28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800" dirty="0" smtClean="0">
                <a:effectLst/>
                <a:ea typeface="TimesNewRomanPSMT"/>
                <a:cs typeface="Times New Roman"/>
              </a:rPr>
              <a:t>благополучная психологическая атмосфера;</a:t>
            </a:r>
            <a:endParaRPr lang="ru-RU" sz="28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800" dirty="0" smtClean="0">
                <a:effectLst/>
                <a:ea typeface="TimesNewRomanPSMT"/>
                <a:cs typeface="Times New Roman"/>
              </a:rPr>
              <a:t>- нечеткая организация и планирование труда;</a:t>
            </a:r>
            <a:endParaRPr lang="ru-RU" sz="28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800" dirty="0" smtClean="0">
                <a:effectLst/>
                <a:ea typeface="TimesNewRomanPSMT"/>
                <a:cs typeface="Times New Roman"/>
              </a:rPr>
              <a:t>- недостаточность необходимых средств;</a:t>
            </a:r>
            <a:endParaRPr lang="ru-RU" sz="28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800" dirty="0" smtClean="0">
                <a:effectLst/>
                <a:ea typeface="TimesNewRomanPSMT"/>
                <a:cs typeface="Times New Roman"/>
              </a:rPr>
              <a:t>-наличие бюрократических моментов;</a:t>
            </a:r>
            <a:endParaRPr lang="ru-RU" sz="28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800" dirty="0" smtClean="0">
                <a:effectLst/>
                <a:ea typeface="TimesNewRomanPSMT"/>
                <a:cs typeface="Times New Roman"/>
              </a:rPr>
              <a:t>-многочасовая работа, имеющая трудноизмеримое содержание;</a:t>
            </a:r>
            <a:endParaRPr lang="ru-RU" sz="28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800" dirty="0" smtClean="0">
                <a:effectLst/>
                <a:ea typeface="TimesNewRomanPSMT"/>
                <a:cs typeface="Times New Roman"/>
              </a:rPr>
              <a:t>-наличие конфликтов как в системе «руководитель – подчиненный», так и между коллегами;</a:t>
            </a:r>
            <a:endParaRPr lang="ru-RU" sz="2800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228363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1949364"/>
            <a:ext cx="8712968" cy="462280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3200" b="1" dirty="0" smtClean="0">
                <a:effectLst/>
                <a:ea typeface="TimesNewRomanPSMT"/>
                <a:cs typeface="Times New Roman"/>
              </a:rPr>
              <a:t>Причина синдрома связывается с типичными проблемами личности в организационной структуре:</a:t>
            </a:r>
            <a:r>
              <a:rPr lang="ru-RU" sz="3200" dirty="0" smtClean="0">
                <a:effectLst/>
                <a:ea typeface="TimesNewRomanPSMT"/>
                <a:cs typeface="Times New Roman"/>
              </a:rPr>
              <a:t> </a:t>
            </a:r>
            <a:endParaRPr lang="ru-RU" sz="32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3200" dirty="0" smtClean="0">
                <a:effectLst/>
                <a:ea typeface="TimesNewRomanPSMT"/>
                <a:cs typeface="Times New Roman"/>
              </a:rPr>
              <a:t>-недостатком автономии и поддержки;</a:t>
            </a:r>
            <a:endParaRPr lang="ru-RU" sz="32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3200" dirty="0" smtClean="0">
                <a:effectLst/>
                <a:ea typeface="TimesNewRomanPSMT"/>
                <a:cs typeface="Times New Roman"/>
              </a:rPr>
              <a:t>-ролевыми конфликтами;</a:t>
            </a:r>
            <a:endParaRPr lang="ru-RU" sz="32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3200" dirty="0" smtClean="0">
                <a:effectLst/>
                <a:ea typeface="TimesNewRomanPSMT"/>
                <a:cs typeface="Times New Roman"/>
              </a:rPr>
              <a:t>-неадекватной или недостаточной обратной связи от руководства в отношении отдельного работника и т</a:t>
            </a:r>
            <a:r>
              <a:rPr lang="en-US" sz="3200" dirty="0" smtClean="0">
                <a:effectLst/>
                <a:ea typeface="TimesNewRomanPSMT"/>
                <a:cs typeface="Times New Roman"/>
              </a:rPr>
              <a:t>. </a:t>
            </a:r>
            <a:r>
              <a:rPr lang="ru-RU" sz="3200" dirty="0" smtClean="0">
                <a:effectLst/>
                <a:ea typeface="TimesNewRomanPSMT"/>
                <a:cs typeface="Times New Roman"/>
              </a:rPr>
              <a:t>д</a:t>
            </a:r>
            <a:r>
              <a:rPr lang="en-US" sz="3200" dirty="0" smtClean="0">
                <a:effectLst/>
                <a:ea typeface="TimesNewRomanPSMT"/>
                <a:cs typeface="Times New Roman"/>
              </a:rPr>
              <a:t>.</a:t>
            </a:r>
            <a:endParaRPr lang="ru-RU" sz="3200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781177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261</TotalTime>
  <Words>370</Words>
  <Application>Microsoft Office PowerPoint</Application>
  <PresentationFormat>Экран (4:3)</PresentationFormat>
  <Paragraphs>40</Paragraphs>
  <Slides>12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Презентация PowerPoint</vt:lpstr>
      <vt:lpstr>Эмоциональное истощение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*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13</cp:revision>
  <dcterms:created xsi:type="dcterms:W3CDTF">2015-03-17T10:23:58Z</dcterms:created>
  <dcterms:modified xsi:type="dcterms:W3CDTF">2015-03-19T07:04:59Z</dcterms:modified>
</cp:coreProperties>
</file>