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25"/>
  </p:notesMasterIdLst>
  <p:sldIdLst>
    <p:sldId id="278" r:id="rId2"/>
    <p:sldId id="280" r:id="rId3"/>
    <p:sldId id="281" r:id="rId4"/>
    <p:sldId id="282" r:id="rId5"/>
    <p:sldId id="284" r:id="rId6"/>
    <p:sldId id="283" r:id="rId7"/>
    <p:sldId id="285" r:id="rId8"/>
    <p:sldId id="286" r:id="rId9"/>
    <p:sldId id="256" r:id="rId10"/>
    <p:sldId id="273" r:id="rId11"/>
    <p:sldId id="272" r:id="rId12"/>
    <p:sldId id="258" r:id="rId13"/>
    <p:sldId id="259" r:id="rId14"/>
    <p:sldId id="260" r:id="rId15"/>
    <p:sldId id="261" r:id="rId16"/>
    <p:sldId id="275" r:id="rId17"/>
    <p:sldId id="276" r:id="rId18"/>
    <p:sldId id="271" r:id="rId19"/>
    <p:sldId id="268" r:id="rId20"/>
    <p:sldId id="257" r:id="rId21"/>
    <p:sldId id="269" r:id="rId22"/>
    <p:sldId id="270" r:id="rId23"/>
    <p:sldId id="277" r:id="rId24"/>
  </p:sldIdLst>
  <p:sldSz cx="12192000" cy="6858000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19BD"/>
    <a:srgbClr val="FC3C28"/>
    <a:srgbClr val="CCECFF"/>
    <a:srgbClr val="FE9B8A"/>
    <a:srgbClr val="FFCDC5"/>
    <a:srgbClr val="ABF49A"/>
    <a:srgbClr val="F177DA"/>
    <a:srgbClr val="FFC5E2"/>
    <a:srgbClr val="004821"/>
    <a:srgbClr val="88E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46F797EA-772C-4FBE-9299-47CFE4C41373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4" tIns="48317" rIns="96634" bIns="483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E239ABC3-B82A-4B72-8CEB-C39BAB70862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ABC3-B82A-4B72-8CEB-C39BAB708622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Старайтесь вместе проводить досуг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9ABC3-B82A-4B72-8CEB-C39BAB708622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AD0A34E-7AC5-409E-AAD4-D255E68E394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F2660CA-0C5F-4A7C-A60B-433BD8D7B67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98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A34E-7AC5-409E-AAD4-D255E68E394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0CA-0C5F-4A7C-A60B-433BD8D7B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46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A34E-7AC5-409E-AAD4-D255E68E394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0CA-0C5F-4A7C-A60B-433BD8D7B67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757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A34E-7AC5-409E-AAD4-D255E68E394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0CA-0C5F-4A7C-A60B-433BD8D7B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582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A34E-7AC5-409E-AAD4-D255E68E394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0CA-0C5F-4A7C-A60B-433BD8D7B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266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A34E-7AC5-409E-AAD4-D255E68E394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0CA-0C5F-4A7C-A60B-433BD8D7B6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343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A34E-7AC5-409E-AAD4-D255E68E394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0CA-0C5F-4A7C-A60B-433BD8D7B67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217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A34E-7AC5-409E-AAD4-D255E68E394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0CA-0C5F-4A7C-A60B-433BD8D7B67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137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A34E-7AC5-409E-AAD4-D255E68E394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0CA-0C5F-4A7C-A60B-433BD8D7B67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879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A34E-7AC5-409E-AAD4-D255E68E394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0CA-0C5F-4A7C-A60B-433BD8D7B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6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A34E-7AC5-409E-AAD4-D255E68E394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0CA-0C5F-4A7C-A60B-433BD8D7B67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54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A34E-7AC5-409E-AAD4-D255E68E394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0CA-0C5F-4A7C-A60B-433BD8D7B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06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A34E-7AC5-409E-AAD4-D255E68E394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0CA-0C5F-4A7C-A60B-433BD8D7B67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433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A34E-7AC5-409E-AAD4-D255E68E394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0CA-0C5F-4A7C-A60B-433BD8D7B67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445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A34E-7AC5-409E-AAD4-D255E68E394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0CA-0C5F-4A7C-A60B-433BD8D7B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9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A34E-7AC5-409E-AAD4-D255E68E394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0CA-0C5F-4A7C-A60B-433BD8D7B67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76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A34E-7AC5-409E-AAD4-D255E68E394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60CA-0C5F-4A7C-A60B-433BD8D7B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3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D0A34E-7AC5-409E-AAD4-D255E68E3945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2660CA-0C5F-4A7C-A60B-433BD8D7B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88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2331720"/>
            <a:ext cx="6815669" cy="1755648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</a:rPr>
              <a:t>«Профилактика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деструктивного поведения несовершеннолетних»</a:t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784" y="3488924"/>
            <a:ext cx="2528895" cy="19973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650" y="5986249"/>
            <a:ext cx="568196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727" y="609600"/>
            <a:ext cx="107788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самовольным уходом ребёнка понимается отсутствие несовершеннолетнего в возрасте до семи лет в течение                </a:t>
            </a:r>
            <a:r>
              <a:rPr lang="ru-RU" sz="3200" b="1" dirty="0" smtClean="0">
                <a:solidFill>
                  <a:srgbClr val="FC3C28"/>
                </a:solidFill>
                <a:latin typeface="Times New Roman" pitchFamily="18" charset="0"/>
                <a:cs typeface="Times New Roman" pitchFamily="18" charset="0"/>
              </a:rPr>
              <a:t>1 часа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несовершеннолетних в возрасте старше 7 лет в течение </a:t>
            </a:r>
            <a:r>
              <a:rPr lang="ru-RU" sz="3200" b="1" dirty="0" smtClean="0">
                <a:solidFill>
                  <a:srgbClr val="FC3C28"/>
                </a:solidFill>
                <a:latin typeface="Times New Roman" pitchFamily="18" charset="0"/>
                <a:cs typeface="Times New Roman" pitchFamily="18" charset="0"/>
              </a:rPr>
              <a:t>3 часов</a:t>
            </a:r>
            <a:r>
              <a:rPr lang="ru-RU" sz="3200" dirty="0" smtClean="0">
                <a:solidFill>
                  <a:srgbClr val="FC3C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оповещения о своём местонахождении родителей (законных представителей), сотрудников учреждений, педагогов с момента наступления времени, оговорённого для возращения.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57667">
            <a:off x="6761056" y="3820223"/>
            <a:ext cx="3486020" cy="261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018" y="2341418"/>
            <a:ext cx="10864995" cy="1200329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Классификация                                                     самовольных уходов несовершеннолетних.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8" y="1348158"/>
            <a:ext cx="5355390" cy="414912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365418" y="692727"/>
            <a:ext cx="4702626" cy="1175080"/>
          </a:xfrm>
          <a:prstGeom prst="roundRect">
            <a:avLst/>
          </a:prstGeom>
          <a:solidFill>
            <a:srgbClr val="5DE57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4821"/>
                </a:solidFill>
                <a:latin typeface="Gabriola" panose="04040605051002020D02" pitchFamily="82" charset="0"/>
              </a:rPr>
              <a:t>Эмансипационные побеги</a:t>
            </a:r>
            <a:endParaRPr lang="ru-RU" sz="3600" b="1" dirty="0">
              <a:solidFill>
                <a:srgbClr val="004821"/>
              </a:solidFill>
              <a:latin typeface="Gabriola" panose="04040605051002020D02" pitchFamily="82" charset="0"/>
            </a:endParaRP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6640286" y="2050473"/>
            <a:ext cx="4195078" cy="1117269"/>
          </a:xfrm>
          <a:prstGeom prst="upArrowCallout">
            <a:avLst/>
          </a:prstGeom>
          <a:solidFill>
            <a:srgbClr val="88ECA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4821"/>
                </a:solidFill>
              </a:rPr>
              <a:t>Причины – конфликты, ссоры с родителями (часто – по бытовым вопросам)</a:t>
            </a:r>
            <a:endParaRPr lang="ru-RU" sz="1600" b="1" dirty="0">
              <a:solidFill>
                <a:srgbClr val="004821"/>
              </a:solidFill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6494841" y="3269673"/>
            <a:ext cx="4485968" cy="1171698"/>
          </a:xfrm>
          <a:prstGeom prst="upArrowCallout">
            <a:avLst/>
          </a:prstGeom>
          <a:solidFill>
            <a:srgbClr val="88ECA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4821"/>
                </a:solidFill>
              </a:rPr>
              <a:t>Желание избавиться от родительского наблюдения и обязанностей. Поиск свободной жизни без контроля</a:t>
            </a:r>
            <a:endParaRPr lang="ru-RU" sz="1600" b="1" dirty="0">
              <a:solidFill>
                <a:srgbClr val="004821"/>
              </a:solidFill>
            </a:endParaRPr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6227305" y="4544291"/>
            <a:ext cx="5021039" cy="1197015"/>
          </a:xfrm>
          <a:prstGeom prst="upArrowCallout">
            <a:avLst/>
          </a:prstGeom>
          <a:solidFill>
            <a:srgbClr val="88ECA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4821"/>
                </a:solidFill>
              </a:rPr>
              <a:t>Дистанция побегов различна. Могут идти на контакт, при этом выдвигают условия возвращения</a:t>
            </a:r>
            <a:endParaRPr lang="ru-RU" sz="1600" b="1" dirty="0">
              <a:solidFill>
                <a:srgbClr val="0048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7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3" y="1240971"/>
            <a:ext cx="5414820" cy="428594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385290" y="734291"/>
            <a:ext cx="4702626" cy="1236023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abriola" panose="04040605051002020D02" pitchFamily="82" charset="0"/>
              </a:rPr>
              <a:t>Импульсивные побеги</a:t>
            </a:r>
            <a:endParaRPr lang="ru-RU" sz="3600" b="1" dirty="0">
              <a:solidFill>
                <a:schemeClr val="tx2">
                  <a:lumMod val="90000"/>
                  <a:lumOff val="1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6938689" y="1965778"/>
            <a:ext cx="3595825" cy="1251857"/>
          </a:xfrm>
          <a:prstGeom prst="upArrow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Неправильная позиция в воспитании ребенка (авторитарная, директивная)</a:t>
            </a:r>
            <a:endParaRPr lang="ru-RU" sz="1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6749006" y="3217635"/>
            <a:ext cx="3975190" cy="1332594"/>
          </a:xfrm>
          <a:prstGeom prst="upArrow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Наказания физического характера, жестокое обращение, асоциальное поведение родителей</a:t>
            </a:r>
            <a:endParaRPr lang="ru-RU" sz="1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6524760" y="4550229"/>
            <a:ext cx="4423681" cy="1164771"/>
          </a:xfrm>
          <a:prstGeom prst="upArrow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Убегают надолго, не стремятся к контакту. Могут отказываться возвращаться домой</a:t>
            </a:r>
            <a:endParaRPr lang="ru-RU" sz="1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8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35" y="1045333"/>
            <a:ext cx="4830535" cy="483053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213020" y="706582"/>
            <a:ext cx="4702626" cy="1154875"/>
          </a:xfrm>
          <a:prstGeom prst="roundRect">
            <a:avLst/>
          </a:prstGeom>
          <a:solidFill>
            <a:srgbClr val="DFA5CE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Демонстрационные побеги</a:t>
            </a:r>
            <a:endParaRPr lang="ru-RU" sz="3600" b="1" dirty="0">
              <a:solidFill>
                <a:srgbClr val="7030A0"/>
              </a:solidFill>
              <a:latin typeface="Gabriola" panose="04040605051002020D02" pitchFamily="82" charset="0"/>
            </a:endParaRP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5987141" y="1953491"/>
            <a:ext cx="5154385" cy="2716480"/>
          </a:xfrm>
          <a:prstGeom prst="upArrowCallout">
            <a:avLst/>
          </a:prstGeom>
          <a:solidFill>
            <a:srgbClr val="FFC5E2"/>
          </a:solidFill>
          <a:ln>
            <a:solidFill>
              <a:srgbClr val="F177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Основные причины: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err="1" smtClean="0">
                <a:solidFill>
                  <a:srgbClr val="7030A0"/>
                </a:solidFill>
              </a:rPr>
              <a:t>гиперпротекция</a:t>
            </a:r>
            <a:r>
              <a:rPr lang="ru-RU" sz="1600" b="1" dirty="0" smtClean="0">
                <a:solidFill>
                  <a:srgbClr val="7030A0"/>
                </a:solidFill>
              </a:rPr>
              <a:t> – реакция оппозиции, 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solidFill>
                  <a:srgbClr val="7030A0"/>
                </a:solidFill>
              </a:rPr>
              <a:t>стремление к получению выгоды,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- недостаток внимания от родителей – привлечение внимания,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- поиск способов завоевания авторитета у сверстников</a:t>
            </a:r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5910943" y="4669971"/>
            <a:ext cx="5306784" cy="1183214"/>
          </a:xfrm>
          <a:prstGeom prst="upArrowCallout">
            <a:avLst/>
          </a:prstGeom>
          <a:solidFill>
            <a:srgbClr val="FFC5E2"/>
          </a:solidFill>
          <a:ln>
            <a:solidFill>
              <a:srgbClr val="F177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Намеренно убегают недалеко, чтобы взрослым было просто найти их</a:t>
            </a:r>
            <a:endParaRPr lang="ru-RU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2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57" y="1132115"/>
            <a:ext cx="5581161" cy="462068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574968" y="706583"/>
            <a:ext cx="4561118" cy="1263732"/>
          </a:xfrm>
          <a:prstGeom prst="roundRect">
            <a:avLst/>
          </a:prstGeom>
          <a:solidFill>
            <a:srgbClr val="B6E3E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Дромоманические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побеги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2" name="Выноска со стрелкой вверх 1"/>
          <p:cNvSpPr/>
          <p:nvPr/>
        </p:nvSpPr>
        <p:spPr>
          <a:xfrm>
            <a:off x="7096120" y="1970314"/>
            <a:ext cx="3518810" cy="1393372"/>
          </a:xfrm>
          <a:prstGeom prst="upArrowCallout">
            <a:avLst/>
          </a:prstGeom>
          <a:solidFill>
            <a:srgbClr val="CCE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002060"/>
                </a:solidFill>
              </a:rPr>
              <a:t>Дромомания</a:t>
            </a:r>
            <a:r>
              <a:rPr lang="ru-RU" sz="1600" b="1" dirty="0" smtClean="0">
                <a:solidFill>
                  <a:srgbClr val="002060"/>
                </a:solidFill>
              </a:rPr>
              <a:t> – навязчивое влечение к побегам, немотивированная тяга к перемене мест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6689269" y="3363686"/>
            <a:ext cx="4332514" cy="1205896"/>
          </a:xfrm>
          <a:prstGeom prst="upArrowCallout">
            <a:avLst/>
          </a:prstGeom>
          <a:solidFill>
            <a:srgbClr val="CCE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Беспричинно меняющееся настроение, тоска; иногда сопутствует психическим заболеваниям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6395354" y="4569582"/>
            <a:ext cx="4920343" cy="1183214"/>
          </a:xfrm>
          <a:prstGeom prst="upArrowCallout">
            <a:avLst/>
          </a:prstGeom>
          <a:solidFill>
            <a:srgbClr val="CCE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Побеги совершаются в одиночку. Возвращаются дети самостоятельно, часто пугаются своих наклонностей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92727" y="1052945"/>
            <a:ext cx="1084811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шибки в воспитании.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евыносимая домашняя обстановка.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знак протеста.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еправильная родительская позиция.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отребность во множестве новых и ярких впечатлений.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50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087" y="1676400"/>
            <a:ext cx="3593848" cy="240638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341418" y="623455"/>
            <a:ext cx="712123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Причины ухода ребёнка из дома: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71512" y="1066800"/>
            <a:ext cx="1090136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Уходы ребёнка из дома влекут за собой серьёзные последствия: проживая без надзора, дети привыкают: лгать, бездельничать, воровать; ребёнок легко попадает под опасное влияние и нередко втягивается в преступные и аморальные действия: попрошайничество, пьянство, токсикомания, ранние и беспорядочные половые связи; в дальнейшем - серьёзные правонарушения, асоциальный образ жизни, кроме того, ребёнок сам может стать жертвой насилия.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63636" y="845127"/>
            <a:ext cx="566650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Последствия побегов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3" y="4158342"/>
            <a:ext cx="2900216" cy="191414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143001" y="595745"/>
            <a:ext cx="4376058" cy="997705"/>
          </a:xfrm>
          <a:prstGeom prst="roundRect">
            <a:avLst/>
          </a:prstGeom>
          <a:solidFill>
            <a:srgbClr val="FFCDC5"/>
          </a:solidFill>
          <a:ln>
            <a:solidFill>
              <a:srgbClr val="FE9B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Если ребенок ушел из дома</a:t>
            </a:r>
            <a:endParaRPr lang="ru-RU" sz="3200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1055915" y="1948542"/>
            <a:ext cx="3233058" cy="2111829"/>
          </a:xfrm>
          <a:prstGeom prst="rightArrow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Вспомните, о чем ребенок говорил в последнее время: его желания, любимые места - начните поиск с них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4288972" y="1948543"/>
            <a:ext cx="2783404" cy="2710544"/>
          </a:xfrm>
          <a:prstGeom prst="downArrow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Опросите всех, с кем общался ребенок:</a:t>
            </a:r>
          </a:p>
          <a:p>
            <a:pPr marL="285750" indent="-285750" algn="ctr">
              <a:buFontTx/>
              <a:buChar char="-"/>
            </a:pPr>
            <a:r>
              <a:rPr lang="ru-RU" b="1" dirty="0">
                <a:solidFill>
                  <a:schemeClr val="tx1"/>
                </a:solidFill>
              </a:rPr>
              <a:t>з</a:t>
            </a:r>
            <a:r>
              <a:rPr lang="ru-RU" b="1" dirty="0" smtClean="0">
                <a:solidFill>
                  <a:schemeClr val="tx1"/>
                </a:solidFill>
              </a:rPr>
              <a:t>накомых</a:t>
            </a:r>
          </a:p>
          <a:p>
            <a:pPr marL="285750" indent="-285750" algn="ctr">
              <a:buFontTx/>
              <a:buChar char="-"/>
            </a:pPr>
            <a:r>
              <a:rPr lang="ru-RU" b="1" dirty="0">
                <a:solidFill>
                  <a:schemeClr val="tx1"/>
                </a:solidFill>
              </a:rPr>
              <a:t>д</a:t>
            </a:r>
            <a:r>
              <a:rPr lang="ru-RU" b="1" dirty="0" smtClean="0">
                <a:solidFill>
                  <a:schemeClr val="tx1"/>
                </a:solidFill>
              </a:rPr>
              <a:t>рузей</a:t>
            </a:r>
          </a:p>
          <a:p>
            <a:pPr marL="285750" indent="-285750" algn="ctr">
              <a:buFontTx/>
              <a:buChar char="-"/>
            </a:pPr>
            <a:r>
              <a:rPr lang="ru-RU" b="1" dirty="0">
                <a:solidFill>
                  <a:schemeClr val="tx1"/>
                </a:solidFill>
              </a:rPr>
              <a:t>у</a:t>
            </a:r>
            <a:r>
              <a:rPr lang="ru-RU" b="1" dirty="0" smtClean="0">
                <a:solidFill>
                  <a:schemeClr val="tx1"/>
                </a:solidFill>
              </a:rPr>
              <a:t>чителей </a:t>
            </a:r>
          </a:p>
          <a:p>
            <a:pPr marL="285750" indent="-285750" algn="ctr">
              <a:buFontTx/>
              <a:buChar char="-"/>
            </a:pPr>
            <a:r>
              <a:rPr lang="ru-RU" b="1" dirty="0">
                <a:solidFill>
                  <a:schemeClr val="tx1"/>
                </a:solidFill>
              </a:rPr>
              <a:t>р</a:t>
            </a:r>
            <a:r>
              <a:rPr lang="ru-RU" b="1" dirty="0" smtClean="0">
                <a:solidFill>
                  <a:schemeClr val="tx1"/>
                </a:solidFill>
              </a:rPr>
              <a:t>одственников</a:t>
            </a: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4528458" y="4659087"/>
            <a:ext cx="2895599" cy="1413398"/>
          </a:xfrm>
          <a:prstGeom prst="rightArrow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Проверьте вещи: взял ли ребенок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что-либо с собой в дорогу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939" y="1192628"/>
            <a:ext cx="907292" cy="1342792"/>
          </a:xfrm>
          <a:prstGeom prst="rect">
            <a:avLst/>
          </a:prstGeom>
        </p:spPr>
      </p:pic>
      <p:sp>
        <p:nvSpPr>
          <p:cNvPr id="11" name="Выноска со стрелкой вверх 10"/>
          <p:cNvSpPr/>
          <p:nvPr/>
        </p:nvSpPr>
        <p:spPr>
          <a:xfrm>
            <a:off x="7424057" y="2724176"/>
            <a:ext cx="3875314" cy="3159553"/>
          </a:xfrm>
          <a:prstGeom prst="upArrow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Обратитесь в медучреждения, к инспектору ПДН, в полицию; напишите заявление.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Обзвоните приюты.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 времени нахождения ребенка </a:t>
            </a:r>
            <a:r>
              <a:rPr lang="ru-RU" b="1" dirty="0">
                <a:solidFill>
                  <a:schemeClr val="tx1"/>
                </a:solidFill>
              </a:rPr>
              <a:t>с</a:t>
            </a:r>
            <a:r>
              <a:rPr lang="ru-RU" b="1" dirty="0" smtClean="0">
                <a:solidFill>
                  <a:schemeClr val="tx1"/>
                </a:solidFill>
              </a:rPr>
              <a:t>вязывайтесь со знакомыми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752" y="1172907"/>
            <a:ext cx="2511047" cy="155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3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533" y="4024438"/>
            <a:ext cx="3062065" cy="20332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60" y="839658"/>
            <a:ext cx="3364091" cy="252306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626428" y="692727"/>
            <a:ext cx="6368143" cy="966037"/>
          </a:xfrm>
          <a:prstGeom prst="roundRect">
            <a:avLst/>
          </a:prstGeom>
          <a:solidFill>
            <a:srgbClr val="CCE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Профилактика уходов несовершеннолетних из дома</a:t>
            </a:r>
            <a:endParaRPr lang="ru-RU" sz="2800" b="1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02086" y="2797568"/>
            <a:ext cx="5475512" cy="892629"/>
          </a:xfrm>
          <a:prstGeom prst="roundRect">
            <a:avLst/>
          </a:prstGeom>
          <a:solidFill>
            <a:srgbClr val="ABF49A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4821"/>
                </a:solidFill>
              </a:rPr>
              <a:t>При поступлении жалоб и критики в адрес ребенка </a:t>
            </a:r>
            <a:r>
              <a:rPr lang="ru-RU" b="1" dirty="0" smtClean="0">
                <a:solidFill>
                  <a:srgbClr val="004821"/>
                </a:solidFill>
              </a:rPr>
              <a:t>– </a:t>
            </a:r>
            <a:r>
              <a:rPr lang="ru-RU" b="1" dirty="0">
                <a:solidFill>
                  <a:srgbClr val="004821"/>
                </a:solidFill>
              </a:rPr>
              <a:t>для начала выясните мотивы поступков </a:t>
            </a:r>
            <a:r>
              <a:rPr lang="ru-RU" b="1" dirty="0" smtClean="0">
                <a:solidFill>
                  <a:srgbClr val="004821"/>
                </a:solidFill>
              </a:rPr>
              <a:t>ребенка; наказывайте после</a:t>
            </a:r>
            <a:endParaRPr lang="ru-RU" b="1" dirty="0">
              <a:solidFill>
                <a:srgbClr val="00482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64971" y="4956385"/>
            <a:ext cx="4920343" cy="1022299"/>
          </a:xfrm>
          <a:prstGeom prst="roundRect">
            <a:avLst/>
          </a:prstGeom>
          <a:solidFill>
            <a:srgbClr val="ABF49A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4821"/>
                </a:solidFill>
              </a:rPr>
              <a:t>Не наказывайте ребенка для профилактики или по причине своего плохого </a:t>
            </a:r>
            <a:r>
              <a:rPr lang="ru-RU" b="1" dirty="0" smtClean="0">
                <a:solidFill>
                  <a:srgbClr val="004821"/>
                </a:solidFill>
              </a:rPr>
              <a:t>настроения – вины ребенка в этом нет</a:t>
            </a:r>
            <a:endParaRPr lang="ru-RU" b="1" dirty="0">
              <a:solidFill>
                <a:srgbClr val="00482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5060" y="3826902"/>
            <a:ext cx="5866493" cy="968580"/>
          </a:xfrm>
          <a:prstGeom prst="roundRect">
            <a:avLst/>
          </a:prstGeom>
          <a:solidFill>
            <a:srgbClr val="ABF49A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4821"/>
                </a:solidFill>
              </a:rPr>
              <a:t>Выбирайте наказание, адекватное проступку; не употребляйте физические наказания по отношению к </a:t>
            </a:r>
            <a:r>
              <a:rPr lang="ru-RU" b="1" dirty="0" smtClean="0">
                <a:solidFill>
                  <a:srgbClr val="004821"/>
                </a:solidFill>
              </a:rPr>
              <a:t>ребенку!</a:t>
            </a:r>
            <a:endParaRPr lang="ru-RU" b="1" dirty="0">
              <a:solidFill>
                <a:srgbClr val="00482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72911" y="1814509"/>
            <a:ext cx="3385012" cy="827314"/>
          </a:xfrm>
          <a:prstGeom prst="roundRect">
            <a:avLst/>
          </a:prstGeom>
          <a:solidFill>
            <a:srgbClr val="ABF49A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4821"/>
                </a:solidFill>
              </a:rPr>
              <a:t>Будьте </a:t>
            </a:r>
            <a:r>
              <a:rPr lang="ru-RU" b="1" dirty="0" smtClean="0">
                <a:solidFill>
                  <a:srgbClr val="004821"/>
                </a:solidFill>
              </a:rPr>
              <a:t>справедливы: нет проступка – нет наказания</a:t>
            </a:r>
            <a:endParaRPr lang="ru-RU" b="1" dirty="0">
              <a:solidFill>
                <a:srgbClr val="0048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6424" y="667512"/>
            <a:ext cx="101589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900"/>
              </a:spcAft>
            </a:pPr>
            <a:r>
              <a:rPr lang="ru-RU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Деструктивное </a:t>
            </a:r>
            <a:r>
              <a:rPr lang="ru-RU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поведение</a:t>
            </a:r>
            <a:r>
              <a:rPr lang="ru-RU" sz="32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аномальное </a:t>
            </a:r>
            <a:r>
              <a:rPr lang="ru-RU" sz="32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поведение</a:t>
            </a:r>
            <a:r>
              <a:rPr lang="ru-RU" sz="3200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которое характеризуется </a:t>
            </a:r>
            <a:r>
              <a:rPr lang="ru-RU" sz="32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тем, что является </a:t>
            </a:r>
            <a:r>
              <a:rPr lang="ru-RU" sz="3200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не </a:t>
            </a:r>
            <a:r>
              <a:rPr lang="ru-RU" sz="32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одобряемым со стороны общества, нестандартным, а порой даже патологическим. Оно может являться отклонением, с точки зрения социальных, медицинских и психологических установок.</a:t>
            </a:r>
            <a:endParaRPr lang="ru-RU" sz="3200" kern="100" dirty="0">
              <a:solidFill>
                <a:srgbClr val="002060"/>
              </a:solidFill>
              <a:latin typeface="Times New Roman" panose="02020603050405020304" pitchFamily="18" charset="0"/>
              <a:ea typeface="AR PL UKai CN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65331" r="5574"/>
          <a:stretch>
            <a:fillRect/>
          </a:stretch>
        </p:blipFill>
        <p:spPr bwMode="auto">
          <a:xfrm rot="508497">
            <a:off x="8535394" y="3600120"/>
            <a:ext cx="2809339" cy="207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m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5" t="6781" r="69241" b="70720"/>
          <a:stretch>
            <a:fillRect/>
          </a:stretch>
        </p:blipFill>
        <p:spPr bwMode="auto">
          <a:xfrm rot="20479451">
            <a:off x="1111099" y="3964266"/>
            <a:ext cx="2466264" cy="191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5" t="37491" r="69241" b="43777"/>
          <a:stretch>
            <a:fillRect/>
          </a:stretch>
        </p:blipFill>
        <p:spPr bwMode="auto">
          <a:xfrm rot="21365471">
            <a:off x="4239944" y="4057847"/>
            <a:ext cx="3713986" cy="161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496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183086" y="2320253"/>
            <a:ext cx="5153584" cy="967129"/>
          </a:xfrm>
          <a:prstGeom prst="roundRect">
            <a:avLst/>
          </a:prstGeom>
          <a:solidFill>
            <a:srgbClr val="ABF49A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4821"/>
                </a:solidFill>
              </a:rPr>
              <a:t>Избавьте ребенка от больших </a:t>
            </a:r>
            <a:r>
              <a:rPr lang="ru-RU" b="1" dirty="0" smtClean="0">
                <a:solidFill>
                  <a:srgbClr val="004821"/>
                </a:solidFill>
              </a:rPr>
              <a:t>нагрузок; если </a:t>
            </a:r>
            <a:r>
              <a:rPr lang="ru-RU" b="1" dirty="0">
                <a:solidFill>
                  <a:srgbClr val="004821"/>
                </a:solidFill>
              </a:rPr>
              <a:t>у него </a:t>
            </a:r>
            <a:r>
              <a:rPr lang="ru-RU" b="1" dirty="0" smtClean="0">
                <a:solidFill>
                  <a:srgbClr val="004821"/>
                </a:solidFill>
              </a:rPr>
              <a:t>останется </a:t>
            </a:r>
            <a:r>
              <a:rPr lang="ru-RU" b="1" dirty="0">
                <a:solidFill>
                  <a:srgbClr val="004821"/>
                </a:solidFill>
              </a:rPr>
              <a:t>мало времени на </a:t>
            </a:r>
            <a:r>
              <a:rPr lang="ru-RU" b="1" dirty="0" smtClean="0">
                <a:solidFill>
                  <a:srgbClr val="004821"/>
                </a:solidFill>
              </a:rPr>
              <a:t>прогулки, он будет стремиться выйти из-под контроля</a:t>
            </a:r>
            <a:endParaRPr lang="ru-RU" b="1" dirty="0">
              <a:solidFill>
                <a:srgbClr val="00482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22347" y="4726449"/>
            <a:ext cx="3026228" cy="1306355"/>
          </a:xfrm>
          <a:prstGeom prst="roundRect">
            <a:avLst/>
          </a:prstGeom>
          <a:solidFill>
            <a:srgbClr val="ABF49A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4821"/>
                </a:solidFill>
              </a:rPr>
              <a:t>Будьте внимательны к ребенку, предлагайте свою помощь для решения </a:t>
            </a:r>
            <a:r>
              <a:rPr lang="ru-RU" b="1" dirty="0" smtClean="0">
                <a:solidFill>
                  <a:srgbClr val="004821"/>
                </a:solidFill>
              </a:rPr>
              <a:t>его проблем</a:t>
            </a:r>
            <a:endParaRPr lang="ru-RU" b="1" dirty="0">
              <a:solidFill>
                <a:srgbClr val="00482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20629" y="3516901"/>
            <a:ext cx="4089869" cy="953556"/>
          </a:xfrm>
          <a:prstGeom prst="roundRect">
            <a:avLst/>
          </a:prstGeom>
          <a:solidFill>
            <a:srgbClr val="ABF49A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4821"/>
                </a:solidFill>
              </a:rPr>
              <a:t>Планируйте досуг, старайтесь привить ребенку полезное хобби, увлечь его спортом</a:t>
            </a:r>
            <a:endParaRPr lang="ru-RU" b="1" dirty="0">
              <a:solidFill>
                <a:srgbClr val="00482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42" y="896030"/>
            <a:ext cx="1979591" cy="29792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004" y="3763055"/>
            <a:ext cx="3299666" cy="2269749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5528024" y="958622"/>
            <a:ext cx="5520975" cy="1132112"/>
          </a:xfrm>
          <a:prstGeom prst="roundRect">
            <a:avLst/>
          </a:prstGeom>
          <a:solidFill>
            <a:srgbClr val="ABF49A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4821"/>
                </a:solidFill>
              </a:rPr>
              <a:t>Развивайте в ребенке уверенность, положительное отношение к себе, принятие своих качеств и </a:t>
            </a:r>
            <a:r>
              <a:rPr lang="ru-RU" b="1" dirty="0" smtClean="0">
                <a:solidFill>
                  <a:srgbClr val="004821"/>
                </a:solidFill>
              </a:rPr>
              <a:t>особенностей, адекватную самооценку</a:t>
            </a:r>
            <a:endParaRPr lang="ru-RU" b="1" dirty="0">
              <a:solidFill>
                <a:srgbClr val="00482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85225" y="4726449"/>
            <a:ext cx="2830285" cy="1306355"/>
          </a:xfrm>
          <a:prstGeom prst="roundRect">
            <a:avLst/>
          </a:prstGeom>
          <a:solidFill>
            <a:srgbClr val="ABF49A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4821"/>
                </a:solidFill>
              </a:rPr>
              <a:t>Иногда дети сами стесняются попросить о помощи, боясь </a:t>
            </a:r>
            <a:r>
              <a:rPr lang="ru-RU" b="1" dirty="0" smtClean="0">
                <a:solidFill>
                  <a:srgbClr val="004821"/>
                </a:solidFill>
              </a:rPr>
              <a:t>отказа!</a:t>
            </a:r>
            <a:endParaRPr lang="ru-RU" b="1" dirty="0">
              <a:solidFill>
                <a:srgbClr val="00482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915510" y="5192487"/>
            <a:ext cx="710919" cy="5334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532" y="1524678"/>
            <a:ext cx="1934394" cy="148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5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14070" y="936172"/>
            <a:ext cx="3178629" cy="2313385"/>
          </a:xfrm>
          <a:prstGeom prst="roundRect">
            <a:avLst/>
          </a:prstGeom>
          <a:solidFill>
            <a:srgbClr val="CCE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Научите ребенка эффективным моделям противостояния негативному влиянию </a:t>
            </a:r>
            <a:r>
              <a:rPr lang="ru-RU" b="1" dirty="0" smtClean="0">
                <a:solidFill>
                  <a:srgbClr val="002060"/>
                </a:solidFill>
              </a:rPr>
              <a:t>со стороны и </a:t>
            </a:r>
            <a:r>
              <a:rPr lang="ru-RU" b="1" dirty="0">
                <a:solidFill>
                  <a:srgbClr val="002060"/>
                </a:solidFill>
              </a:rPr>
              <a:t>независимому поведению в сложных ситуациях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42514" y="3559629"/>
            <a:ext cx="3107869" cy="2273839"/>
          </a:xfrm>
          <a:prstGeom prst="roundRect">
            <a:avLst/>
          </a:prstGeom>
          <a:solidFill>
            <a:srgbClr val="CCE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Научите ребенка уверенному, </a:t>
            </a:r>
            <a:r>
              <a:rPr lang="ru-RU" b="1" dirty="0">
                <a:solidFill>
                  <a:srgbClr val="002060"/>
                </a:solidFill>
              </a:rPr>
              <a:t>но не агрессивному отстаиванию своего </a:t>
            </a:r>
            <a:r>
              <a:rPr lang="ru-RU" b="1" dirty="0" smtClean="0">
                <a:solidFill>
                  <a:srgbClr val="002060"/>
                </a:solidFill>
              </a:rPr>
              <a:t>мнения; обсудите важность отказа, слова «нет»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7418" y="1246415"/>
            <a:ext cx="2884713" cy="4289652"/>
          </a:xfrm>
          <a:prstGeom prst="roundRect">
            <a:avLst/>
          </a:prstGeom>
          <a:solidFill>
            <a:srgbClr val="CCE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Проведите </a:t>
            </a:r>
            <a:r>
              <a:rPr lang="ru-RU" b="1" dirty="0">
                <a:solidFill>
                  <a:srgbClr val="002060"/>
                </a:solidFill>
              </a:rPr>
              <a:t>с </a:t>
            </a:r>
            <a:r>
              <a:rPr lang="ru-RU" b="1" dirty="0" smtClean="0">
                <a:solidFill>
                  <a:srgbClr val="002060"/>
                </a:solidFill>
              </a:rPr>
              <a:t>ребенком </a:t>
            </a:r>
            <a:r>
              <a:rPr lang="ru-RU" b="1" dirty="0">
                <a:solidFill>
                  <a:srgbClr val="002060"/>
                </a:solidFill>
              </a:rPr>
              <a:t>беседы по общей безопасности: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правила </a:t>
            </a:r>
            <a:r>
              <a:rPr lang="ru-RU" b="1" dirty="0">
                <a:solidFill>
                  <a:srgbClr val="002060"/>
                </a:solidFill>
              </a:rPr>
              <a:t>поведения при пожаре,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на </a:t>
            </a:r>
            <a:r>
              <a:rPr lang="ru-RU" b="1" dirty="0">
                <a:solidFill>
                  <a:srgbClr val="002060"/>
                </a:solidFill>
              </a:rPr>
              <a:t>воде</a:t>
            </a:r>
            <a:r>
              <a:rPr lang="ru-RU" b="1" dirty="0" smtClean="0">
                <a:solidFill>
                  <a:srgbClr val="002060"/>
                </a:solidFill>
              </a:rPr>
              <a:t>,</a:t>
            </a:r>
          </a:p>
          <a:p>
            <a:pPr marL="285750" indent="-285750" algn="ctr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л</a:t>
            </a:r>
            <a:r>
              <a:rPr lang="ru-RU" b="1" dirty="0" smtClean="0">
                <a:solidFill>
                  <a:srgbClr val="002060"/>
                </a:solidFill>
              </a:rPr>
              <a:t>есу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на </a:t>
            </a:r>
            <a:r>
              <a:rPr lang="ru-RU" b="1" dirty="0">
                <a:solidFill>
                  <a:srgbClr val="002060"/>
                </a:solidFill>
              </a:rPr>
              <a:t>дороге,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при </a:t>
            </a:r>
            <a:r>
              <a:rPr lang="ru-RU" b="1" dirty="0">
                <a:solidFill>
                  <a:srgbClr val="002060"/>
                </a:solidFill>
              </a:rPr>
              <a:t>общении с </a:t>
            </a:r>
            <a:r>
              <a:rPr lang="ru-RU" b="1" dirty="0" smtClean="0">
                <a:solidFill>
                  <a:srgbClr val="002060"/>
                </a:solidFill>
              </a:rPr>
              <a:t>незнакомцами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при </a:t>
            </a:r>
            <a:r>
              <a:rPr lang="ru-RU" b="1" dirty="0">
                <a:solidFill>
                  <a:srgbClr val="002060"/>
                </a:solidFill>
              </a:rPr>
              <a:t>нахождении дома без </a:t>
            </a:r>
            <a:r>
              <a:rPr lang="ru-RU" b="1" dirty="0" smtClean="0">
                <a:solidFill>
                  <a:srgbClr val="002060"/>
                </a:solidFill>
              </a:rPr>
              <a:t>взрослых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528" y="1045028"/>
            <a:ext cx="2857500" cy="1905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35" y="3733971"/>
            <a:ext cx="3427300" cy="219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2" y="821872"/>
            <a:ext cx="2516215" cy="1676400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879711" y="2897327"/>
            <a:ext cx="4525275" cy="1118811"/>
          </a:xfrm>
          <a:prstGeom prst="roundRect">
            <a:avLst/>
          </a:prstGeom>
          <a:solidFill>
            <a:srgbClr val="CCE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Располагайте информацией о местонахождении ребенка в течение дня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26629" y="2809334"/>
            <a:ext cx="4648200" cy="1068011"/>
          </a:xfrm>
          <a:prstGeom prst="roundRect">
            <a:avLst/>
          </a:prstGeom>
          <a:solidFill>
            <a:srgbClr val="CCE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Разрешайте </a:t>
            </a:r>
            <a:r>
              <a:rPr lang="ru-RU" b="1" dirty="0">
                <a:solidFill>
                  <a:srgbClr val="002060"/>
                </a:solidFill>
              </a:rPr>
              <a:t>несовершеннолетним находиться без присмотра на улице только до 22 часов вечера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67543" y="4415193"/>
            <a:ext cx="6194983" cy="1370110"/>
          </a:xfrm>
          <a:prstGeom prst="roundRect">
            <a:avLst/>
          </a:prstGeom>
          <a:solidFill>
            <a:srgbClr val="CCE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8" indent="463550" algn="just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Никогда не угрожайте подростку, что выгоните его из дома, если он сделает что - то не так.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48744" y="1006719"/>
            <a:ext cx="4887686" cy="1412109"/>
          </a:xfrm>
          <a:prstGeom prst="roundRect">
            <a:avLst/>
          </a:prstGeom>
          <a:solidFill>
            <a:srgbClr val="CCE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Обращайте </a:t>
            </a:r>
            <a:r>
              <a:rPr lang="ru-RU" sz="1800" b="1" dirty="0">
                <a:solidFill>
                  <a:srgbClr val="002060"/>
                </a:solidFill>
              </a:rPr>
              <a:t>внимание на окружение </a:t>
            </a:r>
            <a:r>
              <a:rPr lang="ru-RU" sz="1800" b="1" dirty="0" smtClean="0">
                <a:solidFill>
                  <a:srgbClr val="002060"/>
                </a:solidFill>
              </a:rPr>
              <a:t>ребенка (в том числе, в Интернете), знайте </a:t>
            </a:r>
            <a:r>
              <a:rPr lang="ru-RU" sz="1800" b="1" dirty="0">
                <a:solidFill>
                  <a:srgbClr val="002060"/>
                </a:solidFill>
              </a:rPr>
              <a:t>контакты его знакомых и </a:t>
            </a:r>
            <a:r>
              <a:rPr lang="ru-RU" sz="1800" b="1" dirty="0" smtClean="0">
                <a:solidFill>
                  <a:srgbClr val="002060"/>
                </a:solidFill>
              </a:rPr>
              <a:t>друзей – телефоны, адреса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86" y="843434"/>
            <a:ext cx="2381250" cy="1676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430" y="4217050"/>
            <a:ext cx="2794906" cy="176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845127" y="581891"/>
            <a:ext cx="10515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ПОМНИТЕ!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Ваш ребенок не сможет самостоятельно преодолеть трудности без вашей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ЛЮБВИ и ПОНИМАНИЯ!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ara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964" y="2650215"/>
            <a:ext cx="4267656" cy="3200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6696" y="640080"/>
            <a:ext cx="102870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800" kern="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800" kern="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вызывает </a:t>
            </a:r>
            <a:r>
              <a:rPr lang="ru-RU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большинства людей негативную, отрицательную оценку;</a:t>
            </a:r>
            <a:endParaRPr lang="ru-RU" sz="2800" kern="100" dirty="0">
              <a:solidFill>
                <a:srgbClr val="002060"/>
              </a:solidFill>
              <a:latin typeface="Times New Roman" panose="02020603050405020304" pitchFamily="18" charset="0"/>
              <a:ea typeface="AR PL UKai CN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соответствует социальным нормам;</a:t>
            </a:r>
            <a:endParaRPr lang="ru-RU" sz="2800" kern="100" dirty="0">
              <a:solidFill>
                <a:srgbClr val="002060"/>
              </a:solidFill>
              <a:latin typeface="Times New Roman" panose="02020603050405020304" pitchFamily="18" charset="0"/>
              <a:ea typeface="AR PL UKai CN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приносит ущерб, как личности, так и окружающим людям</a:t>
            </a:r>
            <a:r>
              <a:rPr lang="ru-RU" sz="2800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kern="100" dirty="0">
              <a:solidFill>
                <a:srgbClr val="002060"/>
              </a:solidFill>
              <a:latin typeface="Times New Roman" panose="02020603050405020304" pitchFamily="18" charset="0"/>
              <a:ea typeface="AR PL UKai CN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связана с отрицательной направленностью личности;</a:t>
            </a:r>
            <a:endParaRPr lang="ru-RU" sz="2800" kern="100" dirty="0">
              <a:solidFill>
                <a:srgbClr val="002060"/>
              </a:solidFill>
              <a:latin typeface="Times New Roman" panose="02020603050405020304" pitchFamily="18" charset="0"/>
              <a:ea typeface="AR PL UKai CN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развивается в результате отсутствия социальной адаптации</a:t>
            </a:r>
            <a:r>
              <a:rPr lang="ru-RU" sz="2800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kern="100" dirty="0">
              <a:solidFill>
                <a:srgbClr val="002060"/>
              </a:solidFill>
              <a:latin typeface="Times New Roman" panose="02020603050405020304" pitchFamily="18" charset="0"/>
              <a:ea typeface="AR PL UKai CN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56332" y="758952"/>
            <a:ext cx="6729984" cy="822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900"/>
              </a:spcAft>
            </a:pPr>
            <a:r>
              <a:rPr lang="ru-RU" sz="32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Деструктивная модель поведения</a:t>
            </a:r>
            <a:endParaRPr lang="ru-RU" sz="3200" kern="100" dirty="0">
              <a:latin typeface="Times New Roman" panose="02020603050405020304" pitchFamily="18" charset="0"/>
              <a:ea typeface="AR PL UKai C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0976" y="539497"/>
            <a:ext cx="10405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900"/>
              </a:spcAft>
            </a:pPr>
            <a:endParaRPr lang="ru-RU" sz="3200" kern="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900"/>
              </a:spcAft>
            </a:pPr>
            <a:r>
              <a:rPr lang="ru-RU" sz="3200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Любая </a:t>
            </a:r>
            <a:r>
              <a:rPr lang="ru-RU" sz="32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модель поведения закладывается и формируется в детстве. В возрасте 4-5 лет ребёнок усваивает информацию, которая будет определять его взаимоотношения с окружающими. </a:t>
            </a:r>
            <a:r>
              <a:rPr lang="ru-RU" sz="3200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Дети, </a:t>
            </a:r>
            <a:r>
              <a:rPr lang="ru-RU" sz="32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получившие грамотного воспитания, любви и тепла, находятся в группе риска</a:t>
            </a:r>
            <a:r>
              <a:rPr lang="ru-RU" sz="3200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kern="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900"/>
              </a:spcAft>
            </a:pPr>
            <a:r>
              <a:rPr lang="ru-RU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24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 </a:t>
            </a:r>
            <a:endParaRPr lang="ru-RU" sz="2400" b="1" i="1" kern="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900"/>
              </a:spcAft>
            </a:pPr>
            <a:r>
              <a:rPr lang="ru-RU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24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перенимают деструктивную модель поведения </a:t>
            </a:r>
            <a:endParaRPr lang="ru-RU" sz="2400" b="1" i="1" kern="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900"/>
              </a:spcAft>
            </a:pPr>
            <a:r>
              <a:rPr lang="ru-RU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своих </a:t>
            </a:r>
            <a:r>
              <a:rPr lang="ru-RU" sz="24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родителей.</a:t>
            </a:r>
            <a:endParaRPr lang="ru-RU" sz="2400" kern="100" dirty="0">
              <a:latin typeface="Times New Roman" panose="02020603050405020304" pitchFamily="18" charset="0"/>
              <a:ea typeface="AR PL UKai CN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73452" y="630936"/>
            <a:ext cx="7360920" cy="667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900"/>
              </a:spcAft>
            </a:pPr>
            <a:r>
              <a:rPr lang="ru-RU" sz="32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Причины деструктивного поведения</a:t>
            </a:r>
            <a:endParaRPr lang="ru-RU" sz="3200" kern="100" dirty="0">
              <a:latin typeface="Times New Roman" panose="02020603050405020304" pitchFamily="18" charset="0"/>
              <a:ea typeface="AR PL UKai C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736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9264" y="640080"/>
            <a:ext cx="10360152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3200" kern="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SzPts val="1000"/>
              <a:tabLst>
                <a:tab pos="457200" algn="l"/>
              </a:tabLst>
            </a:pPr>
            <a:endParaRPr lang="ru-RU" sz="800" kern="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SzPts val="1000"/>
              <a:tabLst>
                <a:tab pos="457200" algn="l"/>
              </a:tabLst>
            </a:pPr>
            <a:endParaRPr lang="ru-RU" sz="800" kern="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32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массовых социальных </a:t>
            </a:r>
            <a:r>
              <a:rPr lang="ru-RU" sz="3200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отклонений</a:t>
            </a:r>
            <a:r>
              <a:rPr lang="ru-RU" sz="2400" i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i="1" kern="100" dirty="0" smtClean="0">
              <a:solidFill>
                <a:srgbClr val="002060"/>
              </a:solidFill>
              <a:latin typeface="Times New Roman" panose="02020603050405020304" pitchFamily="18" charset="0"/>
              <a:ea typeface="AR PL UKai CN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ситуативные отклонения</a:t>
            </a:r>
            <a:r>
              <a:rPr lang="ru-RU" sz="2400" i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i="1" kern="100" dirty="0" smtClean="0">
              <a:solidFill>
                <a:srgbClr val="002060"/>
              </a:solidFill>
              <a:latin typeface="Times New Roman" panose="02020603050405020304" pitchFamily="18" charset="0"/>
              <a:ea typeface="AR PL UKai CN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ослабление мер и борьбы с деструктивным поведением.</a:t>
            </a:r>
            <a:endParaRPr lang="ru-RU" sz="2400" i="1" kern="100" dirty="0">
              <a:solidFill>
                <a:srgbClr val="002060"/>
              </a:solidFill>
              <a:latin typeface="Times New Roman" panose="02020603050405020304" pitchFamily="18" charset="0"/>
              <a:ea typeface="AR PL UKai CN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69264" y="640081"/>
            <a:ext cx="10287000" cy="749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900"/>
              </a:spcAft>
            </a:pPr>
            <a:r>
              <a:rPr lang="ru-RU" sz="3200" b="1" kern="0" dirty="0">
                <a:solidFill>
                  <a:srgbClr val="0319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Деструктивное поведение успешно развивается при:</a:t>
            </a:r>
            <a:endParaRPr lang="ru-RU" sz="3200" b="1" kern="100" dirty="0">
              <a:solidFill>
                <a:srgbClr val="0319BD"/>
              </a:solidFill>
              <a:latin typeface="Times New Roman" panose="02020603050405020304" pitchFamily="18" charset="0"/>
              <a:ea typeface="AR PL UKai CN"/>
              <a:cs typeface="Times New Roman" panose="02020603050405020304" pitchFamily="18" charset="0"/>
            </a:endParaRPr>
          </a:p>
        </p:txBody>
      </p:sp>
      <p:pic>
        <p:nvPicPr>
          <p:cNvPr id="2050" name="Picture 2" descr="6238e1fd744baebd001bd0c4ff0b7b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" t="54588" r="56335" b="9369"/>
          <a:stretch>
            <a:fillRect/>
          </a:stretch>
        </p:blipFill>
        <p:spPr bwMode="auto">
          <a:xfrm rot="21323457">
            <a:off x="7222724" y="3456732"/>
            <a:ext cx="4149489" cy="169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6238e1fd744baebd001bd0c4ff0b7b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0" t="17746" r="51073" b="48241"/>
          <a:stretch>
            <a:fillRect/>
          </a:stretch>
        </p:blipFill>
        <p:spPr bwMode="auto">
          <a:xfrm rot="21348604">
            <a:off x="957506" y="3497989"/>
            <a:ext cx="3716346" cy="253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6238e1fd744baebd001bd0c4ff0b7b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0" t="55193" r="9007" b="9369"/>
          <a:stretch>
            <a:fillRect/>
          </a:stretch>
        </p:blipFill>
        <p:spPr bwMode="auto">
          <a:xfrm rot="336616">
            <a:off x="4768785" y="4310319"/>
            <a:ext cx="2957893" cy="185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548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3544" y="548640"/>
            <a:ext cx="1041501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800" kern="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800" kern="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  <a:buSzPts val="1000"/>
              <a:tabLst>
                <a:tab pos="457200" algn="l"/>
              </a:tabLst>
            </a:pPr>
            <a:endParaRPr lang="ru-RU" sz="2800" kern="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spcBef>
                <a:spcPts val="3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агрессивное </a:t>
            </a:r>
            <a:r>
              <a:rPr lang="ru-RU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поведение по отношению к людям;</a:t>
            </a:r>
            <a:endParaRPr lang="ru-RU" sz="2800" kern="100" dirty="0">
              <a:solidFill>
                <a:srgbClr val="002060"/>
              </a:solidFill>
              <a:latin typeface="Times New Roman" panose="02020603050405020304" pitchFamily="18" charset="0"/>
              <a:ea typeface="AR PL UKai CN"/>
              <a:cs typeface="Times New Roman" panose="02020603050405020304" pitchFamily="18" charset="0"/>
            </a:endParaRPr>
          </a:p>
          <a:p>
            <a:pPr marL="1257300" lvl="2" indent="-342900">
              <a:spcBef>
                <a:spcPts val="3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враждебность при общении;</a:t>
            </a:r>
            <a:endParaRPr lang="ru-RU" sz="2800" kern="100" dirty="0">
              <a:solidFill>
                <a:srgbClr val="002060"/>
              </a:solidFill>
              <a:latin typeface="Times New Roman" panose="02020603050405020304" pitchFamily="18" charset="0"/>
              <a:ea typeface="AR PL UKai CN"/>
              <a:cs typeface="Times New Roman" panose="02020603050405020304" pitchFamily="18" charset="0"/>
            </a:endParaRPr>
          </a:p>
          <a:p>
            <a:pPr marL="1257300" lvl="2" indent="-342900">
              <a:spcBef>
                <a:spcPts val="3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склонность к разрушению вещей;</a:t>
            </a:r>
            <a:endParaRPr lang="ru-RU" sz="2800" kern="100" dirty="0">
              <a:solidFill>
                <a:srgbClr val="002060"/>
              </a:solidFill>
              <a:latin typeface="Times New Roman" panose="02020603050405020304" pitchFamily="18" charset="0"/>
              <a:ea typeface="AR PL UKai CN"/>
              <a:cs typeface="Times New Roman" panose="02020603050405020304" pitchFamily="18" charset="0"/>
            </a:endParaRPr>
          </a:p>
          <a:p>
            <a:pPr marL="1257300" lvl="2" indent="-342900">
              <a:spcBef>
                <a:spcPts val="3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желание расстроить уклад жизни близких;</a:t>
            </a:r>
            <a:endParaRPr lang="ru-RU" sz="2800" kern="100" dirty="0">
              <a:solidFill>
                <a:srgbClr val="002060"/>
              </a:solidFill>
              <a:latin typeface="Times New Roman" panose="02020603050405020304" pitchFamily="18" charset="0"/>
              <a:ea typeface="AR PL UKai CN"/>
              <a:cs typeface="Times New Roman" panose="02020603050405020304" pitchFamily="18" charset="0"/>
            </a:endParaRPr>
          </a:p>
          <a:p>
            <a:pPr marL="1257300" lvl="2" indent="-342900">
              <a:spcBef>
                <a:spcPts val="3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возможности испытывать эмоции;</a:t>
            </a:r>
            <a:endParaRPr lang="ru-RU" sz="2800" kern="100" dirty="0">
              <a:solidFill>
                <a:srgbClr val="002060"/>
              </a:solidFill>
              <a:latin typeface="Times New Roman" panose="02020603050405020304" pitchFamily="18" charset="0"/>
              <a:ea typeface="AR PL UKai CN"/>
              <a:cs typeface="Times New Roman" panose="02020603050405020304" pitchFamily="18" charset="0"/>
            </a:endParaRPr>
          </a:p>
          <a:p>
            <a:pPr marL="1257300" lvl="2" indent="-342900">
              <a:spcBef>
                <a:spcPts val="3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угроза чужой и собственной жизни.</a:t>
            </a:r>
            <a:endParaRPr lang="ru-RU" sz="2800" kern="100" dirty="0">
              <a:solidFill>
                <a:srgbClr val="002060"/>
              </a:solidFill>
              <a:latin typeface="Times New Roman" panose="02020603050405020304" pitchFamily="18" charset="0"/>
              <a:ea typeface="AR PL UKai CN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06424" y="731520"/>
            <a:ext cx="10158984" cy="1060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900"/>
              </a:spcAft>
            </a:pPr>
            <a:r>
              <a:rPr lang="ru-RU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Деструктивное поведение может выражаться в виде следующих симптомах:</a:t>
            </a:r>
            <a:endParaRPr lang="ru-RU" sz="3200" b="1" kern="100" dirty="0">
              <a:solidFill>
                <a:srgbClr val="FF0000"/>
              </a:solidFill>
              <a:latin typeface="Times New Roman" panose="02020603050405020304" pitchFamily="18" charset="0"/>
              <a:ea typeface="AR PL UKai C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870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676656"/>
            <a:ext cx="106527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900"/>
              </a:spcAft>
            </a:pPr>
            <a:endParaRPr lang="ru-RU" sz="3200" kern="0" dirty="0" smtClean="0">
              <a:solidFill>
                <a:srgbClr val="30303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900"/>
              </a:spcAft>
            </a:pPr>
            <a:endParaRPr lang="ru-RU" sz="2800" kern="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900"/>
              </a:spcAft>
            </a:pPr>
            <a:r>
              <a:rPr lang="ru-RU" sz="2800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предотвращению деструктивного поведения должна начинаться с семьи и школьного образования. Именно в этом возрасте детям необходимо закладывать те идеалы, которые станут для них проводниками в мире взрослых людей.</a:t>
            </a:r>
            <a:endParaRPr lang="ru-RU" sz="2800" kern="100" dirty="0">
              <a:solidFill>
                <a:srgbClr val="002060"/>
              </a:solidFill>
              <a:latin typeface="Times New Roman" panose="02020603050405020304" pitchFamily="18" charset="0"/>
              <a:ea typeface="AR PL UKai CN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900"/>
              </a:spcAft>
            </a:pPr>
            <a:endParaRPr lang="ru-RU" sz="2400" b="1" i="1" kern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900"/>
              </a:spcAft>
            </a:pPr>
            <a:r>
              <a:rPr lang="ru-RU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24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 Основная сложность, с которой сталкиваются родители и педагоги, заключается в том, что дети с деструктивными паттернами считают своё поведение нормой.</a:t>
            </a:r>
            <a:endParaRPr lang="ru-RU" sz="2400" kern="100" dirty="0">
              <a:latin typeface="Times New Roman" panose="02020603050405020304" pitchFamily="18" charset="0"/>
              <a:ea typeface="AR PL UKai CN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00784" y="795528"/>
            <a:ext cx="8796528" cy="813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900"/>
              </a:spcAft>
            </a:pPr>
            <a:r>
              <a:rPr lang="ru-RU" sz="32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деструктивного поведения</a:t>
            </a:r>
            <a:endParaRPr lang="ru-RU" sz="3200" kern="100" dirty="0">
              <a:latin typeface="Times New Roman" panose="02020603050405020304" pitchFamily="18" charset="0"/>
              <a:ea typeface="AR PL UKai C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171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2688" y="804673"/>
            <a:ext cx="10469880" cy="454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7345" indent="-347345" algn="just">
              <a:spcBef>
                <a:spcPts val="300"/>
              </a:spcBef>
              <a:spcAft>
                <a:spcPts val="300"/>
              </a:spcAft>
              <a:tabLst>
                <a:tab pos="457200" algn="l"/>
              </a:tabLst>
            </a:pPr>
            <a:endParaRPr lang="ru-RU" sz="2800" dirty="0" smtClean="0">
              <a:solidFill>
                <a:srgbClr val="30303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7345" indent="-347345" algn="just">
              <a:spcBef>
                <a:spcPts val="300"/>
              </a:spcBef>
              <a:spcAft>
                <a:spcPts val="300"/>
              </a:spcAft>
              <a:tabLst>
                <a:tab pos="457200" algn="l"/>
              </a:tabLst>
            </a:pPr>
            <a:endParaRPr lang="ru-RU" sz="2800" dirty="0" smtClean="0">
              <a:solidFill>
                <a:srgbClr val="30303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00" lvl="3" indent="-4572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Поймите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своего ребёнка.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00" lvl="3" indent="-4572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Создайте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баланс на уровне надо-могу-хочу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828800" lvl="3" indent="-4572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Активируйте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личностные ресурсы подростка. 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00" lvl="3" indent="-4572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Решайте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задачу взросления.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00" lvl="3" indent="-4572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Проявляйте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меньше агрессии.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00" lvl="3" indent="-4572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Использовать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телесно-ориентированный подход. 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19556" y="877824"/>
            <a:ext cx="1029614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Несколько советов от психологов: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93361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4435" y="3643746"/>
            <a:ext cx="7800109" cy="609600"/>
          </a:xfrm>
        </p:spPr>
        <p:txBody>
          <a:bodyPr/>
          <a:lstStyle/>
          <a:p>
            <a:r>
              <a:rPr lang="ru-RU" sz="5800" b="1" dirty="0" smtClean="0">
                <a:latin typeface="Gabriola" panose="04040605051002020D02" pitchFamily="82" charset="0"/>
              </a:rPr>
              <a:t/>
            </a:r>
            <a:br>
              <a:rPr lang="ru-RU" sz="5800" b="1" dirty="0" smtClean="0">
                <a:latin typeface="Gabriola" panose="04040605051002020D02" pitchFamily="82" charset="0"/>
              </a:rPr>
            </a:br>
            <a:r>
              <a:rPr lang="ru-RU" sz="5800" b="1" dirty="0" smtClean="0">
                <a:latin typeface="Gabriola" panose="04040605051002020D02" pitchFamily="82" charset="0"/>
              </a:rPr>
              <a:t/>
            </a:r>
            <a:br>
              <a:rPr lang="ru-RU" sz="5800" b="1" dirty="0" smtClean="0">
                <a:latin typeface="Gabriola" panose="04040605051002020D02" pitchFamily="82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«Причины и профилактика самовольных уходов несовершеннолетних детей»</a:t>
            </a:r>
            <a:b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18" y="3548963"/>
            <a:ext cx="4225637" cy="194327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59927" y="5915891"/>
            <a:ext cx="6844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2588</TotalTime>
  <Words>896</Words>
  <Application>Microsoft Office PowerPoint</Application>
  <PresentationFormat>Широкоэкранный</PresentationFormat>
  <Paragraphs>127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 PL UKai CN</vt:lpstr>
      <vt:lpstr>Arial</vt:lpstr>
      <vt:lpstr>Calibri</vt:lpstr>
      <vt:lpstr>Gabriola</vt:lpstr>
      <vt:lpstr>Garamond</vt:lpstr>
      <vt:lpstr>Symbol</vt:lpstr>
      <vt:lpstr>Times New Roman</vt:lpstr>
      <vt:lpstr>Натуральные материалы</vt:lpstr>
      <vt:lpstr>«Профилактика деструктивного поведения несовершеннолетних»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«Причины и профилактика самовольных уходов несовершеннолетних детей»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Обращайте внимание на окружение ребенка (в том числе, в Интернете), знайте контакты его знакомых и друзей – телефоны, адреса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</cp:lastModifiedBy>
  <cp:revision>86</cp:revision>
  <cp:lastPrinted>2022-12-20T18:21:27Z</cp:lastPrinted>
  <dcterms:created xsi:type="dcterms:W3CDTF">2016-03-04T06:43:04Z</dcterms:created>
  <dcterms:modified xsi:type="dcterms:W3CDTF">2022-12-22T10:21:48Z</dcterms:modified>
</cp:coreProperties>
</file>