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80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881-9447-4462-A507-4A6C60D772BC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29C43-6B8C-4A36-B4D4-17183D6DB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756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881-9447-4462-A507-4A6C60D772BC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29C43-6B8C-4A36-B4D4-17183D6DB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647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12D23881-9447-4462-A507-4A6C60D772BC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7829C43-6B8C-4A36-B4D4-17183D6DB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896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881-9447-4462-A507-4A6C60D772BC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29C43-6B8C-4A36-B4D4-17183D6DB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167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D23881-9447-4462-A507-4A6C60D772BC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829C43-6B8C-4A36-B4D4-17183D6DB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2824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881-9447-4462-A507-4A6C60D772BC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29C43-6B8C-4A36-B4D4-17183D6DB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690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881-9447-4462-A507-4A6C60D772BC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29C43-6B8C-4A36-B4D4-17183D6DB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620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881-9447-4462-A507-4A6C60D772BC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29C43-6B8C-4A36-B4D4-17183D6DB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361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881-9447-4462-A507-4A6C60D772BC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29C43-6B8C-4A36-B4D4-17183D6DB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550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881-9447-4462-A507-4A6C60D772BC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29C43-6B8C-4A36-B4D4-17183D6DB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629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881-9447-4462-A507-4A6C60D772BC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29C43-6B8C-4A36-B4D4-17183D6DB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397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12D23881-9447-4462-A507-4A6C60D772BC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7829C43-6B8C-4A36-B4D4-17183D6DB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1008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E9DE610-2679-4417-A7D8-EE46FBE6F6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Программирование ветвлений и </a:t>
            </a:r>
            <a:r>
              <a:rPr lang="ru-RU" b="1" dirty="0" smtClean="0"/>
              <a:t>логические выражения</a:t>
            </a:r>
            <a:endParaRPr lang="ru-RU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9E35EAC-18AA-4846-BF26-55A9071A41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Информатика 10 класс</a:t>
            </a:r>
          </a:p>
          <a:p>
            <a:r>
              <a:rPr lang="ru-RU" dirty="0"/>
              <a:t>Учитель: Левченко А.С.</a:t>
            </a:r>
          </a:p>
        </p:txBody>
      </p:sp>
    </p:spTree>
    <p:extLst>
      <p:ext uri="{BB962C8B-B14F-4D97-AF65-F5344CB8AC3E}">
        <p14:creationId xmlns:p14="http://schemas.microsoft.com/office/powerpoint/2010/main" val="1927580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0BC50A1-033C-41DB-9773-C22CE2D62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на дом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AE3A913-2830-42AA-A8DB-3B4075E53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608" y="2011680"/>
            <a:ext cx="11631168" cy="19263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Точка </a:t>
            </a:r>
            <a:r>
              <a:rPr lang="ru-RU" sz="3200" b="1" dirty="0"/>
              <a:t>А</a:t>
            </a:r>
            <a:r>
              <a:rPr lang="ru-RU" sz="3200" dirty="0"/>
              <a:t> задана координатами </a:t>
            </a:r>
            <a:r>
              <a:rPr lang="en-US" sz="3200" b="1" dirty="0"/>
              <a:t>X</a:t>
            </a:r>
            <a:r>
              <a:rPr lang="ru-RU" sz="3200" b="1" dirty="0"/>
              <a:t>,</a:t>
            </a:r>
            <a:r>
              <a:rPr lang="en-US" sz="3200" b="1" dirty="0"/>
              <a:t>Y</a:t>
            </a:r>
            <a:r>
              <a:rPr lang="ru-RU" sz="3200" dirty="0"/>
              <a:t>. Написать программу, которая выводит слово </a:t>
            </a:r>
            <a:r>
              <a:rPr lang="ru-RU" sz="3200" b="1" dirty="0"/>
              <a:t>«Принадлежит»</a:t>
            </a:r>
            <a:r>
              <a:rPr lang="ru-RU" sz="3200" dirty="0"/>
              <a:t>, если точка принадлежит  заштрихованной области и «</a:t>
            </a:r>
            <a:r>
              <a:rPr lang="ru-RU" sz="3200" b="1" dirty="0"/>
              <a:t>Не принадлежит»</a:t>
            </a:r>
            <a:r>
              <a:rPr lang="ru-RU" sz="3200" dirty="0"/>
              <a:t> в противном случае.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F8D9E0B0-516D-41B8-9510-A48EE09557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102" y="3810254"/>
            <a:ext cx="4291394" cy="3198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37985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65F9893-8806-4235-A491-FA712AE2D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Закрепление материала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4618A8F-5FD3-446B-B4D6-26F9E1F4F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5974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000" dirty="0"/>
              <a:t>1. Что такое ветвление?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EC807D18-8F19-4A4B-BCFA-BFA0FD332026}"/>
              </a:ext>
            </a:extLst>
          </p:cNvPr>
          <p:cNvSpPr txBox="1">
            <a:spLocks/>
          </p:cNvSpPr>
          <p:nvPr/>
        </p:nvSpPr>
        <p:spPr>
          <a:xfrm>
            <a:off x="1202919" y="2632760"/>
            <a:ext cx="9784080" cy="11711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ru-RU" sz="4000" dirty="0"/>
              <a:t>2. В каких случаях используется условный оператор в программах на языке Паскаль?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C7AF57BA-4352-4C6B-8AC4-24641BF50531}"/>
              </a:ext>
            </a:extLst>
          </p:cNvPr>
          <p:cNvSpPr txBox="1">
            <a:spLocks/>
          </p:cNvSpPr>
          <p:nvPr/>
        </p:nvSpPr>
        <p:spPr>
          <a:xfrm>
            <a:off x="1202919" y="3638600"/>
            <a:ext cx="9784080" cy="1171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ru-RU" sz="4000" dirty="0"/>
              <a:t>3. Какие виды ветвлений вам известны?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xmlns="" id="{DEA21A72-0CA2-409D-9B01-4B1A9EEF328A}"/>
              </a:ext>
            </a:extLst>
          </p:cNvPr>
          <p:cNvSpPr txBox="1">
            <a:spLocks/>
          </p:cNvSpPr>
          <p:nvPr/>
        </p:nvSpPr>
        <p:spPr>
          <a:xfrm>
            <a:off x="1202919" y="4376216"/>
            <a:ext cx="9784080" cy="1171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ru-RU" sz="4000" dirty="0"/>
              <a:t>4. Назовите логические функции в Паскале</a:t>
            </a:r>
          </a:p>
        </p:txBody>
      </p:sp>
    </p:spTree>
    <p:extLst>
      <p:ext uri="{BB962C8B-B14F-4D97-AF65-F5344CB8AC3E}">
        <p14:creationId xmlns:p14="http://schemas.microsoft.com/office/powerpoint/2010/main" val="405884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7301D87-36BA-4D74-9581-51777239E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/>
              <a:t>Ветвление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8DC60CF4-A757-42C1-8731-03B035948EDC}"/>
              </a:ext>
            </a:extLst>
          </p:cNvPr>
          <p:cNvCxnSpPr/>
          <p:nvPr/>
        </p:nvCxnSpPr>
        <p:spPr>
          <a:xfrm>
            <a:off x="5695303" y="2246883"/>
            <a:ext cx="0" cy="1083075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Ромб 5">
            <a:extLst>
              <a:ext uri="{FF2B5EF4-FFF2-40B4-BE49-F238E27FC236}">
                <a16:creationId xmlns:a16="http://schemas.microsoft.com/office/drawing/2014/main" xmlns="" id="{CC6C8CC1-0037-47FF-BD07-D1B5FB0666DE}"/>
              </a:ext>
            </a:extLst>
          </p:cNvPr>
          <p:cNvSpPr/>
          <p:nvPr/>
        </p:nvSpPr>
        <p:spPr>
          <a:xfrm>
            <a:off x="4776140" y="3329958"/>
            <a:ext cx="1838325" cy="150876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E0EBA5C9-13BE-4A9E-A5F4-2D8C1C443F2F}"/>
              </a:ext>
            </a:extLst>
          </p:cNvPr>
          <p:cNvSpPr/>
          <p:nvPr/>
        </p:nvSpPr>
        <p:spPr>
          <a:xfrm>
            <a:off x="3042590" y="5033962"/>
            <a:ext cx="1733550" cy="447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D522E89C-F545-4B0C-9782-ACF65FB2E55F}"/>
              </a:ext>
            </a:extLst>
          </p:cNvPr>
          <p:cNvSpPr/>
          <p:nvPr/>
        </p:nvSpPr>
        <p:spPr>
          <a:xfrm>
            <a:off x="6614465" y="5086350"/>
            <a:ext cx="1733550" cy="447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Соединитель: уступ 9">
            <a:extLst>
              <a:ext uri="{FF2B5EF4-FFF2-40B4-BE49-F238E27FC236}">
                <a16:creationId xmlns:a16="http://schemas.microsoft.com/office/drawing/2014/main" xmlns="" id="{0833FE03-E594-4148-87D4-4A638C294A5B}"/>
              </a:ext>
            </a:extLst>
          </p:cNvPr>
          <p:cNvCxnSpPr>
            <a:stCxn id="6" idx="1"/>
            <a:endCxn id="7" idx="0"/>
          </p:cNvCxnSpPr>
          <p:nvPr/>
        </p:nvCxnSpPr>
        <p:spPr>
          <a:xfrm rot="10800000" flipV="1">
            <a:off x="3909366" y="4084338"/>
            <a:ext cx="866775" cy="949624"/>
          </a:xfrm>
          <a:prstGeom prst="bentConnector2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оединитель: уступ 11">
            <a:extLst>
              <a:ext uri="{FF2B5EF4-FFF2-40B4-BE49-F238E27FC236}">
                <a16:creationId xmlns:a16="http://schemas.microsoft.com/office/drawing/2014/main" xmlns="" id="{43B534FC-3ED3-4611-9D2A-A3179A4AF8DB}"/>
              </a:ext>
            </a:extLst>
          </p:cNvPr>
          <p:cNvCxnSpPr>
            <a:stCxn id="6" idx="3"/>
            <a:endCxn id="8" idx="0"/>
          </p:cNvCxnSpPr>
          <p:nvPr/>
        </p:nvCxnSpPr>
        <p:spPr>
          <a:xfrm>
            <a:off x="6614465" y="4084338"/>
            <a:ext cx="866775" cy="1002012"/>
          </a:xfrm>
          <a:prstGeom prst="bentConnector2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Знак ''плюс'' 12">
            <a:extLst>
              <a:ext uri="{FF2B5EF4-FFF2-40B4-BE49-F238E27FC236}">
                <a16:creationId xmlns:a16="http://schemas.microsoft.com/office/drawing/2014/main" xmlns="" id="{EB879C87-9270-4CDD-9EEB-1709E12D14AB}"/>
              </a:ext>
            </a:extLst>
          </p:cNvPr>
          <p:cNvSpPr/>
          <p:nvPr/>
        </p:nvSpPr>
        <p:spPr>
          <a:xfrm>
            <a:off x="4063822" y="3329958"/>
            <a:ext cx="557860" cy="584817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8DB48EAE-1821-422A-8C05-5C1900668264}"/>
              </a:ext>
            </a:extLst>
          </p:cNvPr>
          <p:cNvSpPr/>
          <p:nvPr/>
        </p:nvSpPr>
        <p:spPr>
          <a:xfrm>
            <a:off x="6614465" y="3562350"/>
            <a:ext cx="719785" cy="150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016B04A8-0077-4CEB-86AB-42BF2BCE6C5F}"/>
              </a:ext>
            </a:extLst>
          </p:cNvPr>
          <p:cNvSpPr/>
          <p:nvPr/>
        </p:nvSpPr>
        <p:spPr>
          <a:xfrm>
            <a:off x="7334250" y="312115"/>
            <a:ext cx="4349408" cy="131546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/>
              <a:t>Полное ветвление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B4869023-F941-4EB9-A1D8-5222E7A9414A}"/>
              </a:ext>
            </a:extLst>
          </p:cNvPr>
          <p:cNvSpPr/>
          <p:nvPr/>
        </p:nvSpPr>
        <p:spPr>
          <a:xfrm>
            <a:off x="4536300" y="6253439"/>
            <a:ext cx="2560320" cy="3546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Соединитель: уступ 18">
            <a:extLst>
              <a:ext uri="{FF2B5EF4-FFF2-40B4-BE49-F238E27FC236}">
                <a16:creationId xmlns:a16="http://schemas.microsoft.com/office/drawing/2014/main" xmlns="" id="{E664589D-4447-495F-B75A-40831FE15800}"/>
              </a:ext>
            </a:extLst>
          </p:cNvPr>
          <p:cNvCxnSpPr>
            <a:stCxn id="7" idx="2"/>
            <a:endCxn id="17" idx="0"/>
          </p:cNvCxnSpPr>
          <p:nvPr/>
        </p:nvCxnSpPr>
        <p:spPr>
          <a:xfrm rot="16200000" flipH="1">
            <a:off x="4477011" y="4913990"/>
            <a:ext cx="771802" cy="1907095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Соединитель: уступ 20">
            <a:extLst>
              <a:ext uri="{FF2B5EF4-FFF2-40B4-BE49-F238E27FC236}">
                <a16:creationId xmlns:a16="http://schemas.microsoft.com/office/drawing/2014/main" xmlns="" id="{CA4FF236-8DAC-4611-A830-6921F568CA96}"/>
              </a:ext>
            </a:extLst>
          </p:cNvPr>
          <p:cNvCxnSpPr>
            <a:stCxn id="6" idx="3"/>
          </p:cNvCxnSpPr>
          <p:nvPr/>
        </p:nvCxnSpPr>
        <p:spPr>
          <a:xfrm flipH="1">
            <a:off x="5816460" y="4084338"/>
            <a:ext cx="798005" cy="2121839"/>
          </a:xfrm>
          <a:prstGeom prst="bentConnector4">
            <a:avLst>
              <a:gd name="adj1" fmla="val -28646"/>
              <a:gd name="adj2" fmla="val 8444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967D0DC5-5CE3-42C0-B653-DFAB5AAB7A9D}"/>
              </a:ext>
            </a:extLst>
          </p:cNvPr>
          <p:cNvSpPr/>
          <p:nvPr/>
        </p:nvSpPr>
        <p:spPr>
          <a:xfrm>
            <a:off x="7334250" y="312114"/>
            <a:ext cx="4349408" cy="131546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/>
              <a:t>Неполное</a:t>
            </a:r>
          </a:p>
          <a:p>
            <a:pPr algn="ctr"/>
            <a:r>
              <a:rPr lang="ru-RU" sz="4400" b="1" dirty="0"/>
              <a:t>ветвление</a:t>
            </a:r>
          </a:p>
        </p:txBody>
      </p:sp>
    </p:spTree>
    <p:extLst>
      <p:ext uri="{BB962C8B-B14F-4D97-AF65-F5344CB8AC3E}">
        <p14:creationId xmlns:p14="http://schemas.microsoft.com/office/powerpoint/2010/main" val="42209292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8" grpId="1" animBg="1"/>
      <p:bldP spid="13" grpId="0" animBg="1"/>
      <p:bldP spid="14" grpId="0" animBg="1"/>
      <p:bldP spid="14" grpId="1" animBg="1"/>
      <p:bldP spid="16" grpId="0" animBg="1"/>
      <p:bldP spid="17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348CF3F-0E62-4953-A2DD-A469D4A18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Общий вид условного оператора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42446F2-DE0B-4A6A-9645-8BA18A0ED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651760"/>
            <a:ext cx="9784080" cy="4206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/>
              <a:t>If &lt;</a:t>
            </a:r>
            <a:r>
              <a:rPr lang="ru-RU" sz="5400" b="1" dirty="0"/>
              <a:t>условие</a:t>
            </a:r>
            <a:r>
              <a:rPr lang="en-US" sz="5400" b="1" dirty="0"/>
              <a:t>&gt;</a:t>
            </a:r>
            <a:r>
              <a:rPr lang="ru-RU" sz="5400" b="1" dirty="0"/>
              <a:t> </a:t>
            </a:r>
            <a:r>
              <a:rPr lang="en-US" sz="5400" b="1" dirty="0"/>
              <a:t>then </a:t>
            </a:r>
            <a:r>
              <a:rPr lang="ru-RU" sz="5400" b="1" dirty="0"/>
              <a:t>оператор 1</a:t>
            </a:r>
          </a:p>
          <a:p>
            <a:pPr marL="0" indent="0">
              <a:buNone/>
            </a:pPr>
            <a:r>
              <a:rPr lang="en-US" sz="5400" b="1" dirty="0"/>
              <a:t>else </a:t>
            </a:r>
            <a:r>
              <a:rPr lang="ru-RU" sz="5400" b="1" dirty="0"/>
              <a:t>оператор 2</a:t>
            </a:r>
            <a:r>
              <a:rPr lang="en-US" sz="5400" b="1" dirty="0"/>
              <a:t>;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13479202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4D8C0EE-CAFF-463F-8F2E-B19FCE43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/>
              <a:t>Знаки отношений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A1B219A-63E8-470D-AC49-EDDA87420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8463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dirty="0"/>
              <a:t>&lt; - </a:t>
            </a:r>
            <a:r>
              <a:rPr lang="ru-RU" sz="4400" b="1" dirty="0"/>
              <a:t>меньше</a:t>
            </a:r>
            <a:r>
              <a:rPr lang="en-US" sz="4400" b="1" dirty="0"/>
              <a:t>     </a:t>
            </a:r>
            <a:endParaRPr lang="ru-RU" sz="4400" b="1" dirty="0"/>
          </a:p>
          <a:p>
            <a:pPr marL="0" indent="0">
              <a:buNone/>
            </a:pPr>
            <a:r>
              <a:rPr lang="en-US" sz="4400" b="1" dirty="0"/>
              <a:t>&gt; - </a:t>
            </a:r>
            <a:r>
              <a:rPr lang="ru-RU" sz="4400" b="1" dirty="0"/>
              <a:t>больше</a:t>
            </a:r>
            <a:endParaRPr lang="en-US" sz="4400" b="1" dirty="0"/>
          </a:p>
          <a:p>
            <a:pPr marL="0" indent="0">
              <a:buNone/>
            </a:pPr>
            <a:r>
              <a:rPr lang="en-US" sz="4400" b="1" dirty="0"/>
              <a:t>&lt;= - </a:t>
            </a:r>
            <a:r>
              <a:rPr lang="ru-RU" sz="4400" b="1" dirty="0"/>
              <a:t>меньше или равно</a:t>
            </a:r>
          </a:p>
          <a:p>
            <a:pPr marL="0" indent="0">
              <a:buNone/>
            </a:pPr>
            <a:r>
              <a:rPr lang="en-US" sz="4400" b="1" dirty="0"/>
              <a:t>&gt;= - </a:t>
            </a:r>
            <a:r>
              <a:rPr lang="ru-RU" sz="4400" b="1" dirty="0"/>
              <a:t>больше или равно</a:t>
            </a:r>
          </a:p>
          <a:p>
            <a:pPr marL="0" indent="0">
              <a:buNone/>
            </a:pPr>
            <a:r>
              <a:rPr lang="en-US" sz="4400" b="1" dirty="0"/>
              <a:t>= - </a:t>
            </a:r>
            <a:r>
              <a:rPr lang="ru-RU" sz="4400" b="1" dirty="0"/>
              <a:t>равно</a:t>
            </a:r>
          </a:p>
          <a:p>
            <a:pPr marL="0" indent="0">
              <a:buNone/>
            </a:pPr>
            <a:r>
              <a:rPr lang="en-US" sz="4400" b="1" dirty="0"/>
              <a:t>&lt;&gt; -  </a:t>
            </a:r>
            <a:r>
              <a:rPr lang="ru-RU" sz="4400" b="1" dirty="0"/>
              <a:t>неравно </a:t>
            </a:r>
            <a:endParaRPr lang="en-US" sz="4400" b="1" dirty="0"/>
          </a:p>
          <a:p>
            <a:pPr marL="0" indent="0">
              <a:buNone/>
            </a:pPr>
            <a:endParaRPr lang="ru-RU" sz="4400" b="1" dirty="0"/>
          </a:p>
          <a:p>
            <a:pPr>
              <a:buFont typeface="Wingdings" panose="05000000000000000000" pitchFamily="2" charset="2"/>
              <a:buChar char="Ø"/>
            </a:pP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32947540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47E76F0-AE28-4ACA-8F51-2BB177C93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использование условного оператора на языке </a:t>
            </a:r>
            <a:r>
              <a:rPr lang="ru-RU" dirty="0" err="1"/>
              <a:t>ПАскаль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E350EC8-107A-4E59-BF99-FF38F7420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846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var t:integer;</a:t>
            </a:r>
          </a:p>
          <a:p>
            <a:pPr marL="0" indent="0">
              <a:buNone/>
            </a:pPr>
            <a:r>
              <a:rPr lang="en-US" sz="3600" b="1" dirty="0"/>
              <a:t>begin</a:t>
            </a:r>
          </a:p>
          <a:p>
            <a:pPr marL="0" indent="0">
              <a:buNone/>
            </a:pPr>
            <a:r>
              <a:rPr lang="en-US" sz="3600" b="1" dirty="0" err="1"/>
              <a:t>Writeln</a:t>
            </a:r>
            <a:r>
              <a:rPr lang="en-US" sz="3600" b="1" dirty="0"/>
              <a:t>(‘</a:t>
            </a:r>
            <a:r>
              <a:rPr lang="ru-RU" sz="3600" b="1" dirty="0"/>
              <a:t>Введите температуру тела</a:t>
            </a:r>
            <a:r>
              <a:rPr lang="en-US" sz="3600" b="1" dirty="0"/>
              <a:t>’);</a:t>
            </a:r>
          </a:p>
          <a:p>
            <a:pPr marL="0" indent="0">
              <a:buNone/>
            </a:pPr>
            <a:r>
              <a:rPr lang="en-US" sz="3600" b="1" dirty="0" err="1"/>
              <a:t>Readln</a:t>
            </a:r>
            <a:r>
              <a:rPr lang="en-US" sz="3600" b="1" dirty="0"/>
              <a:t>(t);</a:t>
            </a:r>
          </a:p>
          <a:p>
            <a:pPr marL="0" indent="0">
              <a:buNone/>
            </a:pPr>
            <a:r>
              <a:rPr lang="en-US" sz="3600" b="1" dirty="0"/>
              <a:t>if t = 36,6 then </a:t>
            </a:r>
            <a:r>
              <a:rPr lang="en-US" sz="3600" b="1" dirty="0" err="1"/>
              <a:t>Writeln</a:t>
            </a:r>
            <a:r>
              <a:rPr lang="en-US" sz="3600" b="1" dirty="0"/>
              <a:t>(‘</a:t>
            </a:r>
            <a:r>
              <a:rPr lang="ru-RU" sz="3600" b="1" dirty="0"/>
              <a:t>Человек здоров</a:t>
            </a:r>
            <a:r>
              <a:rPr lang="en-US" sz="3600" b="1" dirty="0"/>
              <a:t>’)</a:t>
            </a:r>
          </a:p>
          <a:p>
            <a:pPr marL="0" indent="0">
              <a:buNone/>
            </a:pPr>
            <a:r>
              <a:rPr lang="en-US" sz="3600" b="1" dirty="0"/>
              <a:t>  else </a:t>
            </a:r>
            <a:r>
              <a:rPr lang="en-US" sz="3600" b="1" dirty="0" err="1"/>
              <a:t>Writeln</a:t>
            </a:r>
            <a:r>
              <a:rPr lang="en-US" sz="3600" b="1" dirty="0"/>
              <a:t> </a:t>
            </a:r>
            <a:r>
              <a:rPr lang="ru-RU" sz="3600" b="1" dirty="0"/>
              <a:t>(</a:t>
            </a:r>
            <a:r>
              <a:rPr lang="en-US" sz="3600" b="1" dirty="0"/>
              <a:t>‘ </a:t>
            </a:r>
            <a:r>
              <a:rPr lang="ru-RU" sz="3600" b="1" dirty="0"/>
              <a:t>Есть подозрение на болезнь</a:t>
            </a:r>
            <a:r>
              <a:rPr lang="en-US" sz="3600" b="1" dirty="0"/>
              <a:t>’);</a:t>
            </a:r>
          </a:p>
          <a:p>
            <a:pPr marL="0" indent="0">
              <a:buNone/>
            </a:pPr>
            <a:r>
              <a:rPr lang="en-US" sz="3600" b="1" dirty="0"/>
              <a:t>end.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42916437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E53C9D7-40CE-4521-BB64-8780B1995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-173736"/>
            <a:ext cx="9784080" cy="1508760"/>
          </a:xfrm>
        </p:spPr>
        <p:txBody>
          <a:bodyPr/>
          <a:lstStyle/>
          <a:p>
            <a:r>
              <a:rPr lang="ru-RU" dirty="0"/>
              <a:t>Вложенный условный оператор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B672096-AF9E-4824-A7C8-05F7A4028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039012"/>
            <a:ext cx="11460480" cy="82636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4400" b="1" dirty="0">
                <a:solidFill>
                  <a:schemeClr val="bg1"/>
                </a:solidFill>
              </a:rPr>
              <a:t>Определить наибольшее из двух чисел. Если числа равны, указать данных факт при выводе результата.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1A03E6B-8479-4E42-BA68-6FAD997FB535}"/>
              </a:ext>
            </a:extLst>
          </p:cNvPr>
          <p:cNvSpPr txBox="1"/>
          <p:nvPr/>
        </p:nvSpPr>
        <p:spPr>
          <a:xfrm>
            <a:off x="597408" y="1865376"/>
            <a:ext cx="1038959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var  </a:t>
            </a:r>
            <a:r>
              <a:rPr lang="en-US" sz="4000" b="1" dirty="0" err="1"/>
              <a:t>x,y:integer</a:t>
            </a:r>
            <a:r>
              <a:rPr lang="en-US" sz="4000" b="1" dirty="0"/>
              <a:t>;</a:t>
            </a:r>
          </a:p>
          <a:p>
            <a:r>
              <a:rPr lang="en-US" sz="4000" b="1" dirty="0"/>
              <a:t>begin</a:t>
            </a:r>
          </a:p>
          <a:p>
            <a:r>
              <a:rPr lang="en-US" sz="4000" b="1" dirty="0" err="1"/>
              <a:t>Readln</a:t>
            </a:r>
            <a:r>
              <a:rPr lang="en-US" sz="4000" b="1" dirty="0"/>
              <a:t>(x, y);</a:t>
            </a:r>
          </a:p>
          <a:p>
            <a:r>
              <a:rPr lang="en-US" sz="4000" b="1" dirty="0"/>
              <a:t>If x&lt;&gt;y then begin</a:t>
            </a:r>
          </a:p>
          <a:p>
            <a:r>
              <a:rPr lang="en-US" sz="4000" b="1" dirty="0"/>
              <a:t>     if x&gt;y then </a:t>
            </a:r>
            <a:r>
              <a:rPr lang="en-US" sz="4000" b="1" dirty="0" err="1"/>
              <a:t>Writeln</a:t>
            </a:r>
            <a:r>
              <a:rPr lang="en-US" sz="4000" b="1" dirty="0"/>
              <a:t> (x)</a:t>
            </a:r>
            <a:endParaRPr lang="ru-RU" sz="4000" b="1" dirty="0"/>
          </a:p>
          <a:p>
            <a:r>
              <a:rPr lang="en-US" sz="4000" b="1" dirty="0"/>
              <a:t>        else </a:t>
            </a:r>
            <a:r>
              <a:rPr lang="en-US" sz="4000" b="1" dirty="0" err="1"/>
              <a:t>Writeln</a:t>
            </a:r>
            <a:r>
              <a:rPr lang="en-US" sz="4000" b="1" dirty="0"/>
              <a:t> (y); end</a:t>
            </a:r>
          </a:p>
          <a:p>
            <a:r>
              <a:rPr lang="en-US" sz="4000" b="1" dirty="0"/>
              <a:t>Else </a:t>
            </a:r>
            <a:r>
              <a:rPr lang="en-US" sz="4000" b="1" dirty="0" err="1"/>
              <a:t>Writeln</a:t>
            </a:r>
            <a:r>
              <a:rPr lang="en-US" sz="4000" b="1" dirty="0"/>
              <a:t>(‘</a:t>
            </a:r>
            <a:r>
              <a:rPr lang="ru-RU" sz="4000" b="1" dirty="0"/>
              <a:t>Числа равны</a:t>
            </a:r>
            <a:r>
              <a:rPr lang="en-US" sz="4000" b="1" dirty="0"/>
              <a:t>’);</a:t>
            </a:r>
          </a:p>
          <a:p>
            <a:r>
              <a:rPr lang="en-US" sz="4000" b="1" dirty="0"/>
              <a:t>end.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6690199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5E32FA7-91C0-434E-BB6B-BB5DC237C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Логические функции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F3F2A93-B8CA-4876-8622-A4C61197A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And – </a:t>
            </a:r>
            <a:r>
              <a:rPr lang="ru-RU" sz="4000" b="1" dirty="0"/>
              <a:t>логическое и</a:t>
            </a:r>
          </a:p>
          <a:p>
            <a:pPr marL="0" indent="0">
              <a:buNone/>
            </a:pPr>
            <a:r>
              <a:rPr lang="en-US" sz="4000" b="1" dirty="0"/>
              <a:t>Or – </a:t>
            </a:r>
            <a:r>
              <a:rPr lang="ru-RU" sz="4000" b="1" dirty="0"/>
              <a:t>логическое или</a:t>
            </a:r>
          </a:p>
          <a:p>
            <a:pPr marL="0" indent="0">
              <a:buNone/>
            </a:pPr>
            <a:r>
              <a:rPr lang="en-US" sz="4000" b="1" dirty="0" err="1"/>
              <a:t>Xor</a:t>
            </a:r>
            <a:r>
              <a:rPr lang="en-US" sz="4000" b="1" dirty="0"/>
              <a:t> – </a:t>
            </a:r>
            <a:r>
              <a:rPr lang="ru-RU" sz="4000" b="1" dirty="0"/>
              <a:t>исключающее или</a:t>
            </a:r>
          </a:p>
          <a:p>
            <a:pPr marL="0" indent="0">
              <a:buNone/>
            </a:pPr>
            <a:r>
              <a:rPr lang="en-US" sz="4000" b="1" dirty="0"/>
              <a:t>Not - </a:t>
            </a:r>
            <a:r>
              <a:rPr lang="ru-RU" sz="4000" b="1" dirty="0"/>
              <a:t>отрицание</a:t>
            </a:r>
          </a:p>
        </p:txBody>
      </p:sp>
    </p:spTree>
    <p:extLst>
      <p:ext uri="{BB962C8B-B14F-4D97-AF65-F5344CB8AC3E}">
        <p14:creationId xmlns:p14="http://schemas.microsoft.com/office/powerpoint/2010/main" val="14223102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ABB3D53-0176-4E01-A759-A61262E64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630224"/>
          </a:xfrm>
        </p:spPr>
        <p:txBody>
          <a:bodyPr/>
          <a:lstStyle/>
          <a:p>
            <a:r>
              <a:rPr lang="ru-RU" dirty="0"/>
              <a:t>Задача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FEC9F181-A1D2-4208-8B64-18882FC6EE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549" y="2276700"/>
            <a:ext cx="5294669" cy="4465475"/>
          </a:xfr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9E8AA316-DF1A-45D7-83E3-5082B8A8A998}"/>
              </a:ext>
            </a:extLst>
          </p:cNvPr>
          <p:cNvSpPr/>
          <p:nvPr/>
        </p:nvSpPr>
        <p:spPr>
          <a:xfrm>
            <a:off x="3060883" y="2770632"/>
            <a:ext cx="1341120" cy="1316736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ED75ABC-7F70-4829-8AB5-62C3EC8CF014}"/>
              </a:ext>
            </a:extLst>
          </p:cNvPr>
          <p:cNvSpPr txBox="1"/>
          <p:nvPr/>
        </p:nvSpPr>
        <p:spPr>
          <a:xfrm>
            <a:off x="585216" y="768096"/>
            <a:ext cx="10728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Определить, попадает ли точка А </a:t>
            </a:r>
            <a:r>
              <a:rPr lang="en-US" sz="3200" b="1" dirty="0">
                <a:solidFill>
                  <a:schemeClr val="bg1"/>
                </a:solidFill>
              </a:rPr>
              <a:t>(</a:t>
            </a:r>
            <a:r>
              <a:rPr lang="en-US" sz="3200" b="1" dirty="0" err="1">
                <a:solidFill>
                  <a:schemeClr val="bg1"/>
                </a:solidFill>
              </a:rPr>
              <a:t>x,y</a:t>
            </a:r>
            <a:r>
              <a:rPr lang="en-US" sz="3200" b="1" dirty="0">
                <a:solidFill>
                  <a:schemeClr val="bg1"/>
                </a:solidFill>
              </a:rPr>
              <a:t>) </a:t>
            </a:r>
            <a:r>
              <a:rPr lang="ru-RU" sz="3200" b="1" dirty="0">
                <a:solidFill>
                  <a:schemeClr val="bg1"/>
                </a:solidFill>
              </a:rPr>
              <a:t>в заштрихованную область?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07D1C29-18DE-4071-907C-4661740E1483}"/>
              </a:ext>
            </a:extLst>
          </p:cNvPr>
          <p:cNvSpPr txBox="1"/>
          <p:nvPr/>
        </p:nvSpPr>
        <p:spPr>
          <a:xfrm>
            <a:off x="5836626" y="2122661"/>
            <a:ext cx="617249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if (x&gt;=0) and (x&lt;=3) and (y&gt;=1) and (y&lt;=4) then </a:t>
            </a:r>
          </a:p>
          <a:p>
            <a:r>
              <a:rPr lang="en-US" sz="3200" dirty="0"/>
              <a:t>         </a:t>
            </a:r>
            <a:r>
              <a:rPr lang="en-US" sz="3200" dirty="0" err="1"/>
              <a:t>Writeln</a:t>
            </a:r>
            <a:r>
              <a:rPr lang="en-US" sz="3200" dirty="0"/>
              <a:t>(‘</a:t>
            </a:r>
            <a:r>
              <a:rPr lang="ru-RU" sz="3200" dirty="0"/>
              <a:t>Точка А попадает в </a:t>
            </a:r>
            <a:r>
              <a:rPr lang="en-US" sz="3200" dirty="0"/>
              <a:t>      </a:t>
            </a:r>
            <a:r>
              <a:rPr lang="ru-RU" sz="3200" dirty="0"/>
              <a:t>заштрихованную область</a:t>
            </a:r>
            <a:r>
              <a:rPr lang="en-US" sz="3200" dirty="0"/>
              <a:t>’</a:t>
            </a:r>
            <a:r>
              <a:rPr lang="ru-RU" sz="3200" dirty="0"/>
              <a:t>)</a:t>
            </a:r>
          </a:p>
          <a:p>
            <a:endParaRPr lang="ru-RU" sz="3200" dirty="0"/>
          </a:p>
          <a:p>
            <a:r>
              <a:rPr lang="ru-RU" sz="3200" dirty="0"/>
              <a:t>  </a:t>
            </a:r>
            <a:r>
              <a:rPr lang="en-US" sz="3200" dirty="0"/>
              <a:t>else </a:t>
            </a:r>
            <a:r>
              <a:rPr lang="en-US" sz="3200" dirty="0" err="1"/>
              <a:t>Writeln</a:t>
            </a:r>
            <a:r>
              <a:rPr lang="en-US" sz="3200" dirty="0"/>
              <a:t>(‘</a:t>
            </a:r>
            <a:r>
              <a:rPr lang="ru-RU" sz="3200" dirty="0"/>
              <a:t>Точка не попадает</a:t>
            </a:r>
            <a:r>
              <a:rPr lang="en-US" sz="3200" dirty="0"/>
              <a:t>’);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867413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FF97545-800D-4BD5-80CD-606F54776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для самостоятельного решения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A28A3A7-C86C-49EA-8F60-C5F1DB070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26" y="1889760"/>
            <a:ext cx="11184153" cy="4206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200" b="1" dirty="0"/>
              <a:t>Дан треугольник со сторонами </a:t>
            </a:r>
            <a:r>
              <a:rPr lang="en-US" sz="4200" b="1" dirty="0"/>
              <a:t>M</a:t>
            </a:r>
            <a:r>
              <a:rPr lang="ru-RU" sz="4200" b="1" dirty="0"/>
              <a:t>, </a:t>
            </a:r>
            <a:r>
              <a:rPr lang="en-US" sz="4200" b="1" dirty="0"/>
              <a:t>N</a:t>
            </a:r>
            <a:r>
              <a:rPr lang="ru-RU" sz="4200" b="1" dirty="0"/>
              <a:t>, </a:t>
            </a:r>
            <a:r>
              <a:rPr lang="en-US" sz="4200" b="1" dirty="0"/>
              <a:t>L</a:t>
            </a:r>
            <a:r>
              <a:rPr lang="ru-RU" sz="4200" dirty="0"/>
              <a:t>. Написать программу, определяющую, </a:t>
            </a:r>
            <a:r>
              <a:rPr lang="ru-RU" sz="4200" b="1" dirty="0"/>
              <a:t>существует</a:t>
            </a:r>
            <a:r>
              <a:rPr lang="ru-RU" sz="4200" dirty="0"/>
              <a:t> ли данный треугольник. </a:t>
            </a:r>
          </a:p>
        </p:txBody>
      </p:sp>
      <p:sp>
        <p:nvSpPr>
          <p:cNvPr id="4" name="Равнобедренный треугольник 3">
            <a:extLst>
              <a:ext uri="{FF2B5EF4-FFF2-40B4-BE49-F238E27FC236}">
                <a16:creationId xmlns:a16="http://schemas.microsoft.com/office/drawing/2014/main" xmlns="" id="{082F8FE3-F2ED-4E50-BC6A-3CE3B99E9030}"/>
              </a:ext>
            </a:extLst>
          </p:cNvPr>
          <p:cNvSpPr/>
          <p:nvPr/>
        </p:nvSpPr>
        <p:spPr>
          <a:xfrm>
            <a:off x="3828288" y="3913632"/>
            <a:ext cx="3243072" cy="2428544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B21E7DD-6FA3-4A38-9728-BC1BA5A7FF76}"/>
              </a:ext>
            </a:extLst>
          </p:cNvPr>
          <p:cNvSpPr txBox="1"/>
          <p:nvPr/>
        </p:nvSpPr>
        <p:spPr>
          <a:xfrm>
            <a:off x="4157472" y="475857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4EA27BD-D6AB-4F11-8E4A-4F5355E32035}"/>
              </a:ext>
            </a:extLst>
          </p:cNvPr>
          <p:cNvSpPr txBox="1"/>
          <p:nvPr/>
        </p:nvSpPr>
        <p:spPr>
          <a:xfrm>
            <a:off x="6480050" y="475857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851499F-D496-47DA-A6A1-765FCADFCAE6}"/>
              </a:ext>
            </a:extLst>
          </p:cNvPr>
          <p:cNvSpPr txBox="1"/>
          <p:nvPr/>
        </p:nvSpPr>
        <p:spPr>
          <a:xfrm>
            <a:off x="5411202" y="645689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64230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a614b711b4f95445a45e2a3a552fdc1aabca8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каймление">
  <a:themeElements>
    <a:clrScheme name="Окаймление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Окаймление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каймление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TM03090430[[fn=Окаймление]]</Template>
  <TotalTime>54</TotalTime>
  <Words>328</Words>
  <Application>Microsoft Office PowerPoint</Application>
  <PresentationFormat>Широкоэкранный</PresentationFormat>
  <Paragraphs>58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Corbel</vt:lpstr>
      <vt:lpstr>Wingdings</vt:lpstr>
      <vt:lpstr>Окаймление</vt:lpstr>
      <vt:lpstr>Программирование ветвлений и логические выражения</vt:lpstr>
      <vt:lpstr>Ветвление</vt:lpstr>
      <vt:lpstr>Общий вид условного оператора</vt:lpstr>
      <vt:lpstr>Знаки отношений</vt:lpstr>
      <vt:lpstr>Пример использование условного оператора на языке ПАскаль</vt:lpstr>
      <vt:lpstr>Вложенный условный оператор</vt:lpstr>
      <vt:lpstr>Логические функции</vt:lpstr>
      <vt:lpstr>Задача</vt:lpstr>
      <vt:lpstr>Задача для самостоятельного решения</vt:lpstr>
      <vt:lpstr>Задача на дом</vt:lpstr>
      <vt:lpstr>Закрепление материала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Программирование ветвлений и логических выражений</dc:title>
  <dc:creator>Admin</dc:creator>
  <cp:lastModifiedBy>ПК-информатика</cp:lastModifiedBy>
  <cp:revision>13</cp:revision>
  <dcterms:created xsi:type="dcterms:W3CDTF">2021-01-28T15:58:55Z</dcterms:created>
  <dcterms:modified xsi:type="dcterms:W3CDTF">2021-02-18T06:05:09Z</dcterms:modified>
</cp:coreProperties>
</file>