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8" r:id="rId2"/>
    <p:sldId id="256" r:id="rId3"/>
    <p:sldId id="257" r:id="rId4"/>
    <p:sldId id="264" r:id="rId5"/>
    <p:sldId id="263" r:id="rId6"/>
    <p:sldId id="258" r:id="rId7"/>
    <p:sldId id="259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4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3D26C0-3D0D-42EC-B37B-ABD7B9C67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3B1C-DD47-406F-8BEA-B8996C3D8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B413-1EC2-4F37-B0DF-33C64CD7A5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A35A44-C0D4-435D-9BFA-AD834B850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7E36BB-FFBD-4A3D-8C70-065AEC21BC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CA4808-5D0E-43BA-908C-86A0A0915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18DB-C246-44D6-AF79-50A12BF7F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7B4A-7625-44CC-ADCF-F072CFA88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A93A-A4FC-4788-886B-2C905BF160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7A16-9127-4746-9697-D0500AAD11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D27CE-4D4A-426E-91CD-6A5DB745F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7B81D-B8DE-48EF-9CF6-AE74ECA262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EC3E-3CAB-4FC1-8CFB-2558434E4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241B3-BE74-405A-97B4-7F485E92F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2FA5E64-D338-4109-A32F-B1964B8DBEF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ww.edu.nsu.ru/noos/informatika/literat.htm" TargetMode="External"/><Relationship Id="rId5" Type="http://schemas.openxmlformats.org/officeDocument/2006/relationships/hyperlink" Target="http://www.infoschool.narod.ru/" TargetMode="Externa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gi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55576" y="836712"/>
            <a:ext cx="7772400" cy="2376264"/>
          </a:xfrm>
        </p:spPr>
        <p:txBody>
          <a:bodyPr/>
          <a:lstStyle/>
          <a:p>
            <a:r>
              <a:rPr lang="ru-RU" dirty="0" smtClean="0"/>
              <a:t>Электронный  проект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«Электронная  почта»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83568" y="4653136"/>
            <a:ext cx="8136904" cy="1752600"/>
          </a:xfrm>
        </p:spPr>
        <p:txBody>
          <a:bodyPr/>
          <a:lstStyle/>
          <a:p>
            <a:r>
              <a:rPr lang="ru-RU" sz="2400" dirty="0" smtClean="0"/>
              <a:t>Работу выполнила обучающаяся  9 класса   МБОУ «</a:t>
            </a:r>
            <a:r>
              <a:rPr lang="ru-RU" sz="2400" dirty="0" err="1" smtClean="0"/>
              <a:t>Чаганская</a:t>
            </a:r>
            <a:r>
              <a:rPr lang="ru-RU" sz="2400" dirty="0" smtClean="0"/>
              <a:t> СОШ»                               </a:t>
            </a:r>
          </a:p>
          <a:p>
            <a:r>
              <a:rPr lang="ru-RU" sz="2400" dirty="0" smtClean="0"/>
              <a:t>       </a:t>
            </a:r>
            <a:r>
              <a:rPr lang="ru-RU" sz="2400" dirty="0" err="1" smtClean="0"/>
              <a:t>Перепечёнова</a:t>
            </a:r>
            <a:r>
              <a:rPr lang="ru-RU" sz="2400" dirty="0" smtClean="0"/>
              <a:t>   Юлия                        </a:t>
            </a:r>
            <a:r>
              <a:rPr lang="ru-RU" sz="2400" dirty="0" smtClean="0"/>
              <a:t>руководитель учитель информатики                </a:t>
            </a:r>
            <a:r>
              <a:rPr lang="ru-RU" sz="2400" dirty="0" err="1" smtClean="0"/>
              <a:t>Ралкина</a:t>
            </a:r>
            <a:r>
              <a:rPr lang="ru-RU" sz="2400" dirty="0" smtClean="0"/>
              <a:t> </a:t>
            </a:r>
            <a:r>
              <a:rPr lang="ru-RU" sz="2400" dirty="0" smtClean="0"/>
              <a:t>Светлана Павловна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8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323850" y="260350"/>
          <a:ext cx="8569325" cy="6121400"/>
        </p:xfrm>
        <a:graphic>
          <a:graphicData uri="http://schemas.openxmlformats.org/presentationml/2006/ole">
            <p:oleObj spid="_x0000_s43018" name="Фотография Photo Editor" r:id="rId3" imgW="6095238" imgH="4571429" progId="">
              <p:embed/>
            </p:oleObj>
          </a:graphicData>
        </a:graphic>
      </p:graphicFrame>
      <p:sp>
        <p:nvSpPr>
          <p:cNvPr id="43016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800" i="1">
                <a:solidFill>
                  <a:schemeClr val="folHlink"/>
                </a:solidFill>
              </a:rPr>
              <a:t>Electronic mail</a:t>
            </a:r>
            <a:endParaRPr lang="ru-RU" sz="4800" i="1">
              <a:solidFill>
                <a:schemeClr val="folHlink"/>
              </a:solidFill>
            </a:endParaRPr>
          </a:p>
        </p:txBody>
      </p:sp>
      <p:pic>
        <p:nvPicPr>
          <p:cNvPr id="43012" name="Picture 4" descr="10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31913" y="2205038"/>
            <a:ext cx="1276350" cy="942975"/>
          </a:xfrm>
          <a:noFill/>
          <a:ln/>
        </p:spPr>
      </p:pic>
      <p:pic>
        <p:nvPicPr>
          <p:cNvPr id="43015" name="Picture 7" descr="1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59563" y="4941888"/>
            <a:ext cx="1657350" cy="549275"/>
          </a:xfrm>
          <a:noFill/>
          <a:ln/>
        </p:spPr>
      </p:pic>
      <p:pic>
        <p:nvPicPr>
          <p:cNvPr id="43020" name="Picture 12" descr="10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263" y="4724400"/>
            <a:ext cx="1276350" cy="942975"/>
          </a:xfrm>
          <a:noFill/>
          <a:ln/>
        </p:spPr>
      </p:pic>
      <p:pic>
        <p:nvPicPr>
          <p:cNvPr id="43022" name="Picture 14" descr="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65296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5" descr="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0021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 descr="j03092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4292600"/>
            <a:ext cx="1657350" cy="431800"/>
          </a:xfrm>
          <a:noFill/>
          <a:ln/>
        </p:spPr>
      </p:pic>
      <p:graphicFrame>
        <p:nvGraphicFramePr>
          <p:cNvPr id="6160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250825" y="692150"/>
          <a:ext cx="1008063" cy="1296988"/>
        </p:xfrm>
        <a:graphic>
          <a:graphicData uri="http://schemas.openxmlformats.org/presentationml/2006/ole">
            <p:oleObj spid="_x0000_s6160" name="Фотография Photo Editor" r:id="rId4" imgW="1142857" imgH="1676634" progId="">
              <p:embed/>
            </p:oleObj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ru-RU" sz="3200"/>
              <a:t>Список использованных источников и ресурсов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398938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000" i="1"/>
              <a:t>Н.Угринович, Л.Босова, Н.Михайлова Информатика и информационные технологии: Практикум.- М.: Бином.Лаборатория Знаний, 2002</a:t>
            </a:r>
          </a:p>
          <a:p>
            <a:pPr marL="609600" indent="-609600">
              <a:buFont typeface="Wingdings" pitchFamily="2" charset="2"/>
              <a:buNone/>
            </a:pPr>
            <a:endParaRPr lang="ru-RU" sz="2000" i="1"/>
          </a:p>
          <a:p>
            <a:pPr marL="609600" indent="-609600">
              <a:buFont typeface="Wingdings" pitchFamily="2" charset="2"/>
              <a:buNone/>
            </a:pPr>
            <a:r>
              <a:rPr lang="ru-RU" sz="2000" i="1"/>
              <a:t>Нэд Снелл Осовй самостоятельно </a:t>
            </a:r>
            <a:r>
              <a:rPr lang="en-US" sz="2000" i="1"/>
              <a:t>Internet</a:t>
            </a:r>
            <a:r>
              <a:rPr lang="ru-RU" sz="2000" i="1"/>
              <a:t> за 24 часа.- Руководство для начинающих: Пер. с англ.-М.:Издательский дом «Вильямс», 2002</a:t>
            </a:r>
          </a:p>
          <a:p>
            <a:pPr marL="609600" indent="-609600">
              <a:buFont typeface="Wingdings" pitchFamily="2" charset="2"/>
              <a:buNone/>
            </a:pPr>
            <a:endParaRPr lang="ru-RU" sz="2000" i="1"/>
          </a:p>
          <a:p>
            <a:pPr marL="609600" indent="-609600" algn="ctr">
              <a:buFont typeface="Wingdings" pitchFamily="2" charset="2"/>
              <a:buNone/>
            </a:pPr>
            <a:r>
              <a:rPr lang="ru-RU" sz="2000" i="1">
                <a:hlinkClick r:id="rId5"/>
              </a:rPr>
              <a:t>http://www.infoschool.narod.ru</a:t>
            </a:r>
            <a:endParaRPr lang="ru-RU" sz="2000" i="1">
              <a:hlinkClick r:id="rId6"/>
            </a:endParaRPr>
          </a:p>
          <a:p>
            <a:pPr marL="609600" indent="-609600" algn="r">
              <a:buFont typeface="Wingdings" pitchFamily="2" charset="2"/>
              <a:buNone/>
            </a:pPr>
            <a:r>
              <a:rPr lang="ru-RU" sz="2000" i="1">
                <a:hlinkClick r:id="rId6"/>
              </a:rPr>
              <a:t>http://www.edu.nsu.ru/noos/informatika/literat.htm</a:t>
            </a:r>
            <a:r>
              <a:rPr lang="ru-RU" sz="2000" i="1"/>
              <a:t>  </a:t>
            </a:r>
          </a:p>
        </p:txBody>
      </p:sp>
    </p:spTree>
  </p:cSld>
  <p:clrMapOvr>
    <a:masterClrMapping/>
  </p:clrMapOvr>
  <p:transition advTm="41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3400" dirty="0" smtClean="0">
                <a:solidFill>
                  <a:schemeClr val="tx1"/>
                </a:solidFill>
              </a:rPr>
              <a:t>     Почему сегодня люди, владеющие компьютером, не пользуются услугами почтовых отделений?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4653136"/>
            <a:ext cx="7380312" cy="1752600"/>
          </a:xfrm>
        </p:spPr>
        <p:txBody>
          <a:bodyPr/>
          <a:lstStyle/>
          <a:p>
            <a:pPr algn="l"/>
            <a:endParaRPr lang="ru-RU" sz="2400" dirty="0"/>
          </a:p>
        </p:txBody>
      </p:sp>
    </p:spTree>
  </p:cSld>
  <p:clrMapOvr>
    <a:masterClrMapping/>
  </p:clrMapOvr>
  <p:transition advTm="4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Цель работы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530725"/>
          </a:xfrm>
        </p:spPr>
        <p:txBody>
          <a:bodyPr/>
          <a:lstStyle/>
          <a:p>
            <a:r>
              <a:rPr lang="ru-RU" sz="2800"/>
              <a:t>Определить понятие «электронная почта»</a:t>
            </a:r>
          </a:p>
          <a:p>
            <a:r>
              <a:rPr lang="ru-RU" sz="2800"/>
              <a:t>Доказать, что электронная почта сегодня является самым продуктивным и широко распространенным средством </a:t>
            </a:r>
            <a:r>
              <a:rPr lang="en-US" sz="2800"/>
              <a:t>Internet</a:t>
            </a:r>
            <a:endParaRPr lang="ru-RU" sz="2800"/>
          </a:p>
        </p:txBody>
      </p:sp>
      <p:pic>
        <p:nvPicPr>
          <p:cNvPr id="3078" name="Picture 6" descr="Рисунок5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4724400"/>
            <a:ext cx="1727200" cy="1296988"/>
          </a:xfrm>
          <a:noFill/>
          <a:ln/>
        </p:spPr>
      </p:pic>
    </p:spTree>
  </p:cSld>
  <p:clrMapOvr>
    <a:masterClrMapping/>
  </p:clrMapOvr>
  <p:transition advTm="6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j02850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4724400"/>
            <a:ext cx="1808163" cy="1612900"/>
          </a:xfrm>
          <a:noFill/>
          <a:ln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Так что же лучше: почтовое отделение или его электронный аналог?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>
                <a:latin typeface="Arial" charset="0"/>
              </a:rPr>
              <a:t>Чтобы ответить на этот вопрос следует выяснить:</a:t>
            </a:r>
          </a:p>
          <a:p>
            <a:pPr>
              <a:buFont typeface="Wingdings" pitchFamily="2" charset="2"/>
              <a:buNone/>
            </a:pPr>
            <a:endParaRPr lang="ru-RU" sz="26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600">
                <a:latin typeface="Arial" charset="0"/>
              </a:rPr>
              <a:t>1.Чем услуги почтового отделения отличаются от возможностей электронной почты?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Arial" charset="0"/>
              </a:rPr>
              <a:t>2.В чем суть электронного послания?</a:t>
            </a:r>
          </a:p>
          <a:p>
            <a:pPr>
              <a:buFont typeface="Wingdings" pitchFamily="2" charset="2"/>
              <a:buNone/>
            </a:pPr>
            <a:r>
              <a:rPr lang="ru-RU" sz="2600">
                <a:latin typeface="Arial" charset="0"/>
              </a:rPr>
              <a:t>3.Как пользователю обеспечить работу электронной почты?</a:t>
            </a:r>
          </a:p>
        </p:txBody>
      </p:sp>
      <p:pic>
        <p:nvPicPr>
          <p:cNvPr id="19460" name="Picture 4" descr="2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476250"/>
            <a:ext cx="1225550" cy="1079500"/>
          </a:xfrm>
          <a:noFill/>
          <a:ln/>
        </p:spPr>
      </p:pic>
    </p:spTree>
  </p:cSld>
  <p:clrMapOvr>
    <a:masterClrMapping/>
  </p:clrMapOvr>
  <p:transition advTm="12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Что означают слова: </a:t>
            </a:r>
            <a:br>
              <a:rPr lang="ru-RU" sz="3200"/>
            </a:br>
            <a:r>
              <a:rPr lang="ru-RU" sz="3200"/>
              <a:t>«Дайте мне свой </a:t>
            </a:r>
            <a:r>
              <a:rPr lang="ru-RU" sz="3200" i="1"/>
              <a:t>e-mail!»?</a:t>
            </a:r>
            <a:endParaRPr lang="ru-RU" sz="32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7559675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/>
              <a:t>     </a:t>
            </a:r>
            <a:r>
              <a:rPr lang="ru-RU" sz="2400" i="1" dirty="0" smtClean="0"/>
              <a:t>Если </a:t>
            </a:r>
            <a:r>
              <a:rPr lang="ru-RU" sz="2400" i="1" dirty="0"/>
              <a:t>большинство нормальных людей твердо уверены, что слово "мыло" связано с чистотой, а "Емеля" - это имя сказочного героя, который любил передвигаться не слезая с печки, то компьютерный люд вкладывает в эти понятия совершенно иное значение.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/>
              <a:t>    Общение </a:t>
            </a:r>
            <a:r>
              <a:rPr lang="ru-RU" sz="2400" i="1" dirty="0"/>
              <a:t>- вот что значат "мыло", "</a:t>
            </a:r>
            <a:r>
              <a:rPr lang="ru-RU" sz="2400" i="1" dirty="0" err="1"/>
              <a:t>емеля</a:t>
            </a:r>
            <a:r>
              <a:rPr lang="ru-RU" sz="2400" i="1" dirty="0"/>
              <a:t>" для пользователей Интернета!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i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i="1" dirty="0"/>
              <a:t>Почему?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/>
              <a:t>Потому </a:t>
            </a:r>
            <a:r>
              <a:rPr lang="ru-RU" sz="2400" i="1" dirty="0"/>
              <a:t>что эти сленговые слова происходят от английского </a:t>
            </a:r>
            <a:r>
              <a:rPr lang="en-US" sz="2400" i="1" dirty="0"/>
              <a:t>electronic mail – </a:t>
            </a:r>
            <a:endParaRPr lang="ru-RU" sz="2400" i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/>
              <a:t>«</a:t>
            </a:r>
            <a:r>
              <a:rPr lang="ru-RU" sz="2400" i="1" dirty="0" err="1"/>
              <a:t>e-mail</a:t>
            </a:r>
            <a:r>
              <a:rPr lang="ru-RU" sz="2400" i="1" dirty="0"/>
              <a:t>» - электронная почта.</a:t>
            </a:r>
          </a:p>
        </p:txBody>
      </p:sp>
      <p:pic>
        <p:nvPicPr>
          <p:cNvPr id="18441" name="Picture 9" descr="0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08850" y="620713"/>
            <a:ext cx="1366838" cy="571500"/>
          </a:xfrm>
          <a:noFill/>
          <a:ln/>
        </p:spPr>
      </p:pic>
    </p:spTree>
  </p:cSld>
  <p:clrMapOvr>
    <a:masterClrMapping/>
  </p:clrMapOvr>
  <p:transition advTm="11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исунок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67625" y="1268413"/>
            <a:ext cx="1225550" cy="1081087"/>
          </a:xfrm>
          <a:noFill/>
          <a:ln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Что такое «электронная почта»?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791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>
                <a:latin typeface="Arial" charset="0"/>
              </a:rPr>
              <a:t>Электронная почта - это служба пересылки сообщений между зарегистрированными адресами</a:t>
            </a:r>
            <a:r>
              <a:rPr lang="ru-RU" sz="2400">
                <a:latin typeface="Arial" charset="0"/>
              </a:rPr>
              <a:t> </a:t>
            </a:r>
            <a:endParaRPr lang="ru-RU" sz="2400" i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i="1">
                <a:latin typeface="Arial" charset="0"/>
              </a:rPr>
              <a:t>Для получения почты, приходящей в почтовый ящик, необходимо иметь доступ к сети </a:t>
            </a:r>
            <a:r>
              <a:rPr lang="en-US" sz="2400" i="1">
                <a:latin typeface="Arial" charset="0"/>
              </a:rPr>
              <a:t>Internet</a:t>
            </a:r>
            <a:r>
              <a:rPr lang="ru-RU" sz="2400" i="1">
                <a:latin typeface="Arial" charset="0"/>
              </a:rPr>
              <a:t>, знать имя пользователя (login) и пароль (password) </a:t>
            </a:r>
          </a:p>
          <a:p>
            <a:pPr>
              <a:lnSpc>
                <a:spcPct val="90000"/>
              </a:lnSpc>
            </a:pPr>
            <a:r>
              <a:rPr lang="ru-RU" sz="2400" i="1">
                <a:latin typeface="Arial" charset="0"/>
              </a:rPr>
              <a:t>Для начала переписки с использованием электронной почты вам нужно знать только адрес e-mail адресата </a:t>
            </a:r>
          </a:p>
          <a:p>
            <a:pPr>
              <a:lnSpc>
                <a:spcPct val="90000"/>
              </a:lnSpc>
            </a:pPr>
            <a:r>
              <a:rPr lang="ru-RU" sz="2400" i="1">
                <a:latin typeface="Arial" charset="0"/>
              </a:rPr>
              <a:t>Электронная почта - самый популярный сервис </a:t>
            </a:r>
            <a:r>
              <a:rPr lang="en-US" sz="2400" i="1">
                <a:latin typeface="Arial" charset="0"/>
              </a:rPr>
              <a:t>Internet</a:t>
            </a:r>
            <a:r>
              <a:rPr lang="ru-RU" sz="2400" i="1">
                <a:latin typeface="Arial" charset="0"/>
              </a:rPr>
              <a:t>  </a:t>
            </a:r>
          </a:p>
          <a:p>
            <a:pPr>
              <a:lnSpc>
                <a:spcPct val="90000"/>
              </a:lnSpc>
            </a:pPr>
            <a:endParaRPr lang="ru-RU" sz="2400" i="1">
              <a:latin typeface="Arial" charset="0"/>
            </a:endParaRPr>
          </a:p>
        </p:txBody>
      </p:sp>
    </p:spTree>
  </p:cSld>
  <p:clrMapOvr>
    <a:masterClrMapping/>
  </p:clrMapOvr>
  <p:transition advTm="117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3850" y="133350"/>
          <a:ext cx="8362950" cy="6273800"/>
        </p:xfrm>
        <a:graphic>
          <a:graphicData uri="http://schemas.openxmlformats.org/presentationml/2006/ole">
            <p:oleObj spid="_x0000_s5124" name="Фотография Photo Editor" r:id="rId4" imgW="6095238" imgH="4571429" progId="">
              <p:embed/>
            </p:oleObj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Так что же лучше?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12875"/>
            <a:ext cx="6264275" cy="4608513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 dirty="0"/>
              <a:t>Электронная почта!!!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ru-RU" sz="1400" dirty="0"/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/>
              <a:t>Почему?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ru-RU" sz="2600" b="1" dirty="0"/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Потому что Ваше письмо отправляется:</a:t>
            </a:r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/>
              <a:t>Очень быстро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/>
              <a:t>В любую точку земного шара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/>
              <a:t>С рисунками, фотографиями, музыкой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/>
              <a:t>Прямо с рабочего места или из дома!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/>
              <a:t>Для него не нужно конвертов и почтовых марок!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endParaRPr lang="ru-RU" sz="16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1600" dirty="0"/>
          </a:p>
        </p:txBody>
      </p:sp>
    </p:spTree>
    <p:custDataLst>
      <p:tags r:id="rId2"/>
    </p:custDataLst>
  </p:cSld>
  <p:clrMapOvr>
    <a:masterClrMapping/>
  </p:clrMapOvr>
  <p:transition advTm="20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323850" y="133350"/>
          <a:ext cx="8569325" cy="6273800"/>
        </p:xfrm>
        <a:graphic>
          <a:graphicData uri="http://schemas.openxmlformats.org/presentationml/2006/ole">
            <p:oleObj spid="_x0000_s22540" name="Фотография Photo Editor" r:id="rId4" imgW="6095238" imgH="4571429" progId="">
              <p:embed/>
            </p:oleObj>
          </a:graphicData>
        </a:graphic>
      </p:graphicFrame>
      <p:pic>
        <p:nvPicPr>
          <p:cNvPr id="22538" name="Picture 10" descr="Рисунок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3860800"/>
            <a:ext cx="781050" cy="9525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Так что же лучше?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1484313"/>
            <a:ext cx="5832475" cy="4530725"/>
          </a:xfrm>
        </p:spPr>
        <p:txBody>
          <a:bodyPr/>
          <a:lstStyle/>
          <a:p>
            <a:endParaRPr lang="ru-RU" sz="2800"/>
          </a:p>
          <a:p>
            <a:endParaRPr lang="ru-RU" sz="2800"/>
          </a:p>
          <a:p>
            <a:pPr algn="ctr">
              <a:buFont typeface="Wingdings" pitchFamily="2" charset="2"/>
              <a:buNone/>
            </a:pPr>
            <a:r>
              <a:rPr lang="ru-RU" sz="3600"/>
              <a:t>Электронная почта!!!</a:t>
            </a:r>
          </a:p>
          <a:p>
            <a:pPr algn="ctr">
              <a:buFont typeface="Wingdings" pitchFamily="2" charset="2"/>
              <a:buNone/>
            </a:pPr>
            <a:endParaRPr lang="ru-RU" sz="2600"/>
          </a:p>
          <a:p>
            <a:pPr algn="ctr">
              <a:buFont typeface="Wingdings" pitchFamily="2" charset="2"/>
              <a:buNone/>
            </a:pPr>
            <a:r>
              <a:rPr lang="ru-RU" sz="2600"/>
              <a:t>Пользуйтесь услугами электронной почты и не забывайте про ВИРУСЫ!</a:t>
            </a:r>
          </a:p>
        </p:txBody>
      </p:sp>
      <p:pic>
        <p:nvPicPr>
          <p:cNvPr id="22532" name="Picture 4" descr="Рисунок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23850" y="692150"/>
            <a:ext cx="1239838" cy="792163"/>
          </a:xfrm>
          <a:noFill/>
          <a:ln/>
        </p:spPr>
      </p:pic>
      <p:pic>
        <p:nvPicPr>
          <p:cNvPr id="22534" name="Picture 6" descr="Рисунок4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596188" y="692150"/>
            <a:ext cx="1152525" cy="792163"/>
          </a:xfrm>
          <a:noFill/>
          <a:ln/>
        </p:spPr>
      </p:pic>
      <p:pic>
        <p:nvPicPr>
          <p:cNvPr id="22536" name="Picture 8" descr="Рисунок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5516563"/>
            <a:ext cx="1368425" cy="735012"/>
          </a:xfrm>
          <a:prstGeom prst="rect">
            <a:avLst/>
          </a:prstGeom>
          <a:noFill/>
        </p:spPr>
      </p:pic>
      <p:pic>
        <p:nvPicPr>
          <p:cNvPr id="22537" name="Picture 9" descr="Рисунок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516563"/>
            <a:ext cx="1225550" cy="735012"/>
          </a:xfrm>
          <a:prstGeom prst="rect">
            <a:avLst/>
          </a:prstGeom>
          <a:noFill/>
        </p:spPr>
      </p:pic>
      <p:pic>
        <p:nvPicPr>
          <p:cNvPr id="22539" name="Picture 11" descr="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552700"/>
            <a:ext cx="1296987" cy="75565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ransition advTm="4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1196975"/>
            <a:ext cx="8229600" cy="1139825"/>
          </a:xfrm>
        </p:spPr>
        <p:txBody>
          <a:bodyPr/>
          <a:lstStyle/>
          <a:p>
            <a:r>
              <a:rPr lang="ru-RU" sz="3200"/>
              <a:t>Летите голуби, летите! Для вас конца и края нет</a:t>
            </a:r>
            <a:br>
              <a:rPr lang="ru-RU" sz="3200"/>
            </a:br>
            <a:r>
              <a:rPr lang="ru-RU" sz="3200"/>
              <a:t>Несите голуби, несите</a:t>
            </a:r>
            <a:br>
              <a:rPr lang="ru-RU" sz="3200"/>
            </a:br>
            <a:r>
              <a:rPr lang="ru-RU" sz="3200"/>
              <a:t>Земному шару электронный мой привет!</a:t>
            </a:r>
            <a:br>
              <a:rPr lang="ru-RU" sz="3200"/>
            </a:br>
            <a:endParaRPr lang="ru-RU" sz="3200"/>
          </a:p>
        </p:txBody>
      </p:sp>
      <p:pic>
        <p:nvPicPr>
          <p:cNvPr id="29700" name="Picture 4" descr="2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25538"/>
            <a:ext cx="1095375" cy="884237"/>
          </a:xfrm>
          <a:noFill/>
          <a:ln/>
        </p:spPr>
      </p:pic>
      <p:pic>
        <p:nvPicPr>
          <p:cNvPr id="29703" name="Picture 7" descr="22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2276475"/>
            <a:ext cx="1079500" cy="1008063"/>
          </a:xfrm>
          <a:noFill/>
          <a:ln/>
        </p:spPr>
      </p:pic>
      <p:pic>
        <p:nvPicPr>
          <p:cNvPr id="29706" name="Picture 10" descr="2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4797425"/>
            <a:ext cx="1079500" cy="922338"/>
          </a:xfrm>
          <a:noFill/>
          <a:ln/>
        </p:spPr>
      </p:pic>
      <p:pic>
        <p:nvPicPr>
          <p:cNvPr id="29709" name="Picture 13" descr="22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5373688"/>
            <a:ext cx="1008063" cy="922337"/>
          </a:xfrm>
          <a:noFill/>
          <a:ln/>
        </p:spPr>
      </p:pic>
      <p:pic>
        <p:nvPicPr>
          <p:cNvPr id="29712" name="Picture 16" descr="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24175"/>
            <a:ext cx="1081088" cy="936625"/>
          </a:xfrm>
          <a:prstGeom prst="rect">
            <a:avLst/>
          </a:prstGeom>
          <a:noFill/>
        </p:spPr>
      </p:pic>
      <p:pic>
        <p:nvPicPr>
          <p:cNvPr id="29713" name="Picture 17" descr="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365625"/>
            <a:ext cx="10080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8" descr="Рисунок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357563"/>
            <a:ext cx="172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60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8|1.6|2.7|1.9|1.5|1.6|1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339</TotalTime>
  <Words>382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Глобус</vt:lpstr>
      <vt:lpstr>Фотография Photo Editor</vt:lpstr>
      <vt:lpstr>Электронный  проект  «Электронная  почта»</vt:lpstr>
      <vt:lpstr>     Почему сегодня люди, владеющие компьютером, не пользуются услугами почтовых отделений?</vt:lpstr>
      <vt:lpstr>Цель работы</vt:lpstr>
      <vt:lpstr>Так что же лучше: почтовое отделение или его электронный аналог?</vt:lpstr>
      <vt:lpstr>Что означают слова:  «Дайте мне свой e-mail!»?</vt:lpstr>
      <vt:lpstr>Что такое «электронная почта»?</vt:lpstr>
      <vt:lpstr>Так что же лучше?</vt:lpstr>
      <vt:lpstr>Так что же лучше?</vt:lpstr>
      <vt:lpstr>Летите голуби, летите! Для вас конца и края нет Несите голуби, несите Земному шару электронный мой привет! </vt:lpstr>
      <vt:lpstr>Electronic mail</vt:lpstr>
      <vt:lpstr>Список использованных источников и ресурсов</vt:lpstr>
    </vt:vector>
  </TitlesOfParts>
  <Company>Неизвестна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почта  как самое продуктивное и широко распространенное средство Internet</dc:title>
  <dc:creator>USER</dc:creator>
  <cp:lastModifiedBy>user</cp:lastModifiedBy>
  <cp:revision>42</cp:revision>
  <dcterms:created xsi:type="dcterms:W3CDTF">2004-03-30T06:32:18Z</dcterms:created>
  <dcterms:modified xsi:type="dcterms:W3CDTF">2017-05-01T15:03:00Z</dcterms:modified>
</cp:coreProperties>
</file>