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72" r:id="rId6"/>
    <p:sldId id="277" r:id="rId7"/>
    <p:sldId id="278" r:id="rId8"/>
    <p:sldId id="262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0" autoAdjust="0"/>
  </p:normalViewPr>
  <p:slideViewPr>
    <p:cSldViewPr>
      <p:cViewPr varScale="1">
        <p:scale>
          <a:sx n="89" d="100"/>
          <a:sy n="89" d="100"/>
        </p:scale>
        <p:origin x="-108" y="-47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en-US" smtClean="0"/>
              <a:pPr rtl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obzor-mest.ru/wp-content/uploads/2014/01/pamyatnik-panikahe-volgograd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obzor-mest.ru/wp-content/uploads/2014/01/pamyatnik-nevskomu-v-volgograde.jpg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obzor-mest.ru/wp-content/uploads/2014/01/vid-na-ploshad-geroev-v-volgograde.jpg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bzor-mest.ru/wp-content/uploads/2014/01/zal-voinskoj-slavy-v-volgograde.jpg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bzor-mest.ru/wp-content/uploads/2014/01/rodina-mat-zovet-volgograd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-1107504"/>
            <a:ext cx="9769150" cy="6768752"/>
          </a:xfrm>
        </p:spPr>
        <p:txBody>
          <a:bodyPr rtlCol="0">
            <a:normAutofit fontScale="90000"/>
          </a:bodyPr>
          <a:lstStyle/>
          <a:p>
            <a:r>
              <a:rPr lang="ru-RU" dirty="0" smtClean="0"/>
              <a:t>                         			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Проект </a:t>
            </a:r>
            <a:br>
              <a:rPr lang="ru-RU" dirty="0" smtClean="0"/>
            </a:br>
            <a:r>
              <a:rPr lang="ru-RU" dirty="0" smtClean="0"/>
              <a:t>«Города </a:t>
            </a:r>
            <a:r>
              <a:rPr lang="ru-RU" dirty="0" err="1" smtClean="0"/>
              <a:t>Росии.Волгоград</a:t>
            </a:r>
            <a:r>
              <a:rPr lang="ru-RU" dirty="0" smtClean="0"/>
              <a:t>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sz="4000" dirty="0" smtClean="0"/>
              <a:t>ученицы  2 «В» класса</a:t>
            </a:r>
            <a:br>
              <a:rPr lang="ru-RU" sz="4000" dirty="0" smtClean="0"/>
            </a:br>
            <a:r>
              <a:rPr lang="ru-RU" sz="4000" dirty="0" smtClean="0"/>
              <a:t>Усачевой  Светланы</a:t>
            </a:r>
            <a:br>
              <a:rPr lang="ru-RU" sz="4000" dirty="0" smtClean="0"/>
            </a:br>
            <a:r>
              <a:rPr lang="ru-RU" sz="4000" dirty="0" smtClean="0"/>
              <a:t>учитель  </a:t>
            </a:r>
            <a:r>
              <a:rPr lang="ru-RU" sz="4000" dirty="0" err="1" smtClean="0"/>
              <a:t>Дупак</a:t>
            </a:r>
            <a:r>
              <a:rPr lang="ru-RU" sz="4000" dirty="0" smtClean="0"/>
              <a:t>  С.А.</a:t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endParaRPr lang="ru-RU" b="1" dirty="0" smtClean="0">
              <a:solidFill>
                <a:srgbClr val="FFFF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b="1" dirty="0">
              <a:solidFill>
                <a:srgbClr val="FFFF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ru-RU" b="1" dirty="0" smtClean="0">
              <a:solidFill>
                <a:srgbClr val="FFFF0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rtl="0"/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0"/>
            <a:ext cx="3810000" cy="1772816"/>
          </a:xfrm>
        </p:spPr>
        <p:txBody>
          <a:bodyPr/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b="1" dirty="0"/>
              <a:t>Памятник Михаилу </a:t>
            </a:r>
            <a:r>
              <a:rPr lang="ru-RU" b="1" dirty="0" err="1"/>
              <a:t>Паникахе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1772816"/>
            <a:ext cx="3810000" cy="4680520"/>
          </a:xfrm>
        </p:spPr>
        <p:txBody>
          <a:bodyPr>
            <a:normAutofit/>
          </a:bodyPr>
          <a:lstStyle/>
          <a:p>
            <a:r>
              <a:rPr lang="ru-RU" dirty="0"/>
              <a:t>Так, в Краснооктябрьском районе Волгограда в мае 1975 года был установлен памятник герою Сталинградской битвы Михаилу </a:t>
            </a:r>
            <a:r>
              <a:rPr lang="ru-RU" dirty="0" err="1"/>
              <a:t>Паникахе</a:t>
            </a:r>
            <a:r>
              <a:rPr lang="ru-RU" dirty="0"/>
              <a:t> – Герою  Советского союза, который пожертвовав собственной жизнью, остановил наступление фашистов и помог 193-й дивизии отстоять свои позиции. Отважный украинский солдат Михаил </a:t>
            </a:r>
            <a:r>
              <a:rPr lang="ru-RU" dirty="0" err="1"/>
              <a:t>Паникаха</a:t>
            </a:r>
            <a:r>
              <a:rPr lang="ru-RU" dirty="0"/>
              <a:t> бросился на танк с бутылкой горючей смеси. Этот трагический момент и запечатлён в монументе, возведённом в его честь в Волгограде.</a:t>
            </a:r>
          </a:p>
          <a:p>
            <a:endParaRPr lang="ru-RU" dirty="0"/>
          </a:p>
        </p:txBody>
      </p:sp>
      <p:pic>
        <p:nvPicPr>
          <p:cNvPr id="5" name="Рисунок 4" descr="памятник Паникахе в Волгограде фото">
            <a:hlinkClick r:id="rId2" tooltip="&quot;памятник Паникахе в Волгограде фото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r="2326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7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260648"/>
            <a:ext cx="3810000" cy="2232248"/>
          </a:xfrm>
        </p:spPr>
        <p:txBody>
          <a:bodyPr/>
          <a:lstStyle/>
          <a:p>
            <a:r>
              <a:rPr lang="ru-RU" b="1" dirty="0" smtClean="0"/>
              <a:t>Памятник </a:t>
            </a:r>
            <a:r>
              <a:rPr lang="ru-RU" b="1" dirty="0"/>
              <a:t>Александру Невскому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2924944"/>
            <a:ext cx="3810000" cy="2790056"/>
          </a:xfrm>
        </p:spPr>
        <p:txBody>
          <a:bodyPr/>
          <a:lstStyle/>
          <a:p>
            <a:r>
              <a:rPr lang="ru-RU" dirty="0"/>
              <a:t>Есть в Волгограде и памятник такой известной фигуре в русской истории, как Александр Невский.  </a:t>
            </a:r>
            <a:r>
              <a:rPr lang="ru-RU" dirty="0" smtClean="0"/>
              <a:t> </a:t>
            </a:r>
            <a:r>
              <a:rPr lang="ru-RU" dirty="0"/>
              <a:t>Семиметровый монумент Александра Невского, созданный скульптором Сергеем Щербаковым, был торжественно открыт в феврале 2007 года на «Площади Павших борцов».</a:t>
            </a:r>
          </a:p>
          <a:p>
            <a:endParaRPr lang="ru-RU" dirty="0"/>
          </a:p>
        </p:txBody>
      </p:sp>
      <p:pic>
        <p:nvPicPr>
          <p:cNvPr id="5" name="Рисунок 4" descr="фотография волгоградского памятника Невскому ">
            <a:hlinkClick r:id="rId2" tooltip="&quot;фотография волгоградского памятника Невскому 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2" r="2326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9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1080120"/>
          </a:xfrm>
        </p:spPr>
        <p:txBody>
          <a:bodyPr/>
          <a:lstStyle/>
          <a:p>
            <a:r>
              <a:rPr lang="ru-RU" b="1" dirty="0"/>
              <a:t>Ботанический сад</a:t>
            </a:r>
            <a:r>
              <a:rPr lang="ru-RU" dirty="0"/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2276872"/>
            <a:ext cx="3810000" cy="3438128"/>
          </a:xfrm>
        </p:spPr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 поселке Металлургов, в недавно </a:t>
            </a:r>
            <a:r>
              <a:rPr lang="ru-RU" dirty="0"/>
              <a:t>созданном </a:t>
            </a:r>
            <a:r>
              <a:rPr lang="ru-RU" dirty="0" err="1" smtClean="0"/>
              <a:t>саду,собраны</a:t>
            </a:r>
            <a:r>
              <a:rPr lang="ru-RU" dirty="0" smtClean="0"/>
              <a:t> </a:t>
            </a:r>
            <a:r>
              <a:rPr lang="ru-RU" dirty="0"/>
              <a:t>уникальные растения со всего мира, действует лаборатория биотехнологии растений, создан генетический банк </a:t>
            </a:r>
            <a:r>
              <a:rPr lang="ru-RU" dirty="0" err="1" smtClean="0"/>
              <a:t>семян.Питомник</a:t>
            </a:r>
            <a:r>
              <a:rPr lang="ru-RU" dirty="0" smtClean="0"/>
              <a:t> </a:t>
            </a:r>
            <a:r>
              <a:rPr lang="ru-RU" dirty="0"/>
              <a:t>выращивает на реализацию тысячи саженцев. В период апрель – сентябрь по четвергам проходит бесплатная экскурсия в сопровождении научных сотрудников.</a:t>
            </a:r>
          </a:p>
        </p:txBody>
      </p:sp>
      <p:pic>
        <p:nvPicPr>
          <p:cNvPr id="5" name="Рисунок 4" descr="1_2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" r="9054"/>
          <a:stretch>
            <a:fillRect/>
          </a:stretch>
        </p:blipFill>
        <p:spPr bwMode="auto">
          <a:xfrm>
            <a:off x="190500" y="0"/>
            <a:ext cx="74882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4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6700" y="188640"/>
            <a:ext cx="3312368" cy="1512168"/>
          </a:xfrm>
        </p:spPr>
        <p:txBody>
          <a:bodyPr/>
          <a:lstStyle/>
          <a:p>
            <a:r>
              <a:rPr lang="ru-RU" sz="2400" b="1" dirty="0"/>
              <a:t>Круиз по Волго-Донскому каналу на прогулочных теплоходах</a:t>
            </a:r>
            <a:r>
              <a:rPr lang="ru-RU" sz="2400" dirty="0"/>
              <a:t>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686700" y="2852936"/>
            <a:ext cx="3312368" cy="2160240"/>
          </a:xfrm>
        </p:spPr>
        <p:txBody>
          <a:bodyPr>
            <a:noAutofit/>
          </a:bodyPr>
          <a:lstStyle/>
          <a:p>
            <a:r>
              <a:rPr lang="ru-RU" sz="2000" dirty="0"/>
              <a:t> Во время часовой экскурсии вы не только насладитесь свежим речным воздухом, но и увидите Мамаев курган, музей-панораму «Сталинградская битва», «Танцующий мост». </a:t>
            </a:r>
          </a:p>
        </p:txBody>
      </p:sp>
      <p:pic>
        <p:nvPicPr>
          <p:cNvPr id="5" name="Рисунок 4" descr="2_6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0" r="11610"/>
          <a:stretch>
            <a:fillRect/>
          </a:stretch>
        </p:blipFill>
        <p:spPr bwMode="auto">
          <a:xfrm>
            <a:off x="117475" y="0"/>
            <a:ext cx="84248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8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260648"/>
            <a:ext cx="3810000" cy="792088"/>
          </a:xfrm>
        </p:spPr>
        <p:txBody>
          <a:bodyPr/>
          <a:lstStyle/>
          <a:p>
            <a:r>
              <a:rPr lang="ru-RU" b="1" dirty="0"/>
              <a:t>Дом Павлова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2420888"/>
            <a:ext cx="3810000" cy="432048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dirty="0" smtClean="0"/>
              <a:t>Этот </a:t>
            </a:r>
            <a:r>
              <a:rPr lang="ru-RU" sz="2000" dirty="0"/>
              <a:t>жилой четырехэтажный дом вошел в историю нашей страны. </a:t>
            </a:r>
            <a:r>
              <a:rPr lang="ru-RU" sz="2000" dirty="0" smtClean="0"/>
              <a:t>В </a:t>
            </a:r>
            <a:r>
              <a:rPr lang="ru-RU" sz="2000" dirty="0"/>
              <a:t>1942 году элитный дом в течение 58 дней служил укреплением для обороняющейся группы советских бойцов. Штурмовая бригада ст. сержанта Павлова в итоге заняла здание и Дом Солдатской Славы получил его имя. Ныне дом восстановлен в жилой, его адрес ул. Советская, 39. О военных днях напоминает мемориальная доска и стена-памятник. </a:t>
            </a:r>
          </a:p>
          <a:p>
            <a:endParaRPr lang="ru-RU" dirty="0"/>
          </a:p>
        </p:txBody>
      </p:sp>
      <p:pic>
        <p:nvPicPr>
          <p:cNvPr id="5" name="Рисунок 4" descr="5_2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9" r="13359"/>
          <a:stretch>
            <a:fillRect/>
          </a:stretch>
        </p:blipFill>
        <p:spPr bwMode="auto">
          <a:xfrm>
            <a:off x="765175" y="0"/>
            <a:ext cx="67008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6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260648"/>
            <a:ext cx="3810000" cy="936104"/>
          </a:xfrm>
        </p:spPr>
        <p:txBody>
          <a:bodyPr/>
          <a:lstStyle/>
          <a:p>
            <a:r>
              <a:rPr lang="ru-RU" b="1" dirty="0"/>
              <a:t>Мельница </a:t>
            </a:r>
            <a:r>
              <a:rPr lang="ru-RU" b="1" dirty="0" err="1"/>
              <a:t>Гергардта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1916832"/>
            <a:ext cx="3810000" cy="4464496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С сентября </a:t>
            </a:r>
            <a:r>
              <a:rPr lang="ru-RU" sz="2000" dirty="0"/>
              <a:t>1942 мельница служила пунктом обороны советских войск. Она сильно пострадала в боях, но железобетонный каркас не разрушился полностью. Здание мельницы после войны решили не сносить и не отстраивать, а оставить в разрушенном виде как память о войне для следующих поколений.</a:t>
            </a:r>
          </a:p>
          <a:p>
            <a:endParaRPr lang="ru-RU" dirty="0"/>
          </a:p>
        </p:txBody>
      </p:sp>
      <p:pic>
        <p:nvPicPr>
          <p:cNvPr id="5" name="Рисунок 4" descr="6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8" r="11398"/>
          <a:stretch>
            <a:fillRect/>
          </a:stretch>
        </p:blipFill>
        <p:spPr bwMode="auto">
          <a:xfrm>
            <a:off x="406400" y="0"/>
            <a:ext cx="7059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48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260648"/>
            <a:ext cx="3810000" cy="1512168"/>
          </a:xfrm>
        </p:spPr>
        <p:txBody>
          <a:bodyPr/>
          <a:lstStyle/>
          <a:p>
            <a:pPr lvl="0"/>
            <a:r>
              <a:rPr lang="ru-RU" b="1" dirty="0"/>
              <a:t>Центральная </a:t>
            </a:r>
            <a:r>
              <a:rPr lang="ru-RU" b="1" dirty="0" smtClean="0"/>
              <a:t>набережная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2636912"/>
            <a:ext cx="3810000" cy="1656184"/>
          </a:xfrm>
        </p:spPr>
        <p:txBody>
          <a:bodyPr/>
          <a:lstStyle/>
          <a:p>
            <a:pPr lvl="0"/>
            <a:r>
              <a:rPr lang="ru-RU" sz="2000" b="1" dirty="0"/>
              <a:t>Центральная набережная</a:t>
            </a:r>
            <a:r>
              <a:rPr lang="ru-RU" sz="2000" dirty="0"/>
              <a:t> – место отдыха и проведения досуга </a:t>
            </a:r>
            <a:r>
              <a:rPr lang="ru-RU" sz="2000" dirty="0" err="1"/>
              <a:t>волгоградцев</a:t>
            </a:r>
            <a:r>
              <a:rPr lang="ru-RU" sz="2000" dirty="0"/>
              <a:t> и гостей города-героя.</a:t>
            </a:r>
          </a:p>
          <a:p>
            <a:endParaRPr lang="ru-RU" dirty="0"/>
          </a:p>
        </p:txBody>
      </p:sp>
      <p:pic>
        <p:nvPicPr>
          <p:cNvPr id="5" name="Рисунок 4" descr="7_0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 bwMode="auto">
          <a:xfrm>
            <a:off x="549275" y="0"/>
            <a:ext cx="69167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83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88640"/>
            <a:ext cx="3810000" cy="648072"/>
          </a:xfrm>
        </p:spPr>
        <p:txBody>
          <a:bodyPr/>
          <a:lstStyle/>
          <a:p>
            <a:r>
              <a:rPr lang="ru-RU" sz="2800" dirty="0">
                <a:solidFill>
                  <a:srgbClr val="164B4F"/>
                </a:solidFill>
                <a:ea typeface="+mn-ea"/>
                <a:cs typeface="+mn-cs"/>
              </a:rPr>
              <a:t>«</a:t>
            </a:r>
            <a:r>
              <a:rPr lang="ru-RU" sz="2800" b="1" dirty="0">
                <a:solidFill>
                  <a:srgbClr val="164B4F"/>
                </a:solidFill>
                <a:ea typeface="+mn-ea"/>
                <a:cs typeface="+mn-cs"/>
              </a:rPr>
              <a:t>Танцующий мост</a:t>
            </a:r>
            <a:r>
              <a:rPr lang="ru-RU" sz="2800" dirty="0">
                <a:solidFill>
                  <a:srgbClr val="164B4F"/>
                </a:solidFill>
                <a:ea typeface="+mn-ea"/>
                <a:cs typeface="+mn-cs"/>
              </a:rPr>
              <a:t>» 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2204864"/>
            <a:ext cx="3810000" cy="237626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000" dirty="0"/>
              <a:t>А</a:t>
            </a:r>
            <a:r>
              <a:rPr lang="ru-RU" sz="2000" dirty="0" smtClean="0"/>
              <a:t>втомобильный </a:t>
            </a:r>
            <a:r>
              <a:rPr lang="ru-RU" sz="2000" dirty="0"/>
              <a:t>мост длиной 2514 м через Волгу, строительство которого началось в 1996 году. В 2010 году диспетчеры зафиксировали колебания мостовых конструкций в 1 м. Разрушений мост не получил, но к нему прикрепилось название «Танцующий».</a:t>
            </a:r>
          </a:p>
          <a:p>
            <a:endParaRPr lang="ru-RU" dirty="0"/>
          </a:p>
        </p:txBody>
      </p:sp>
      <p:pic>
        <p:nvPicPr>
          <p:cNvPr id="5" name="Рисунок 4" descr="8_1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r="12959"/>
          <a:stretch>
            <a:fillRect/>
          </a:stretch>
        </p:blipFill>
        <p:spPr bwMode="auto">
          <a:xfrm>
            <a:off x="46038" y="0"/>
            <a:ext cx="7632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0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88640"/>
            <a:ext cx="3810000" cy="1080120"/>
          </a:xfrm>
        </p:spPr>
        <p:txBody>
          <a:bodyPr/>
          <a:lstStyle/>
          <a:p>
            <a:r>
              <a:rPr lang="ru-RU" sz="2400" b="1" dirty="0" smtClean="0"/>
              <a:t>Музей-Панорама</a:t>
            </a:r>
            <a:r>
              <a:rPr lang="ru-RU" sz="2400" dirty="0" smtClean="0"/>
              <a:t> </a:t>
            </a:r>
            <a:r>
              <a:rPr lang="ru-RU" sz="2400" dirty="0"/>
              <a:t>«</a:t>
            </a:r>
            <a:r>
              <a:rPr lang="ru-RU" sz="2400" b="1" dirty="0"/>
              <a:t>Сталинградская битва</a:t>
            </a:r>
            <a:r>
              <a:rPr lang="ru-RU" sz="2400" dirty="0"/>
              <a:t>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1412776"/>
            <a:ext cx="3810000" cy="5184576"/>
          </a:xfrm>
        </p:spPr>
        <p:txBody>
          <a:bodyPr/>
          <a:lstStyle/>
          <a:p>
            <a:pPr lvl="0"/>
            <a:r>
              <a:rPr lang="ru-RU" dirty="0">
                <a:solidFill>
                  <a:srgbClr val="353535"/>
                </a:solidFill>
                <a:latin typeface="Open Sans"/>
              </a:rPr>
              <a:t>Музей-панорама «Сталинградская битва» — знаменитый на весь мир музей, в котором собраны свидетельства одного из самых кровопролитных событий войны между СССР и фашистской Германией — Сталинградской битве. Музей-панорама состоит из 8 залов с уникальными экспозициями, красивейшего Триумфального зала, 4 диорам, библиотеки, панорамного и </a:t>
            </a:r>
            <a:r>
              <a:rPr lang="ru-RU" dirty="0" err="1">
                <a:solidFill>
                  <a:srgbClr val="353535"/>
                </a:solidFill>
                <a:latin typeface="Open Sans"/>
              </a:rPr>
              <a:t>предпанорамного</a:t>
            </a:r>
            <a:r>
              <a:rPr lang="ru-RU" dirty="0">
                <a:solidFill>
                  <a:srgbClr val="353535"/>
                </a:solidFill>
                <a:latin typeface="Open Sans"/>
              </a:rPr>
              <a:t> залов, кинозала, фондохранилища, руин мельницы и военной техники.</a:t>
            </a:r>
            <a:endParaRPr lang="ru-RU" dirty="0"/>
          </a:p>
        </p:txBody>
      </p:sp>
      <p:pic>
        <p:nvPicPr>
          <p:cNvPr id="5" name="Рисунок 4" descr="9_0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r="9818"/>
          <a:stretch>
            <a:fillRect/>
          </a:stretch>
        </p:blipFill>
        <p:spPr bwMode="auto">
          <a:xfrm>
            <a:off x="117475" y="0"/>
            <a:ext cx="73485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242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260648"/>
            <a:ext cx="3810000" cy="936104"/>
          </a:xfrm>
        </p:spPr>
        <p:txBody>
          <a:bodyPr/>
          <a:lstStyle/>
          <a:p>
            <a:r>
              <a:rPr lang="ru-RU" b="1" dirty="0"/>
              <a:t>Волгоградский планетарий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2924944"/>
            <a:ext cx="3810000" cy="28201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Звездный </a:t>
            </a:r>
            <a:r>
              <a:rPr lang="ru-RU" sz="2000" dirty="0"/>
              <a:t>дом был открыт в 1954 году как подарок тружеников ГДР советскому народу. Экскурсии проводятся по различным научно-познавательным программам</a:t>
            </a:r>
          </a:p>
        </p:txBody>
      </p:sp>
      <p:pic>
        <p:nvPicPr>
          <p:cNvPr id="5" name="Рисунок 4" descr="11_0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8151"/>
          <a:stretch>
            <a:fillRect/>
          </a:stretch>
        </p:blipFill>
        <p:spPr bwMode="auto">
          <a:xfrm>
            <a:off x="117475" y="0"/>
            <a:ext cx="76533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175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dirty="0"/>
              <a:t>Цель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 smtClean="0"/>
              <a:t>Узнать историю </a:t>
            </a:r>
            <a:r>
              <a:rPr lang="ru-RU" dirty="0"/>
              <a:t>города Волгограда. </a:t>
            </a:r>
            <a:endParaRPr lang="ru-RU" dirty="0" smtClean="0"/>
          </a:p>
          <a:p>
            <a:r>
              <a:rPr lang="ru-RU" dirty="0" smtClean="0"/>
              <a:t>Посмотреть </a:t>
            </a:r>
            <a:r>
              <a:rPr lang="ru-RU" dirty="0"/>
              <a:t>достопримечательности </a:t>
            </a:r>
            <a:r>
              <a:rPr lang="ru-RU" dirty="0" smtClean="0"/>
              <a:t>города. </a:t>
            </a:r>
            <a:endParaRPr lang="ru-RU" dirty="0"/>
          </a:p>
          <a:p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1296144"/>
          </a:xfrm>
        </p:spPr>
        <p:txBody>
          <a:bodyPr/>
          <a:lstStyle/>
          <a:p>
            <a:r>
              <a:rPr lang="ru-RU" b="1" dirty="0"/>
              <a:t>Музей занимательных наук Эйнштейна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2204864"/>
            <a:ext cx="3810000" cy="351013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Музей доступно </a:t>
            </a:r>
            <a:r>
              <a:rPr lang="ru-RU" sz="2000" dirty="0"/>
              <a:t>демонстрирующий детям законы физики, оптические иллюзии и природные явления. Здесь интересно не только ребятам, но и их родителям. </a:t>
            </a:r>
          </a:p>
        </p:txBody>
      </p:sp>
      <p:pic>
        <p:nvPicPr>
          <p:cNvPr id="5" name="Рисунок 4" descr="10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r="18160"/>
          <a:stretch>
            <a:fillRect/>
          </a:stretch>
        </p:blipFill>
        <p:spPr bwMode="auto">
          <a:xfrm>
            <a:off x="981075" y="0"/>
            <a:ext cx="64849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6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любом городе и его окрестностях можно найти памятники природы, сотворенные с помощью человека или без нее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 Волгограде их очень много, и они уникальны по-своему.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8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Мне </a:t>
            </a:r>
            <a:r>
              <a:rPr lang="ru-RU" dirty="0"/>
              <a:t>понравился город Волгоград , потому что этот </a:t>
            </a:r>
            <a:r>
              <a:rPr lang="ru-RU" dirty="0" smtClean="0"/>
              <a:t>город-Герой, город мужества и </a:t>
            </a:r>
            <a:r>
              <a:rPr lang="ru-RU" err="1" smtClean="0"/>
              <a:t>стойкости</a:t>
            </a:r>
            <a:r>
              <a:rPr lang="ru-RU" smtClean="0"/>
              <a:t>, город- </a:t>
            </a:r>
            <a:r>
              <a:rPr lang="ru-RU" dirty="0" smtClean="0"/>
              <a:t>красавец.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40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основания города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Волгоград</a:t>
            </a:r>
            <a:r>
              <a:rPr lang="ru-RU" dirty="0"/>
              <a:t> - г</a:t>
            </a:r>
            <a:r>
              <a:rPr lang="ru-RU" dirty="0" smtClean="0"/>
              <a:t>ород-герой. Находится </a:t>
            </a:r>
            <a:r>
              <a:rPr lang="ru-RU" dirty="0"/>
              <a:t>на правом берегу Волги. Сегодня в Волгограде проживает </a:t>
            </a:r>
            <a:r>
              <a:rPr lang="ru-RU" dirty="0" smtClean="0"/>
              <a:t>более миллиона </a:t>
            </a:r>
            <a:r>
              <a:rPr lang="ru-RU" dirty="0"/>
              <a:t>человек. </a:t>
            </a:r>
            <a:r>
              <a:rPr lang="ru-RU" dirty="0" smtClean="0"/>
              <a:t>Волгоград-место </a:t>
            </a:r>
            <a:r>
              <a:rPr lang="ru-RU" dirty="0"/>
              <a:t>битвы за Сталинград. Датой основания самого города принято считать 12 июля 1589 года. 12 июля </a:t>
            </a:r>
            <a:r>
              <a:rPr lang="ru-RU" dirty="0" smtClean="0"/>
              <a:t>2019 </a:t>
            </a:r>
            <a:r>
              <a:rPr lang="ru-RU" dirty="0"/>
              <a:t>года город </a:t>
            </a:r>
            <a:r>
              <a:rPr lang="ru-RU" dirty="0" smtClean="0"/>
              <a:t>отметит 430-летие </a:t>
            </a:r>
            <a:r>
              <a:rPr lang="ru-RU" dirty="0"/>
              <a:t>со дня своего основания. Г</a:t>
            </a:r>
            <a:r>
              <a:rPr lang="ru-RU" dirty="0" smtClean="0"/>
              <a:t>ород </a:t>
            </a:r>
            <a:r>
              <a:rPr lang="ru-RU" dirty="0"/>
              <a:t>неоднократно менял свое название: с момента основания в 1589 по 1925 год это был Царицын, а с 1925 по 1961 годы – Сталинград</a:t>
            </a:r>
            <a:r>
              <a:rPr lang="ru-RU" dirty="0" smtClean="0"/>
              <a:t>.</a:t>
            </a:r>
            <a:r>
              <a:rPr lang="ru-RU" dirty="0"/>
              <a:t> Сегодняшнее название город получил лишь в1961 году.</a:t>
            </a:r>
            <a:r>
              <a:rPr lang="ru-RU" dirty="0" smtClean="0"/>
              <a:t> </a:t>
            </a:r>
            <a:r>
              <a:rPr lang="ru-RU" dirty="0"/>
              <a:t>Волгоград располагается в междуречье Волги и Дона, которое с древнейших времен являлось перекрестком водных и сухопутных торговых </a:t>
            </a:r>
            <a:r>
              <a:rPr lang="ru-RU" dirty="0" smtClean="0"/>
              <a:t>путей</a:t>
            </a:r>
          </a:p>
          <a:p>
            <a:r>
              <a:rPr lang="ru-RU" dirty="0" smtClean="0"/>
              <a:t> </a:t>
            </a:r>
            <a:r>
              <a:rPr lang="ru-RU" dirty="0"/>
              <a:t>С Волгоградом связаны важные моменты Великой Отечественной войны, а именно – широко известная Сталинградская битва, длившаяся более четырех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354855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5900" y="1772816"/>
            <a:ext cx="95050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a typeface="Times New Roman" panose="02020603050405020304" pitchFamily="18" charset="0"/>
              </a:rPr>
              <a:t>Волгоград является </a:t>
            </a:r>
            <a:r>
              <a:rPr lang="ru-RU" sz="2400" dirty="0">
                <a:ea typeface="Times New Roman" panose="02020603050405020304" pitchFamily="18" charset="0"/>
              </a:rPr>
              <a:t>популярным городом для туристов. Их </a:t>
            </a:r>
            <a:r>
              <a:rPr lang="ru-RU" sz="2400" dirty="0" smtClean="0">
                <a:ea typeface="Times New Roman" panose="02020603050405020304" pitchFamily="18" charset="0"/>
              </a:rPr>
              <a:t>привлекают </a:t>
            </a:r>
            <a:r>
              <a:rPr lang="ru-RU" sz="2400" dirty="0">
                <a:ea typeface="Times New Roman" panose="02020603050405020304" pitchFamily="18" charset="0"/>
              </a:rPr>
              <a:t>красивейшие пейзажи, а также многочисленные </a:t>
            </a:r>
            <a:r>
              <a:rPr lang="ru-RU" sz="2400" dirty="0" smtClean="0">
                <a:ea typeface="Times New Roman" panose="02020603050405020304" pitchFamily="18" charset="0"/>
              </a:rPr>
              <a:t>памятники </a:t>
            </a:r>
            <a:r>
              <a:rPr lang="ru-RU" sz="2400" dirty="0">
                <a:ea typeface="Times New Roman" panose="02020603050405020304" pitchFamily="18" charset="0"/>
              </a:rPr>
              <a:t>о трагических событиях в истории Волгограда. Главным таким памятником является Мамаев Курган. Мало кто не слышал о волгоградской Аллее Героев. Со Сталинградской битвой связаны и другие памятники, например</a:t>
            </a:r>
            <a:r>
              <a:rPr lang="ru-RU" sz="2400" dirty="0" smtClean="0">
                <a:ea typeface="Times New Roman" panose="02020603050405020304" pitchFamily="18" charset="0"/>
              </a:rPr>
              <a:t>, </a:t>
            </a:r>
            <a:r>
              <a:rPr lang="ru-RU" sz="2400" dirty="0">
                <a:ea typeface="Times New Roman" panose="02020603050405020304" pitchFamily="18" charset="0"/>
              </a:rPr>
              <a:t>Дом Павлова</a:t>
            </a:r>
            <a:r>
              <a:rPr lang="ru-RU" sz="2400" dirty="0" smtClean="0">
                <a:ea typeface="Times New Roman" panose="02020603050405020304" pitchFamily="18" charset="0"/>
              </a:rPr>
              <a:t>, </a:t>
            </a:r>
            <a:r>
              <a:rPr lang="ru-RU" sz="2400" dirty="0">
                <a:ea typeface="Times New Roman" panose="02020603050405020304" pitchFamily="18" charset="0"/>
              </a:rPr>
              <a:t>площадь «Стоявших насмерть!», а также Зал воинской славы и известная скульптура «Родина-мать зовет</a:t>
            </a:r>
            <a:r>
              <a:rPr lang="ru-RU" sz="2400" dirty="0" smtClean="0">
                <a:ea typeface="Times New Roman" panose="02020603050405020304" pitchFamily="18" charset="0"/>
              </a:rPr>
              <a:t>!».</a:t>
            </a:r>
          </a:p>
          <a:p>
            <a:r>
              <a:rPr lang="ru-RU" sz="2400" dirty="0"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ea typeface="Times New Roman" panose="02020603050405020304" pitchFamily="18" charset="0"/>
              </a:rPr>
              <a:t> </a:t>
            </a:r>
            <a:r>
              <a:rPr lang="ru-RU" sz="2400" dirty="0">
                <a:ea typeface="Times New Roman" panose="02020603050405020304" pitchFamily="18" charset="0"/>
              </a:rPr>
              <a:t>В Волгограде много религиозных архитектурных </a:t>
            </a:r>
            <a:r>
              <a:rPr lang="ru-RU" sz="2400" dirty="0" smtClean="0">
                <a:ea typeface="Times New Roman" panose="02020603050405020304" pitchFamily="18" charset="0"/>
              </a:rPr>
              <a:t>памятников, таких </a:t>
            </a:r>
            <a:r>
              <a:rPr lang="ru-RU" sz="2400" dirty="0">
                <a:ea typeface="Times New Roman" panose="02020603050405020304" pitchFamily="18" charset="0"/>
              </a:rPr>
              <a:t>как Казанский собор </a:t>
            </a:r>
            <a:r>
              <a:rPr lang="ru-RU" sz="2400" dirty="0" smtClean="0">
                <a:ea typeface="Times New Roman" panose="02020603050405020304" pitchFamily="18" charset="0"/>
              </a:rPr>
              <a:t>и </a:t>
            </a:r>
            <a:r>
              <a:rPr lang="ru-RU" sz="2400" dirty="0"/>
              <a:t>«</a:t>
            </a:r>
            <a:r>
              <a:rPr lang="ru-RU" sz="2400" b="1" dirty="0"/>
              <a:t>Старая </a:t>
            </a:r>
            <a:r>
              <a:rPr lang="ru-RU" sz="2400" b="1" dirty="0" err="1"/>
              <a:t>Сарепта</a:t>
            </a:r>
            <a:r>
              <a:rPr lang="ru-RU" sz="2400" dirty="0"/>
              <a:t>» – архитектурный и историко-этнографический </a:t>
            </a:r>
            <a:r>
              <a:rPr lang="ru-RU" sz="2400" dirty="0" smtClean="0"/>
              <a:t>музей-заповедник.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265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78588" y="116632"/>
            <a:ext cx="3902224" cy="1224136"/>
          </a:xfrm>
        </p:spPr>
        <p:txBody>
          <a:bodyPr rtlCol="0"/>
          <a:lstStyle/>
          <a:p>
            <a:r>
              <a:rPr lang="ru-RU" dirty="0" smtClean="0">
                <a:solidFill>
                  <a:srgbClr val="333333"/>
                </a:solidFill>
                <a:latin typeface="Lucida Sans Unicode" panose="020B0602030504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latin typeface="Lucida Sans Unicode" panose="020B0602030504020204" pitchFamily="34" charset="0"/>
                <a:ea typeface="Times New Roman" panose="02020603050405020304" pitchFamily="18" charset="0"/>
              </a:rPr>
              <a:t>Главным таким памятником является Мамаев </a:t>
            </a:r>
            <a:r>
              <a:rPr lang="ru-RU" sz="2400" b="1" dirty="0" smtClean="0">
                <a:latin typeface="Lucida Sans Unicode" panose="020B0602030504020204" pitchFamily="34" charset="0"/>
                <a:ea typeface="Times New Roman" panose="02020603050405020304" pitchFamily="18" charset="0"/>
              </a:rPr>
              <a:t>Курган</a:t>
            </a:r>
            <a:endParaRPr lang="ru" sz="2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6" r="22556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770812" y="1772816"/>
            <a:ext cx="4228256" cy="4968552"/>
          </a:xfrm>
        </p:spPr>
        <p:txBody>
          <a:bodyPr rtlCol="0">
            <a:normAutofit/>
          </a:bodyPr>
          <a:lstStyle/>
          <a:p>
            <a:r>
              <a:rPr lang="ru-RU" sz="2000" b="1" dirty="0"/>
              <a:t>Мамаев курган</a:t>
            </a:r>
            <a:r>
              <a:rPr lang="ru-RU" sz="2000" dirty="0"/>
              <a:t>. </a:t>
            </a:r>
            <a:r>
              <a:rPr lang="ru-RU" sz="2000" dirty="0" smtClean="0"/>
              <a:t>С </a:t>
            </a:r>
            <a:r>
              <a:rPr lang="ru-RU" sz="2000" dirty="0"/>
              <a:t>сентября 1942 по январь 1943 в Центральном районе шли смертельные битвы с немецкими захватчиками. </a:t>
            </a:r>
            <a:r>
              <a:rPr lang="ru-RU" sz="2000" dirty="0" smtClean="0"/>
              <a:t>На </a:t>
            </a:r>
            <a:r>
              <a:rPr lang="ru-RU" sz="2000" dirty="0"/>
              <a:t>Мамаевом кургане захоронено более 35 тыс. советских бойцов. В 1950-х вокруг него началось строительство памятника-ансамбля «</a:t>
            </a:r>
            <a:r>
              <a:rPr lang="ru-RU" sz="2000" b="1" dirty="0"/>
              <a:t>Героям Сталинградской битвы</a:t>
            </a:r>
            <a:r>
              <a:rPr lang="ru-RU" sz="2000" dirty="0"/>
              <a:t>». Центром ансамбля является главный монумент «</a:t>
            </a:r>
            <a:r>
              <a:rPr lang="ru-RU" sz="2000" b="1" dirty="0"/>
              <a:t>Родина-мать зовет!</a:t>
            </a:r>
            <a:r>
              <a:rPr lang="ru-RU" sz="2000" dirty="0"/>
              <a:t>», кроме нее есть несколько скульптур, воинское кладбище, храм, аллея.</a:t>
            </a:r>
            <a:r>
              <a:rPr lang="ru-RU" dirty="0"/>
              <a:t> </a:t>
            </a:r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2736304"/>
          </a:xfrm>
        </p:spPr>
        <p:txBody>
          <a:bodyPr/>
          <a:lstStyle/>
          <a:p>
            <a:r>
              <a:rPr lang="ru-RU" b="1" dirty="0"/>
              <a:t>Памятник-ансамбль «Героям Сталинградской битвы»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3284984"/>
            <a:ext cx="3810000" cy="2430016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память о тех страшных и героических событиях на этом месте был возведён огромный, впечатляющий своими масштабами, мемориальный комплекс, посвящённый героям, погибшим в Сталинградской битве.</a:t>
            </a:r>
          </a:p>
          <a:p>
            <a:endParaRPr lang="ru-RU" dirty="0"/>
          </a:p>
        </p:txBody>
      </p:sp>
      <p:pic>
        <p:nvPicPr>
          <p:cNvPr id="5" name="Рисунок 4" descr="3_3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6" r="21156"/>
          <a:stretch>
            <a:fillRect/>
          </a:stretch>
        </p:blipFill>
        <p:spPr bwMode="auto">
          <a:xfrm>
            <a:off x="1522413" y="0"/>
            <a:ext cx="586814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3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476672"/>
            <a:ext cx="3810000" cy="1872208"/>
          </a:xfrm>
        </p:spPr>
        <p:txBody>
          <a:bodyPr/>
          <a:lstStyle/>
          <a:p>
            <a:r>
              <a:rPr lang="ru-RU" b="1" dirty="0"/>
              <a:t>Скульптуры «Площади Героев»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2708920"/>
            <a:ext cx="3810000" cy="3006080"/>
          </a:xfrm>
        </p:spPr>
        <p:txBody>
          <a:bodyPr>
            <a:normAutofit/>
          </a:bodyPr>
          <a:lstStyle/>
          <a:p>
            <a:r>
              <a:rPr lang="ru-RU" sz="2000" dirty="0"/>
              <a:t>На «Площади Героев», по центру которой расположен прямоугольный бассейн, мы видим шесть скульптурных композиций героев-</a:t>
            </a:r>
            <a:r>
              <a:rPr lang="ru-RU" sz="2000" dirty="0" err="1"/>
              <a:t>сталинградцев</a:t>
            </a:r>
            <a:r>
              <a:rPr lang="ru-RU" sz="2000" dirty="0"/>
              <a:t>, каждая из которых является символом мужества и героизма.</a:t>
            </a:r>
          </a:p>
          <a:p>
            <a:endParaRPr lang="ru-RU" dirty="0"/>
          </a:p>
        </p:txBody>
      </p:sp>
      <p:pic>
        <p:nvPicPr>
          <p:cNvPr id="5" name="Рисунок 4" descr="волгоградская Площадь героев фотография">
            <a:hlinkClick r:id="rId2" tooltip="&quot;волгоградская Площадь героев фотография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2" r="18242"/>
          <a:stretch>
            <a:fillRect/>
          </a:stretch>
        </p:blipFill>
        <p:spPr bwMode="auto">
          <a:xfrm>
            <a:off x="406400" y="0"/>
            <a:ext cx="7059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9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88640"/>
            <a:ext cx="3810000" cy="1152128"/>
          </a:xfrm>
        </p:spPr>
        <p:txBody>
          <a:bodyPr/>
          <a:lstStyle/>
          <a:p>
            <a:r>
              <a:rPr lang="ru-RU" b="1" dirty="0"/>
              <a:t>«Зал воинской славы»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2420888"/>
            <a:ext cx="3810000" cy="3294112"/>
          </a:xfrm>
        </p:spPr>
        <p:txBody>
          <a:bodyPr>
            <a:normAutofit/>
          </a:bodyPr>
          <a:lstStyle/>
          <a:p>
            <a:r>
              <a:rPr lang="ru-RU" sz="2000" dirty="0"/>
              <a:t>За «Площадью Героев» расположен «Зал воинской славы», по центру которого возвышается 5-метровая скульптура в виде руки, держащей факел с огнём. А вокруг неё – высокие пилоны с изображениями воинов всех родов советских войск.</a:t>
            </a:r>
          </a:p>
          <a:p>
            <a:endParaRPr lang="ru-RU" dirty="0"/>
          </a:p>
        </p:txBody>
      </p:sp>
      <p:pic>
        <p:nvPicPr>
          <p:cNvPr id="5" name="Рисунок 4" descr="волгоградский зал воинской славы фото">
            <a:hlinkClick r:id="rId2" tooltip="&quot;волгоградский зал воинской славы фото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r="16314"/>
          <a:stretch>
            <a:fillRect/>
          </a:stretch>
        </p:blipFill>
        <p:spPr bwMode="auto">
          <a:xfrm>
            <a:off x="190500" y="0"/>
            <a:ext cx="74882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1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16632"/>
            <a:ext cx="3810000" cy="1440160"/>
          </a:xfrm>
        </p:spPr>
        <p:txBody>
          <a:bodyPr/>
          <a:lstStyle/>
          <a:p>
            <a:r>
              <a:rPr lang="ru-RU" b="1" dirty="0"/>
              <a:t>Монумент «Родина-мать зовет!»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70812" y="1772816"/>
            <a:ext cx="3810000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И, наконец, центральная скульптура всей композиции, которая возвышается в центре Мамаева кургана и является символом всего мемориального комплекса – это скульптура «Родина-мать зовет!».</a:t>
            </a:r>
          </a:p>
          <a:p>
            <a:r>
              <a:rPr lang="ru-RU" dirty="0"/>
              <a:t>Поистине, впечатляющий монумент, который символизирует призыв Родины-Матери к своим сыновьям и является одним из самых больших в мире. Его общая высота составляет 85 метров, а весит эта железобетонная скульптура 8 тысяч тонн.</a:t>
            </a:r>
          </a:p>
          <a:p>
            <a:r>
              <a:rPr lang="ru-RU" dirty="0"/>
              <a:t>Посещение этого места производит неизгладимое впечатление и даёт надежду, что подвиг </a:t>
            </a:r>
            <a:r>
              <a:rPr lang="ru-RU" dirty="0" smtClean="0"/>
              <a:t>солдат </a:t>
            </a:r>
            <a:r>
              <a:rPr lang="ru-RU" dirty="0"/>
              <a:t>навсегда останется в памяти потомков.</a:t>
            </a:r>
          </a:p>
          <a:p>
            <a:endParaRPr lang="ru-RU" dirty="0"/>
          </a:p>
        </p:txBody>
      </p:sp>
      <p:pic>
        <p:nvPicPr>
          <p:cNvPr id="5" name="Рисунок 4" descr="волгоградский монумент Родина-мать зовет фотография">
            <a:hlinkClick r:id="rId2" tooltip="&quot;волгоградский монумент Родина-мать зовет фотография&quot;"/>
          </p:cNvPr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r="16635"/>
          <a:stretch>
            <a:fillRect/>
          </a:stretch>
        </p:blipFill>
        <p:spPr bwMode="auto">
          <a:xfrm>
            <a:off x="261938" y="0"/>
            <a:ext cx="7416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42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158</TotalTime>
  <Words>963</Words>
  <Application>Microsoft Office PowerPoint</Application>
  <PresentationFormat>Произвольный</PresentationFormat>
  <Paragraphs>51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Безмятежность 16 х 9</vt:lpstr>
      <vt:lpstr>                                                                  Проект  «Города Росии.Волгоград» ученицы  2 «В» класса Усачевой  Светланы учитель  Дупак  С.А.  </vt:lpstr>
      <vt:lpstr>Цель: </vt:lpstr>
      <vt:lpstr>История основания города</vt:lpstr>
      <vt:lpstr>Презентация PowerPoint</vt:lpstr>
      <vt:lpstr> Главным таким памятником является Мамаев Курган</vt:lpstr>
      <vt:lpstr>Памятник-ансамбль «Героям Сталинградской битвы» </vt:lpstr>
      <vt:lpstr>Скульптуры «Площади Героев» </vt:lpstr>
      <vt:lpstr>«Зал воинской славы»</vt:lpstr>
      <vt:lpstr>Монумент «Родина-мать зовет!»</vt:lpstr>
      <vt:lpstr> Памятник Михаилу Паникахе </vt:lpstr>
      <vt:lpstr>Памятник Александру Невскому </vt:lpstr>
      <vt:lpstr>Ботанический сад </vt:lpstr>
      <vt:lpstr>Круиз по Волго-Донскому каналу на прогулочных теплоходах. </vt:lpstr>
      <vt:lpstr>Дом Павлова.</vt:lpstr>
      <vt:lpstr>Мельница Гергардта.</vt:lpstr>
      <vt:lpstr>Центральная набережная </vt:lpstr>
      <vt:lpstr>«Танцующий мост» </vt:lpstr>
      <vt:lpstr>Музей-Панорама «Сталинградская битва»</vt:lpstr>
      <vt:lpstr>Волгоградский планетарий</vt:lpstr>
      <vt:lpstr>Музей занимательных наук Эйнштейна</vt:lpstr>
      <vt:lpstr>Заключение</vt:lpstr>
      <vt:lpstr>Вывод: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«Города Росии-Волгоград»</dc:title>
  <dc:creator>Людмила</dc:creator>
  <cp:lastModifiedBy>RePack by SPecialiST</cp:lastModifiedBy>
  <cp:revision>27</cp:revision>
  <dcterms:created xsi:type="dcterms:W3CDTF">2017-04-18T20:38:41Z</dcterms:created>
  <dcterms:modified xsi:type="dcterms:W3CDTF">2018-09-24T06:08:21Z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