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6"/>
  </p:notesMasterIdLst>
  <p:sldIdLst>
    <p:sldId id="261" r:id="rId3"/>
    <p:sldId id="256" r:id="rId4"/>
    <p:sldId id="288" r:id="rId5"/>
    <p:sldId id="263" r:id="rId6"/>
    <p:sldId id="289" r:id="rId7"/>
    <p:sldId id="262" r:id="rId8"/>
    <p:sldId id="265" r:id="rId9"/>
    <p:sldId id="267" r:id="rId10"/>
    <p:sldId id="269" r:id="rId11"/>
    <p:sldId id="271" r:id="rId12"/>
    <p:sldId id="277" r:id="rId13"/>
    <p:sldId id="272" r:id="rId14"/>
    <p:sldId id="274" r:id="rId15"/>
    <p:sldId id="279" r:id="rId16"/>
    <p:sldId id="280" r:id="rId17"/>
    <p:sldId id="287" r:id="rId18"/>
    <p:sldId id="282" r:id="rId19"/>
    <p:sldId id="283" r:id="rId20"/>
    <p:sldId id="284" r:id="rId21"/>
    <p:sldId id="285" r:id="rId22"/>
    <p:sldId id="286" r:id="rId23"/>
    <p:sldId id="276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2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42;&#1055;&#1056;%2021\Main\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D:\&#1042;&#1055;&#1056;%2021\Main\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>
                <a:solidFill>
                  <a:schemeClr val="accent2">
                    <a:lumMod val="75000"/>
                  </a:schemeClr>
                </a:solidFill>
              </a:rPr>
              <a:t>Образовательный</a:t>
            </a:r>
            <a:r>
              <a:rPr lang="ru-RU" sz="1600" baseline="0">
                <a:solidFill>
                  <a:schemeClr val="accent2">
                    <a:lumMod val="75000"/>
                  </a:schemeClr>
                </a:solidFill>
              </a:rPr>
              <a:t> лифт-2021. ИТОГИ</a:t>
            </a:r>
            <a:endParaRPr lang="ru-RU" sz="1600">
              <a:solidFill>
                <a:schemeClr val="accent2">
                  <a:lumMod val="75000"/>
                </a:schemeClr>
              </a:solidFill>
            </a:endParaRP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t"/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solidFill>
                  <a:srgbClr val="7030A0"/>
                </a:solidFill>
              </a:rPr>
              <a:t>Образовательный лифт-2021. ИТОГИ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0756476793583779E-2"/>
          <c:y val="0.86900373262999642"/>
          <c:w val="0.87848704641283248"/>
          <c:h val="0.117253205632274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>
                <a:solidFill>
                  <a:srgbClr val="0070C0"/>
                </a:solidFill>
              </a:rPr>
              <a:t>Образовательный лифт-2021. ИТОГИ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rgbClr val="0070C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F39-4BF5-BC78-17CCE861FE6C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F39-4BF5-BC78-17CCE861FE6C}"/>
              </c:ext>
            </c:extLst>
          </c:dPt>
          <c:dPt>
            <c:idx val="2"/>
            <c:bubble3D val="0"/>
            <c:spPr>
              <a:solidFill>
                <a:srgbClr val="A7EA52">
                  <a:lumMod val="75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F39-4BF5-BC78-17CCE861FE6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17,6%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39-4BF5-BC78-17CCE861FE6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5,9%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F39-4BF5-BC78-17CCE861FE6C}"/>
                </c:ext>
              </c:extLst>
            </c:dLbl>
            <c:dLbl>
              <c:idx val="2"/>
              <c:layout>
                <c:manualLayout>
                  <c:x val="0.31243804625807486"/>
                  <c:y val="-0.1341533430181456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76,5%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F39-4BF5-BC78-17CCE861FE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'МА 4 Сравнение отметок с отметк'!$A$46:$A$48</c:f>
              <c:strCache>
                <c:ptCount val="3"/>
                <c:pt idx="0">
                  <c:v>Результаты неудовлетворительные, в застывшем состоянии</c:v>
                </c:pt>
                <c:pt idx="1">
                  <c:v>Результаты хорошие, но надо подтянуться!</c:v>
                </c:pt>
                <c:pt idx="2">
                  <c:v>Отличные результаты (так держать!!!)</c:v>
                </c:pt>
              </c:strCache>
            </c:strRef>
          </c:cat>
          <c:val>
            <c:numRef>
              <c:f>'МА 4 Сравнение отметок с отметк'!$B$46:$B$48</c:f>
              <c:numCache>
                <c:formatCode>0.00%</c:formatCode>
                <c:ptCount val="3"/>
                <c:pt idx="0">
                  <c:v>0.17599999999999999</c:v>
                </c:pt>
                <c:pt idx="1">
                  <c:v>5.8999999999999997E-2</c:v>
                </c:pt>
                <c:pt idx="2">
                  <c:v>0.76500000000000001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F39-4BF5-BC78-17CCE861FE6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7969594532646314E-2"/>
          <c:y val="0.86593491600312367"/>
          <c:w val="0.8240608109347074"/>
          <c:h val="0.11976486842394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BCF018-2D5B-4CEC-B64A-005843901E55}" type="datetimeFigureOut">
              <a:rPr lang="ru-RU" smtClean="0"/>
              <a:t>23.07.2026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ED9B4-BBEC-40F0-ACEF-DF393181D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119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DED9B4-BBEC-40F0-ACEF-DF393181DA8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788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DED9B4-BBEC-40F0-ACEF-DF393181DA8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693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F0BDE-F5E8-475A-83D5-E4CAFBF3003B}" type="datetimeFigureOut">
              <a:rPr lang="ru-RU" smtClean="0"/>
              <a:t>23.07.2026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B049-1129-4E07-850B-0675B69020B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F0BDE-F5E8-475A-83D5-E4CAFBF3003B}" type="datetimeFigureOut">
              <a:rPr lang="ru-RU" smtClean="0"/>
              <a:t>23.07.2026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B049-1129-4E07-850B-0675B69020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F0BDE-F5E8-475A-83D5-E4CAFBF3003B}" type="datetimeFigureOut">
              <a:rPr lang="ru-RU" smtClean="0"/>
              <a:t>23.07.2026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B049-1129-4E07-850B-0675B69020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2571750" y="142875"/>
            <a:ext cx="6357938" cy="15716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65304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表格占位符 13"/>
          <p:cNvSpPr>
            <a:spLocks noGrp="1"/>
          </p:cNvSpPr>
          <p:nvPr>
            <p:ph type="tbl" sz="quarter" idx="10"/>
          </p:nvPr>
        </p:nvSpPr>
        <p:spPr>
          <a:xfrm>
            <a:off x="3143239" y="2714625"/>
            <a:ext cx="5572165" cy="2857515"/>
          </a:xfrm>
          <a:prstGeom prst="rect">
            <a:avLst/>
          </a:prstGeom>
        </p:spPr>
        <p:txBody>
          <a:bodyPr/>
          <a:lstStyle/>
          <a:p>
            <a:r>
              <a:rPr lang="ru-RU" altLang="zh-CN"/>
              <a:t>Вставка таблицы</a:t>
            </a:r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428596" y="428604"/>
            <a:ext cx="2500313" cy="2214563"/>
          </a:xfrm>
          <a:prstGeom prst="rect">
            <a:avLst/>
          </a:prstGeom>
        </p:spPr>
        <p:txBody>
          <a:bodyPr/>
          <a:lstStyle/>
          <a:p>
            <a:r>
              <a:rPr lang="ru-RU" altLang="zh-CN"/>
              <a:t>Вставка рисунка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2"/>
          </p:nvPr>
        </p:nvSpPr>
        <p:spPr>
          <a:xfrm>
            <a:off x="3143240" y="1428736"/>
            <a:ext cx="5572136" cy="1143014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ru-RU" altLang="zh-CN"/>
              <a:t>Образец текста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3143250" y="500063"/>
            <a:ext cx="3714750" cy="785812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ru-RU" altLang="zh-CN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88759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占位符 6"/>
          <p:cNvSpPr>
            <a:spLocks noGrp="1"/>
          </p:cNvSpPr>
          <p:nvPr>
            <p:ph type="dgm" sz="quarter" idx="10"/>
          </p:nvPr>
        </p:nvSpPr>
        <p:spPr>
          <a:xfrm>
            <a:off x="3071802" y="571480"/>
            <a:ext cx="5214974" cy="4071966"/>
          </a:xfrm>
          <a:prstGeom prst="rect">
            <a:avLst/>
          </a:prstGeom>
        </p:spPr>
        <p:txBody>
          <a:bodyPr/>
          <a:lstStyle/>
          <a:p>
            <a:r>
              <a:rPr lang="ru-RU" altLang="zh-CN"/>
              <a:t>Вставка рисунка SmartArt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1"/>
          </p:nvPr>
        </p:nvSpPr>
        <p:spPr>
          <a:xfrm>
            <a:off x="714375" y="571480"/>
            <a:ext cx="2143125" cy="40005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/>
              <a:t>Образец текста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071813" y="4786313"/>
            <a:ext cx="3429000" cy="7858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11482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表占位符 2"/>
          <p:cNvSpPr>
            <a:spLocks noGrp="1"/>
          </p:cNvSpPr>
          <p:nvPr>
            <p:ph type="chart" sz="quarter" idx="10"/>
          </p:nvPr>
        </p:nvSpPr>
        <p:spPr>
          <a:xfrm>
            <a:off x="1785918" y="714356"/>
            <a:ext cx="5572125" cy="4143375"/>
          </a:xfrm>
          <a:prstGeom prst="rect">
            <a:avLst/>
          </a:prstGeom>
        </p:spPr>
        <p:txBody>
          <a:bodyPr/>
          <a:lstStyle/>
          <a:p>
            <a:r>
              <a:rPr lang="ru-RU" altLang="zh-CN"/>
              <a:t>Вставка диаграммы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>
          <a:xfrm>
            <a:off x="4500563" y="5000625"/>
            <a:ext cx="2857500" cy="857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15971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500063" y="1143000"/>
            <a:ext cx="8143875" cy="1428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72055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857620" y="142875"/>
            <a:ext cx="5000630" cy="16430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08542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F0BDE-F5E8-475A-83D5-E4CAFBF3003B}" type="datetimeFigureOut">
              <a:rPr lang="ru-RU" smtClean="0"/>
              <a:t>23.07.2026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B049-1129-4E07-850B-0675B69020B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F0BDE-F5E8-475A-83D5-E4CAFBF3003B}" type="datetimeFigureOut">
              <a:rPr lang="ru-RU" smtClean="0"/>
              <a:t>23.07.2026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B049-1129-4E07-850B-0675B69020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F0BDE-F5E8-475A-83D5-E4CAFBF3003B}" type="datetimeFigureOut">
              <a:rPr lang="ru-RU" smtClean="0"/>
              <a:t>23.07.2026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B049-1129-4E07-850B-0675B69020B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F0BDE-F5E8-475A-83D5-E4CAFBF3003B}" type="datetimeFigureOut">
              <a:rPr lang="ru-RU" smtClean="0"/>
              <a:t>23.07.2026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B049-1129-4E07-850B-0675B69020B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F0BDE-F5E8-475A-83D5-E4CAFBF3003B}" type="datetimeFigureOut">
              <a:rPr lang="ru-RU" smtClean="0"/>
              <a:t>23.07.2026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B049-1129-4E07-850B-0675B69020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F0BDE-F5E8-475A-83D5-E4CAFBF3003B}" type="datetimeFigureOut">
              <a:rPr lang="ru-RU" smtClean="0"/>
              <a:t>23.07.2026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B049-1129-4E07-850B-0675B69020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F0BDE-F5E8-475A-83D5-E4CAFBF3003B}" type="datetimeFigureOut">
              <a:rPr lang="ru-RU" smtClean="0"/>
              <a:t>23.07.2026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B049-1129-4E07-850B-0675B69020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F0BDE-F5E8-475A-83D5-E4CAFBF3003B}" type="datetimeFigureOut">
              <a:rPr lang="ru-RU" smtClean="0"/>
              <a:t>23.07.2026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B049-1129-4E07-850B-0675B69020B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4AF0BDE-F5E8-475A-83D5-E4CAFBF3003B}" type="datetimeFigureOut">
              <a:rPr lang="ru-RU" smtClean="0"/>
              <a:t>23.07.2026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079B049-1129-4E07-850B-0675B69020B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853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18.png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2480940" y="121594"/>
            <a:ext cx="6644369" cy="2371302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>
              <a:buNone/>
            </a:pPr>
            <a:endParaRPr lang="ru-RU" altLang="zh-CN" sz="2400" b="1" dirty="0">
              <a:ln w="18415" cmpd="sng">
                <a:noFill/>
                <a:prstDash val="solid"/>
              </a:ln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altLang="zh-CN" sz="2400" b="1" dirty="0">
                <a:ln w="18415" cmpd="sng">
                  <a:noFill/>
                  <a:prstDash val="solid"/>
                </a:ln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Итоги и перспективы реализации краевого проекта «Образовательный лифт» в </a:t>
            </a:r>
            <a:r>
              <a:rPr lang="ru-RU" altLang="zh-CN" sz="2400" b="1" dirty="0" smtClean="0">
                <a:ln w="18415" cmpd="sng">
                  <a:noFill/>
                  <a:prstDash val="solid"/>
                </a:ln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2026 </a:t>
            </a:r>
            <a:r>
              <a:rPr lang="ru-RU" altLang="zh-CN" sz="2400" b="1" dirty="0">
                <a:ln w="18415" cmpd="sng">
                  <a:noFill/>
                  <a:prstDash val="solid"/>
                </a:ln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году для сетевой группы учителей начальных классов школ Пермского края</a:t>
            </a:r>
            <a:endParaRPr lang="zh-CN" altLang="en-US" sz="1600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04955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5"/>
            <a:ext cx="2157413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47964" y="3717032"/>
            <a:ext cx="4392488" cy="3447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747964" y="2965014"/>
            <a:ext cx="40005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AC8D321-B429-4F35-8667-5A224EDEC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296" y="2636591"/>
            <a:ext cx="1512168" cy="107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39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73831"/>
            <a:ext cx="7632848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Общая статистика результатов участия в краевом проекте «Образовательный лифт-2021»            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057498"/>
              </p:ext>
            </p:extLst>
          </p:nvPr>
        </p:nvGraphicFramePr>
        <p:xfrm>
          <a:off x="395536" y="1268760"/>
          <a:ext cx="8388932" cy="5181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04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6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7037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Индикатор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aseline="0" dirty="0" err="1">
                          <a:solidFill>
                            <a:schemeClr val="tx1"/>
                          </a:solidFill>
                        </a:rPr>
                        <a:t>успешнос-ти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</a:rPr>
                        <a:t> школ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Школы-участники проекта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Рейтинг участия в проекте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037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b="1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Зеленый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u="sng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13 школ </a:t>
                      </a:r>
                      <a:r>
                        <a:rPr lang="ru-RU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:</a:t>
                      </a:r>
                      <a:r>
                        <a:rPr lang="ru-RU" sz="1600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СОШ № 1 Кунгур,    </a:t>
                      </a:r>
                    </a:p>
                    <a:p>
                      <a:r>
                        <a:rPr lang="ru-R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Школа № 2 </a:t>
                      </a:r>
                      <a:r>
                        <a:rPr lang="ru-RU" sz="16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г.Губаха</a:t>
                      </a:r>
                      <a:r>
                        <a:rPr lang="ru-R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, </a:t>
                      </a:r>
                    </a:p>
                    <a:p>
                      <a:r>
                        <a:rPr lang="ru-R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Екатерининская СОШ,    </a:t>
                      </a:r>
                      <a:r>
                        <a:rPr lang="ru-RU" sz="16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Чайкинская</a:t>
                      </a:r>
                      <a:r>
                        <a:rPr lang="ru-R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ООШ, </a:t>
                      </a:r>
                    </a:p>
                    <a:p>
                      <a:r>
                        <a:rPr lang="ru-R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Крюковская ООШ,    Нижне-</a:t>
                      </a:r>
                      <a:r>
                        <a:rPr lang="ru-RU" sz="16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Сыповская</a:t>
                      </a:r>
                      <a:r>
                        <a:rPr lang="ru-R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ООШ, </a:t>
                      </a:r>
                    </a:p>
                    <a:p>
                      <a:r>
                        <a:rPr lang="ru-R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Березниковская СОШ,   </a:t>
                      </a:r>
                    </a:p>
                    <a:p>
                      <a:r>
                        <a:rPr lang="ru-R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СОШ № 4 </a:t>
                      </a:r>
                      <a:r>
                        <a:rPr lang="ru-RU" sz="16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г.Соликамска</a:t>
                      </a:r>
                      <a:r>
                        <a:rPr lang="ru-R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, </a:t>
                      </a:r>
                    </a:p>
                    <a:p>
                      <a:r>
                        <a:rPr lang="ru-R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СОШ № 16 </a:t>
                      </a:r>
                      <a:r>
                        <a:rPr lang="ru-RU" sz="16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г.Соликамска</a:t>
                      </a:r>
                      <a:r>
                        <a:rPr lang="ru-R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,   </a:t>
                      </a:r>
                    </a:p>
                    <a:p>
                      <a:r>
                        <a:rPr lang="ru-R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СОШ № 15 </a:t>
                      </a:r>
                      <a:r>
                        <a:rPr lang="ru-RU" sz="16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г.Губаха</a:t>
                      </a:r>
                      <a:r>
                        <a:rPr lang="ru-R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, </a:t>
                      </a:r>
                    </a:p>
                    <a:p>
                      <a:r>
                        <a:rPr lang="ru-RU" sz="16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Усть-Язьвинская</a:t>
                      </a:r>
                      <a:r>
                        <a:rPr lang="ru-R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ООШ,</a:t>
                      </a:r>
                      <a:r>
                        <a:rPr lang="ru-RU" sz="16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, </a:t>
                      </a:r>
                    </a:p>
                    <a:p>
                      <a:r>
                        <a:rPr lang="ru-R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Сивинская СОШ, </a:t>
                      </a:r>
                      <a:r>
                        <a:rPr lang="ru-RU" sz="16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Касибская</a:t>
                      </a:r>
                      <a:r>
                        <a:rPr lang="ru-R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СОШ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  <a:p>
                      <a:pPr algn="ctr"/>
                      <a:r>
                        <a:rPr lang="ru-RU" sz="3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76,5%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037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ru-RU" b="1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Желтый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u="sng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 школа</a:t>
                      </a:r>
                      <a:r>
                        <a:rPr lang="ru-RU" b="1" u="none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: Калиновская ООШ</a:t>
                      </a:r>
                      <a:endParaRPr lang="ru-RU" u="none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5,9%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037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b="1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Красный</a:t>
                      </a:r>
                    </a:p>
                  </a:txBody>
                  <a:tcPr>
                    <a:solidFill>
                      <a:srgbClr val="F5272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u="sng" dirty="0">
                          <a:solidFill>
                            <a:schemeClr val="bg1"/>
                          </a:solidFill>
                        </a:rPr>
                        <a:t>3 школы </a:t>
                      </a:r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: </a:t>
                      </a:r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Богородская СОШ,</a:t>
                      </a:r>
                      <a:r>
                        <a:rPr lang="ru-RU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baseline="0" dirty="0" err="1">
                          <a:solidFill>
                            <a:schemeClr val="bg1"/>
                          </a:solidFill>
                        </a:rPr>
                        <a:t>Ишимовская</a:t>
                      </a:r>
                      <a:r>
                        <a:rPr lang="ru-RU" baseline="0" dirty="0">
                          <a:solidFill>
                            <a:schemeClr val="bg1"/>
                          </a:solidFill>
                        </a:rPr>
                        <a:t> СОШ, </a:t>
                      </a:r>
                      <a:r>
                        <a:rPr lang="ru-RU" baseline="0" dirty="0" err="1">
                          <a:solidFill>
                            <a:schemeClr val="bg1"/>
                          </a:solidFill>
                        </a:rPr>
                        <a:t>Печменская</a:t>
                      </a:r>
                      <a:r>
                        <a:rPr lang="ru-RU" baseline="0" dirty="0">
                          <a:solidFill>
                            <a:schemeClr val="bg1"/>
                          </a:solidFill>
                        </a:rPr>
                        <a:t> СОШ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rgbClr val="F527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bg1"/>
                          </a:solidFill>
                        </a:rPr>
                        <a:t>17,6%</a:t>
                      </a:r>
                    </a:p>
                  </a:txBody>
                  <a:tcPr>
                    <a:solidFill>
                      <a:srgbClr val="F527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165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1304874"/>
              </p:ext>
            </p:extLst>
          </p:nvPr>
        </p:nvGraphicFramePr>
        <p:xfrm>
          <a:off x="899592" y="548680"/>
          <a:ext cx="7416824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0000000-0008-0000-01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7824397"/>
              </p:ext>
            </p:extLst>
          </p:nvPr>
        </p:nvGraphicFramePr>
        <p:xfrm>
          <a:off x="916361" y="548680"/>
          <a:ext cx="7560840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00000000-0008-0000-01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8204331"/>
              </p:ext>
            </p:extLst>
          </p:nvPr>
        </p:nvGraphicFramePr>
        <p:xfrm>
          <a:off x="916361" y="764704"/>
          <a:ext cx="7416824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47975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58916"/>
            <a:ext cx="7200800" cy="95410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Результаты представления итоговых проектов школами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103372"/>
              </p:ext>
            </p:extLst>
          </p:nvPr>
        </p:nvGraphicFramePr>
        <p:xfrm>
          <a:off x="431540" y="1196753"/>
          <a:ext cx="8424936" cy="5097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8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284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3301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Ф.И.О. учителей начальных классов, школа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Тема итогового проекта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1858"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Мухаметханова</a:t>
                      </a:r>
                      <a:r>
                        <a:rPr lang="ru-RU" dirty="0"/>
                        <a:t> Резеда </a:t>
                      </a:r>
                      <a:r>
                        <a:rPr lang="ru-RU" dirty="0" err="1"/>
                        <a:t>Миргазимовна</a:t>
                      </a:r>
                      <a:r>
                        <a:rPr lang="ru-RU" baseline="0" dirty="0"/>
                        <a:t> -</a:t>
                      </a:r>
                      <a:r>
                        <a:rPr lang="ru-RU" dirty="0"/>
                        <a:t>                                </a:t>
                      </a:r>
                      <a:r>
                        <a:rPr lang="ru-RU" b="1" dirty="0"/>
                        <a:t>Нижне-</a:t>
                      </a:r>
                      <a:r>
                        <a:rPr lang="ru-RU" b="1" dirty="0" err="1"/>
                        <a:t>Сыповская</a:t>
                      </a:r>
                      <a:r>
                        <a:rPr lang="ru-RU" b="1" dirty="0"/>
                        <a:t> ООШ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Дидактические материалы по математике для подготовки к ВПР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1858"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Гималтдинова</a:t>
                      </a:r>
                      <a:r>
                        <a:rPr lang="ru-RU" dirty="0"/>
                        <a:t> Елена Анатольевна</a:t>
                      </a:r>
                      <a:r>
                        <a:rPr lang="ru-RU" baseline="0" dirty="0"/>
                        <a:t> -</a:t>
                      </a:r>
                      <a:r>
                        <a:rPr lang="ru-RU" dirty="0"/>
                        <a:t>                              </a:t>
                      </a:r>
                      <a:r>
                        <a:rPr lang="ru-RU" b="1" dirty="0" err="1"/>
                        <a:t>Чайкинская</a:t>
                      </a:r>
                      <a:r>
                        <a:rPr lang="ru-RU" b="1" dirty="0"/>
                        <a:t> ООШ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Тренировочные задания по русскому языку для подготовки к ВПР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8973"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Мусина </a:t>
                      </a:r>
                      <a:r>
                        <a:rPr lang="ru-RU" dirty="0" err="1"/>
                        <a:t>Энзира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Таузифовна</a:t>
                      </a:r>
                      <a:r>
                        <a:rPr lang="ru-RU" baseline="0" dirty="0"/>
                        <a:t> - </a:t>
                      </a:r>
                      <a:r>
                        <a:rPr lang="ru-RU" b="1" dirty="0" err="1"/>
                        <a:t>Чайкинская</a:t>
                      </a:r>
                      <a:r>
                        <a:rPr lang="ru-RU" b="1" dirty="0"/>
                        <a:t> ООШ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Овладение основами логического и алгоритмического мышления (дидактический материал по подготовке к ВПР)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1858"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Лабутина Надежда Ивановна</a:t>
                      </a:r>
                      <a:r>
                        <a:rPr lang="ru-RU" baseline="0" dirty="0"/>
                        <a:t> -</a:t>
                      </a:r>
                      <a:r>
                        <a:rPr lang="ru-RU" dirty="0"/>
                        <a:t> </a:t>
                      </a:r>
                      <a:r>
                        <a:rPr lang="ru-RU" b="1" dirty="0" err="1"/>
                        <a:t>Чайкинская</a:t>
                      </a:r>
                      <a:r>
                        <a:rPr lang="ru-RU" b="1" dirty="0"/>
                        <a:t> ООШ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Дидактический материал по подготовке к ВПР по окружающему миру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759" y="1916832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759" y="306896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039" y="414908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876" y="5356448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-106177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F0250094-C5DD-4987-B763-D3DAB63D4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966048"/>
            <a:ext cx="891952" cy="89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56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620777"/>
              </p:ext>
            </p:extLst>
          </p:nvPr>
        </p:nvGraphicFramePr>
        <p:xfrm>
          <a:off x="323528" y="188641"/>
          <a:ext cx="8424936" cy="6373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8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284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7157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Ф.И.О. учителей начальных классов, школа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Тема итогового проекта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3958">
                <a:tc>
                  <a:txBody>
                    <a:bodyPr/>
                    <a:lstStyle/>
                    <a:p>
                      <a:r>
                        <a:rPr lang="ru-RU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Быкова Лариса Валерьевна, Карпова Оксана Леонидовна, </a:t>
                      </a:r>
                      <a:r>
                        <a:rPr lang="ru-RU" dirty="0" err="1"/>
                        <a:t>Чепкова</a:t>
                      </a:r>
                      <a:r>
                        <a:rPr lang="ru-RU" dirty="0"/>
                        <a:t> Юлия Дмитриевна, </a:t>
                      </a:r>
                      <a:r>
                        <a:rPr lang="ru-RU" dirty="0" err="1"/>
                        <a:t>Шаманаева</a:t>
                      </a:r>
                      <a:r>
                        <a:rPr lang="ru-RU" dirty="0"/>
                        <a:t> Любовь </a:t>
                      </a:r>
                      <a:r>
                        <a:rPr lang="ru-RU" dirty="0" err="1"/>
                        <a:t>Халиловна</a:t>
                      </a:r>
                      <a:r>
                        <a:rPr lang="ru-RU" dirty="0"/>
                        <a:t> – </a:t>
                      </a:r>
                      <a:r>
                        <a:rPr lang="ru-RU" b="1" dirty="0"/>
                        <a:t>СОШ № 2 с кадетскими классами </a:t>
                      </a:r>
                      <a:r>
                        <a:rPr lang="ru-RU" b="1" dirty="0" err="1"/>
                        <a:t>г.Губаха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Программа краткосрочного курса внеурочной деятельности</a:t>
                      </a:r>
                      <a:r>
                        <a:rPr lang="ru-RU" baseline="0" dirty="0"/>
                        <a:t> «</a:t>
                      </a:r>
                      <a:r>
                        <a:rPr lang="ru-RU" dirty="0"/>
                        <a:t>Решение нестандартных задач по математике»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1799">
                <a:tc>
                  <a:txBody>
                    <a:bodyPr/>
                    <a:lstStyle/>
                    <a:p>
                      <a:r>
                        <a:rPr lang="ru-RU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Порозова Марина Вячеславовна – </a:t>
                      </a:r>
                      <a:r>
                        <a:rPr lang="ru-RU" b="1" dirty="0"/>
                        <a:t>СОШ № 1 </a:t>
                      </a:r>
                      <a:r>
                        <a:rPr lang="ru-RU" b="1" dirty="0" err="1"/>
                        <a:t>г.Кунгура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Сборник</a:t>
                      </a:r>
                      <a:r>
                        <a:rPr lang="ru-RU" baseline="0" dirty="0"/>
                        <a:t> заданий на разные контролируемые элементы содержания образования при  подготовке к ВПР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7339">
                <a:tc>
                  <a:txBody>
                    <a:bodyPr/>
                    <a:lstStyle/>
                    <a:p>
                      <a:r>
                        <a:rPr lang="ru-RU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Журавлева Надежда Борисовна – </a:t>
                      </a:r>
                      <a:r>
                        <a:rPr lang="ru-RU" b="1" dirty="0"/>
                        <a:t>Екатерининская СОШ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Дидактический материал для отработки заданий № 4, 5, 15 по подготовке к ВПР по русскому</a:t>
                      </a:r>
                      <a:r>
                        <a:rPr lang="ru-RU" baseline="0" dirty="0"/>
                        <a:t> языку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8419">
                <a:tc>
                  <a:txBody>
                    <a:bodyPr/>
                    <a:lstStyle/>
                    <a:p>
                      <a:r>
                        <a:rPr lang="ru-RU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Илькаева</a:t>
                      </a:r>
                      <a:r>
                        <a:rPr lang="ru-RU" dirty="0"/>
                        <a:t> Элиза </a:t>
                      </a:r>
                      <a:r>
                        <a:rPr lang="ru-RU" dirty="0" err="1"/>
                        <a:t>Хамидулловна</a:t>
                      </a:r>
                      <a:r>
                        <a:rPr lang="ru-RU" dirty="0"/>
                        <a:t> – </a:t>
                      </a:r>
                      <a:r>
                        <a:rPr lang="ru-RU" b="1" dirty="0"/>
                        <a:t>Березниковская СОШ им. М.Г. </a:t>
                      </a:r>
                      <a:r>
                        <a:rPr lang="ru-RU" b="1" dirty="0" err="1"/>
                        <a:t>Имашева</a:t>
                      </a:r>
                      <a:r>
                        <a:rPr lang="ru-RU" b="1" dirty="0"/>
                        <a:t>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Система упражнений для работы над орфограммами и грамматическими ошибками по русскому языку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849888"/>
            <a:ext cx="100811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005" y="1710918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005" y="2996952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293096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372" y="5545088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463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044981"/>
              </p:ext>
            </p:extLst>
          </p:nvPr>
        </p:nvGraphicFramePr>
        <p:xfrm>
          <a:off x="323528" y="188641"/>
          <a:ext cx="8424936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8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284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7157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Ф.И.О. учителей начальных классов, школа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Тема итогового проекта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3958">
                <a:tc>
                  <a:txBody>
                    <a:bodyPr/>
                    <a:lstStyle/>
                    <a:p>
                      <a:r>
                        <a:rPr lang="ru-RU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Бибер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Светлана Викторовна, </a:t>
                      </a:r>
                    </a:p>
                    <a:p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Дорожевец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Ольга Александровна, </a:t>
                      </a:r>
                    </a:p>
                    <a:p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Изместьева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Елена Викторовна, 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Селиванова Татьяна Витальевна, </a:t>
                      </a:r>
                    </a:p>
                    <a:p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Чуманова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Елена Сергеевна, 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Шевченко Екатерина Викторовна – 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СОШ № 15                     г. Губаха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Программа курса внеурочной деятельности «Учимся работать с текстом»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1799">
                <a:tc>
                  <a:txBody>
                    <a:bodyPr/>
                    <a:lstStyle/>
                    <a:p>
                      <a:r>
                        <a:rPr lang="ru-RU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Пегушина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Ольга Александровна – 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Касибская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СОШ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Дидактический материал по подготовке к ВПР по русскому языку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7339">
                <a:tc>
                  <a:txBody>
                    <a:bodyPr/>
                    <a:lstStyle/>
                    <a:p>
                      <a:r>
                        <a:rPr lang="ru-RU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Анкушина</a:t>
                      </a:r>
                      <a:r>
                        <a:rPr lang="ru-RU" dirty="0"/>
                        <a:t> Ирина Алексеевна, </a:t>
                      </a:r>
                      <a:r>
                        <a:rPr lang="ru-RU" dirty="0" err="1"/>
                        <a:t>Курсанина</a:t>
                      </a:r>
                      <a:r>
                        <a:rPr lang="ru-RU" dirty="0"/>
                        <a:t> Наталья Ивановна, </a:t>
                      </a:r>
                      <a:r>
                        <a:rPr lang="ru-RU" dirty="0" err="1"/>
                        <a:t>Разжигаева</a:t>
                      </a:r>
                      <a:r>
                        <a:rPr lang="ru-RU" dirty="0"/>
                        <a:t> Ольга Борисовна – </a:t>
                      </a:r>
                      <a:r>
                        <a:rPr lang="ru-RU" b="1" dirty="0"/>
                        <a:t>ООШ № 4                        г. Соликамска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Дидактический материал по математике по подготовке к ВПР для 4 класса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816" y="5777705"/>
            <a:ext cx="100811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84784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717032"/>
            <a:ext cx="621644" cy="621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050" y="5472905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524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986947"/>
              </p:ext>
            </p:extLst>
          </p:nvPr>
        </p:nvGraphicFramePr>
        <p:xfrm>
          <a:off x="359532" y="257913"/>
          <a:ext cx="8424936" cy="624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8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284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7157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Ф.И.О. учителей начальных классов, школа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Тема итогового проекта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3958">
                <a:tc>
                  <a:txBody>
                    <a:bodyPr/>
                    <a:lstStyle/>
                    <a:p>
                      <a:r>
                        <a:rPr lang="ru-RU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Соколова Светлана Александровна, Гриненко Эвелина Викторовна, Хайруллина Наталья Геннадьевна, Бисерова Татьяна Владимировна – </a:t>
                      </a:r>
                      <a:r>
                        <a:rPr lang="ru-RU" sz="1800" b="1" dirty="0"/>
                        <a:t>Сивинская СОШ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Программа курса внеурочной деятельности «ЛИК»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1799">
                <a:tc>
                  <a:txBody>
                    <a:bodyPr/>
                    <a:lstStyle/>
                    <a:p>
                      <a:r>
                        <a:rPr lang="ru-RU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Гломозденко</a:t>
                      </a:r>
                      <a:r>
                        <a:rPr lang="ru-RU" dirty="0"/>
                        <a:t> Вера Григорьевна – </a:t>
                      </a:r>
                      <a:r>
                        <a:rPr lang="ru-RU" b="1" dirty="0" err="1"/>
                        <a:t>Усть-Язьвинская</a:t>
                      </a:r>
                      <a:r>
                        <a:rPr lang="ru-RU" b="1" dirty="0"/>
                        <a:t> ООШ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Контрольные задания по математике по подготовке к ВПР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4055">
                <a:tc>
                  <a:txBody>
                    <a:bodyPr/>
                    <a:lstStyle/>
                    <a:p>
                      <a:r>
                        <a:rPr lang="ru-RU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Пегушина</a:t>
                      </a:r>
                      <a:r>
                        <a:rPr lang="ru-RU" dirty="0"/>
                        <a:t> Ольга </a:t>
                      </a:r>
                      <a:r>
                        <a:rPr lang="ru-RU" dirty="0" err="1"/>
                        <a:t>Алимовна</a:t>
                      </a:r>
                      <a:r>
                        <a:rPr lang="ru-RU" dirty="0"/>
                        <a:t> - </a:t>
                      </a:r>
                      <a:r>
                        <a:rPr lang="ru-RU" b="1" dirty="0"/>
                        <a:t>СОШ № 16 </a:t>
                      </a:r>
                      <a:r>
                        <a:rPr lang="ru-RU" b="1" dirty="0" err="1"/>
                        <a:t>г.Соликамска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Программа курса внеурочной деятельности </a:t>
                      </a:r>
                    </a:p>
                    <a:p>
                      <a:r>
                        <a:rPr lang="ru-RU" dirty="0"/>
                        <a:t>«Умникам и умницам»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84055">
                <a:tc>
                  <a:txBody>
                    <a:bodyPr/>
                    <a:lstStyle/>
                    <a:p>
                      <a:r>
                        <a:rPr lang="ru-RU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err="1"/>
                        <a:t>Соломенникова</a:t>
                      </a:r>
                      <a:r>
                        <a:rPr lang="ru-RU" sz="1800" dirty="0"/>
                        <a:t> Валентина Николаевна, </a:t>
                      </a:r>
                      <a:r>
                        <a:rPr lang="ru-RU" sz="1800" dirty="0" err="1"/>
                        <a:t>Красносельских</a:t>
                      </a:r>
                      <a:r>
                        <a:rPr lang="ru-RU" sz="1800" dirty="0"/>
                        <a:t> Светлана Павловна</a:t>
                      </a:r>
                      <a:r>
                        <a:rPr lang="ru-RU" sz="1800" baseline="0" dirty="0"/>
                        <a:t> – </a:t>
                      </a:r>
                      <a:r>
                        <a:rPr lang="ru-RU" sz="2000" b="1" baseline="0" dirty="0"/>
                        <a:t>Крюковская ООШ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Дидактический материал по русскому языку по разделу «Фонетика и графика»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1397191"/>
                  </a:ext>
                </a:extLst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849888"/>
            <a:ext cx="100811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596" y="126876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720" y="342900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50912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558C127A-7C5F-460B-9F8D-8BBD75B01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875502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083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B244A7-9C30-486E-8AE2-C434365C5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556792"/>
            <a:ext cx="7416824" cy="51845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1BF0B6-240E-4D96-BB5C-B5831DA7B793}"/>
              </a:ext>
            </a:extLst>
          </p:cNvPr>
          <p:cNvSpPr txBox="1"/>
          <p:nvPr/>
        </p:nvSpPr>
        <p:spPr>
          <a:xfrm>
            <a:off x="993308" y="233353"/>
            <a:ext cx="698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PS</a:t>
            </a:r>
            <a:r>
              <a:rPr lang="ru-RU" sz="1600" b="1" dirty="0">
                <a:solidFill>
                  <a:srgbClr val="FF0000"/>
                </a:solidFill>
              </a:rPr>
              <a:t>: 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Школы Ильинского ГО несколько лет  подряд участвовали                в краевом проекте «Образовательный лифт». </a:t>
            </a:r>
          </a:p>
          <a:p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А в 2021 году весь муниципалитет «вырвался» на первые места!            (находится в «зеленой зоне») по п. 1.2. по работе со ШНОР (по оценке ФИОКО) 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630F63A8-D6C0-41D6-82C3-2061E2BB0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7458">
            <a:off x="7884368" y="404664"/>
            <a:ext cx="902572" cy="902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9733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5CD8179-A070-4239-AFA5-B4C9D1EEA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332656"/>
            <a:ext cx="6984775" cy="62646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1A97E0-D599-4DCD-B44E-B4698853D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145">
            <a:off x="7164288" y="1916832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81805267-5D3E-469D-A239-BA297A728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3301">
            <a:off x="1691680" y="2861564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7829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3A23A50-E129-4A2C-A6FA-EE0AC05D1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548680"/>
            <a:ext cx="5129014" cy="230698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2B3A00-153C-4C9B-8DCA-D0B284983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4672" y="2827307"/>
            <a:ext cx="4931062" cy="266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484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2AE32A-7A6A-4BD0-A78C-7BF81B186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16632"/>
            <a:ext cx="7482521" cy="388843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E819C1-1E39-474F-B1CA-1C2D33C75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4221088"/>
            <a:ext cx="2592288" cy="247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7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Ольга\Desktop\Итоговые проекты Обр.лифт-21\Итоговый вебинар\c624ec96f79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811891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05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2A0143-149F-451E-923C-C734B4BD6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764704"/>
            <a:ext cx="7344816" cy="440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326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01F8C1-D4DC-4756-A05E-324B715F5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20" y="908720"/>
            <a:ext cx="7783669" cy="40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5798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Ольга\Desktop\Итоговые проекты Обр.лифт-21\Итоговый вебинар\motivator0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05" y="99440"/>
            <a:ext cx="8178800" cy="665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10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98C791B7-8D34-41FD-94ED-50E66B88DE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7624" y="142875"/>
            <a:ext cx="7742064" cy="1571625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БЛАГОДАРЮ  ВСЕХ  УЧАСТНИКОВ  ПРОЕКТА  ЗА  ПРОДУКТИВНУЮ  РАБОТУ!!!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D870963-76E6-427E-905A-794045326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2302357"/>
            <a:ext cx="3744416" cy="312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94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419DF0-4C79-4F1C-BEF6-97793FE60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6258FF-2395-43AA-86E7-1E4069A3B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943" y="404664"/>
            <a:ext cx="7359164" cy="525181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56436B-F100-489E-B01C-66B1C707D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3270716"/>
            <a:ext cx="2846057" cy="253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034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3913612"/>
              </p:ext>
            </p:extLst>
          </p:nvPr>
        </p:nvGraphicFramePr>
        <p:xfrm>
          <a:off x="-468560" y="1975436"/>
          <a:ext cx="10297144" cy="4210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1" name="Документ" r:id="rId3" imgW="5934096" imgH="2371525" progId="Word.Document.12">
                  <p:embed/>
                </p:oleObj>
              </mc:Choice>
              <mc:Fallback>
                <p:oleObj name="Документ" r:id="rId3" imgW="5934096" imgH="237152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468560" y="1975436"/>
                        <a:ext cx="10297144" cy="42101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9552" y="836712"/>
            <a:ext cx="8280920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Перечень мероприятий, проведенных                     в рамках краевого проекта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499992" y="1790819"/>
            <a:ext cx="360040" cy="4140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54ACED-5D0E-47E9-A5EF-B47A48F1C0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0352" y="112521"/>
            <a:ext cx="970291" cy="72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96130"/>
      </p:ext>
    </p:ext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0966EA7-8EDF-432F-8927-D1FD12E82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82" y="764704"/>
            <a:ext cx="8229237" cy="532859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BB9929-2E16-4C2F-AC9A-5AFE9F1500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136357"/>
            <a:ext cx="1687792" cy="125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19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640960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96" y="4725144"/>
            <a:ext cx="8630284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трелка вниз 1"/>
          <p:cNvSpPr/>
          <p:nvPr/>
        </p:nvSpPr>
        <p:spPr>
          <a:xfrm>
            <a:off x="4319972" y="4149080"/>
            <a:ext cx="504056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231031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Типы заданий (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в качестве примера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7391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96823"/>
            <a:ext cx="8424936" cy="51398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Планируемый (конечный) продукт </a:t>
            </a:r>
          </a:p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реализации Краевого проекта «Образовательный лифт»-2021 - выбрать одно из двух заданий и представить пакет материалов: </a:t>
            </a:r>
          </a:p>
          <a:p>
            <a:pPr algn="ctr">
              <a:spcAft>
                <a:spcPts val="0"/>
              </a:spcAft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effectLst/>
              <a:latin typeface="Times New Roman"/>
              <a:ea typeface="Times New Roman"/>
            </a:endParaRPr>
          </a:p>
          <a:p>
            <a:pPr marL="457200" indent="-457200">
              <a:spcAft>
                <a:spcPts val="0"/>
              </a:spcAft>
              <a:buAutoNum type="arabicPeriod"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Разработать пакет дидактических материалов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000" dirty="0">
                <a:effectLst/>
                <a:latin typeface="Times New Roman"/>
                <a:ea typeface="Times New Roman"/>
              </a:rPr>
              <a:t>(презентаций, продуктивных заданий, видеороликов, наглядности и пр.) 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по подготовке к ВПР</a:t>
            </a:r>
            <a:r>
              <a:rPr lang="ru-RU" dirty="0">
                <a:effectLst/>
                <a:latin typeface="Times New Roman"/>
                <a:ea typeface="Times New Roman"/>
              </a:rPr>
              <a:t> по одному </a:t>
            </a:r>
            <a:r>
              <a:rPr lang="ru-RU" sz="2000" dirty="0">
                <a:effectLst/>
                <a:latin typeface="Times New Roman"/>
                <a:ea typeface="Times New Roman"/>
              </a:rPr>
              <a:t>из предметов (математика, русский язык, окружающий мир – на выбор участников), 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или</a:t>
            </a:r>
          </a:p>
          <a:p>
            <a:pPr marL="457200" indent="-457200">
              <a:spcAft>
                <a:spcPts val="0"/>
              </a:spcAft>
              <a:buAutoNum type="arabicPeriod"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Разработать программу внеурочной деятельности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по повышению образовательных результатов обучающихся в ходе подготовки к ВПР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по одному их двух предметов </a:t>
            </a:r>
            <a:r>
              <a:rPr lang="ru-RU" sz="2400" i="1" dirty="0">
                <a:effectLst/>
                <a:latin typeface="Times New Roman"/>
                <a:ea typeface="Times New Roman"/>
              </a:rPr>
              <a:t>(математика или русский язык – на выбор участников проекта).</a:t>
            </a:r>
          </a:p>
          <a:p>
            <a:pPr>
              <a:spcAft>
                <a:spcPts val="0"/>
              </a:spcAft>
            </a:pPr>
            <a:r>
              <a:rPr lang="ru-RU" sz="2400" i="1" dirty="0">
                <a:effectLst/>
                <a:latin typeface="Times New Roman"/>
                <a:ea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8381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9973" y="188640"/>
            <a:ext cx="8280920" cy="1015663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Статистика выполнения контрольных заданий  в рамках краевого проекта  «Образовательный лифт-2021»                  (начальное образование)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405744"/>
              </p:ext>
            </p:extLst>
          </p:nvPr>
        </p:nvGraphicFramePr>
        <p:xfrm>
          <a:off x="239953" y="1215791"/>
          <a:ext cx="8640960" cy="558238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15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65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  <a:p>
                      <a:pPr algn="ctr"/>
                      <a:r>
                        <a:rPr lang="ru-RU" sz="1600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  <a:p>
                      <a:pPr algn="ctr"/>
                      <a:r>
                        <a:rPr lang="ru-RU" sz="1600" dirty="0"/>
                        <a:t>Наименование школы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Задание  № 1 </a:t>
                      </a:r>
                      <a:r>
                        <a:rPr lang="ru-RU" sz="1200" dirty="0"/>
                        <a:t>(</a:t>
                      </a:r>
                      <a:r>
                        <a:rPr lang="ru-RU" sz="1200" dirty="0" err="1"/>
                        <a:t>рус.яз</a:t>
                      </a:r>
                      <a:r>
                        <a:rPr lang="ru-RU" sz="12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Задание  № 2               </a:t>
                      </a:r>
                      <a:r>
                        <a:rPr lang="ru-RU" sz="1200" dirty="0"/>
                        <a:t>(мат-ка)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Задание  № 3 </a:t>
                      </a:r>
                      <a:r>
                        <a:rPr lang="ru-RU" sz="1200" dirty="0"/>
                        <a:t>(</a:t>
                      </a:r>
                      <a:r>
                        <a:rPr lang="ru-RU" sz="1200" dirty="0" err="1"/>
                        <a:t>окр.мир</a:t>
                      </a:r>
                      <a:r>
                        <a:rPr lang="ru-RU" sz="1200" dirty="0"/>
                        <a:t>)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  <a:p>
                      <a:pPr algn="ctr"/>
                      <a:r>
                        <a:rPr lang="ru-RU" sz="1600" dirty="0"/>
                        <a:t>Итоговый проект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МБОУ «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Сивинская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СОШ»,        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Сивинский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район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МАОУ «ООШ № 4» г. Соликамска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МАОУ «СОШ № 1» г. Кунгура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МБОУ «Екатерининская СОШ»,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Сивинский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район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МКОУ «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Чайкинская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ООШ им.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Сибагатуллина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Л.С.»,                              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Уинский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район  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МОУ «Крюковская ООШ» -«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Плишкаринская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ООШ»,                         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Еловский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район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МКОУ «Нижне-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Сыповская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ООШ»,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Уинский район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МОУ «Калиновская ООШ»,                     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Еловский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район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559" y="2256476"/>
            <a:ext cx="400541" cy="400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711" y="2278109"/>
            <a:ext cx="357274" cy="357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116" y="2792449"/>
            <a:ext cx="400541" cy="400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46" y="2792588"/>
            <a:ext cx="400541" cy="400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078" y="2792450"/>
            <a:ext cx="400541" cy="400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622" y="3253172"/>
            <a:ext cx="401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711" y="3296686"/>
            <a:ext cx="401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734" y="3303126"/>
            <a:ext cx="400541" cy="400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020" y="3253172"/>
            <a:ext cx="401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463" y="3896310"/>
            <a:ext cx="401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529" y="3896309"/>
            <a:ext cx="401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997" y="3896308"/>
            <a:ext cx="401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794" y="4504122"/>
            <a:ext cx="401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94" y="4504122"/>
            <a:ext cx="401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957" y="4504121"/>
            <a:ext cx="401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116" y="5229200"/>
            <a:ext cx="401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550" y="5229200"/>
            <a:ext cx="401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996" y="5213813"/>
            <a:ext cx="401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757" y="5836486"/>
            <a:ext cx="401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529" y="5880682"/>
            <a:ext cx="401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379" y="3615625"/>
            <a:ext cx="8969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378" y="4244975"/>
            <a:ext cx="8969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646" y="4988586"/>
            <a:ext cx="8969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897" y="5575882"/>
            <a:ext cx="8969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528" y="6429957"/>
            <a:ext cx="401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883" y="6381339"/>
            <a:ext cx="401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3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078" y="5839911"/>
            <a:ext cx="401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734" y="6381338"/>
            <a:ext cx="401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359" y="2278109"/>
            <a:ext cx="357274" cy="357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4">
            <a:extLst>
              <a:ext uri="{FF2B5EF4-FFF2-40B4-BE49-F238E27FC236}">
                <a16:creationId xmlns:a16="http://schemas.microsoft.com/office/drawing/2014/main" id="{EE7F9EC4-5363-49A4-A35B-9EAAD9E49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840" y="3110782"/>
            <a:ext cx="8969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14">
            <a:extLst>
              <a:ext uri="{FF2B5EF4-FFF2-40B4-BE49-F238E27FC236}">
                <a16:creationId xmlns:a16="http://schemas.microsoft.com/office/drawing/2014/main" id="{329A29D7-3C9E-4D76-83FB-8CAD93BE8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840" y="2572097"/>
            <a:ext cx="8969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14">
            <a:extLst>
              <a:ext uri="{FF2B5EF4-FFF2-40B4-BE49-F238E27FC236}">
                <a16:creationId xmlns:a16="http://schemas.microsoft.com/office/drawing/2014/main" id="{870ABB05-1B29-454A-8530-681F11256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840" y="2088080"/>
            <a:ext cx="8969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9">
            <a:extLst>
              <a:ext uri="{FF2B5EF4-FFF2-40B4-BE49-F238E27FC236}">
                <a16:creationId xmlns:a16="http://schemas.microsoft.com/office/drawing/2014/main" id="{A0063BB8-AAD5-40DE-B134-36E20127D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361" y="6205125"/>
            <a:ext cx="7858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66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510393"/>
              </p:ext>
            </p:extLst>
          </p:nvPr>
        </p:nvGraphicFramePr>
        <p:xfrm>
          <a:off x="113097" y="720306"/>
          <a:ext cx="8640960" cy="576980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15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85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  <a:p>
                      <a:pPr algn="ctr"/>
                      <a:r>
                        <a:rPr lang="ru-RU" sz="1600" dirty="0"/>
                        <a:t>Наименование школы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Задание  № 1 </a:t>
                      </a:r>
                      <a:r>
                        <a:rPr lang="ru-RU" sz="1200" dirty="0"/>
                        <a:t>(</a:t>
                      </a:r>
                      <a:r>
                        <a:rPr lang="ru-RU" sz="1200" dirty="0" err="1"/>
                        <a:t>рус.яз</a:t>
                      </a:r>
                      <a:r>
                        <a:rPr lang="ru-RU" sz="12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Задание  № 2                   </a:t>
                      </a:r>
                      <a:r>
                        <a:rPr lang="ru-RU" sz="1200" dirty="0"/>
                        <a:t>(мат-ка)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Задание  № 3 </a:t>
                      </a:r>
                      <a:r>
                        <a:rPr lang="ru-RU" sz="1200" dirty="0"/>
                        <a:t>(</a:t>
                      </a:r>
                      <a:r>
                        <a:rPr lang="ru-RU" sz="1200" dirty="0" err="1"/>
                        <a:t>окр.мир</a:t>
                      </a:r>
                      <a:r>
                        <a:rPr lang="ru-RU" sz="1200" dirty="0"/>
                        <a:t>)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  <a:p>
                      <a:pPr algn="ctr"/>
                      <a:r>
                        <a:rPr lang="ru-RU" sz="1600" dirty="0"/>
                        <a:t>Итоговый проект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МАОУ «СОШ № 15» г. </a:t>
                      </a:r>
                      <a:r>
                        <a:rPr lang="ru-RU" sz="1600" b="1" dirty="0" err="1">
                          <a:effectLst/>
                          <a:latin typeface="Times New Roman"/>
                          <a:ea typeface="Times New Roman"/>
                        </a:rPr>
                        <a:t>Губаха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МАОУ «Школа № 2» г. </a:t>
                      </a:r>
                      <a:r>
                        <a:rPr lang="ru-RU" sz="1600" b="1" dirty="0" err="1">
                          <a:effectLst/>
                          <a:latin typeface="Times New Roman"/>
                          <a:ea typeface="Times New Roman"/>
                        </a:rPr>
                        <a:t>Губаха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МБОУ «</a:t>
                      </a:r>
                      <a:r>
                        <a:rPr lang="ru-RU" sz="1600" b="1" dirty="0" err="1">
                          <a:effectLst/>
                          <a:latin typeface="Times New Roman"/>
                          <a:ea typeface="Times New Roman"/>
                        </a:rPr>
                        <a:t>Усть-Язьвинская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 ООШ»,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Красновишерский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район</a:t>
                      </a:r>
                      <a:endParaRPr lang="ru-RU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МБОУ «Богородская СОШ»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(со всеми СП), 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Октябрьский район</a:t>
                      </a:r>
                      <a:endParaRPr lang="ru-RU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МАОУ «Березниковская СОШ им. М.Г. </a:t>
                      </a:r>
                      <a:r>
                        <a:rPr lang="ru-RU" sz="1600" b="1" dirty="0" err="1">
                          <a:effectLst/>
                          <a:latin typeface="Times New Roman"/>
                          <a:ea typeface="Times New Roman"/>
                        </a:rPr>
                        <a:t>Имашева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»,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                    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Бардымский район</a:t>
                      </a:r>
                      <a:endParaRPr lang="ru-RU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МКОУ «</a:t>
                      </a:r>
                      <a:r>
                        <a:rPr lang="ru-RU" sz="1600" b="1" dirty="0" err="1">
                          <a:effectLst/>
                          <a:latin typeface="Times New Roman"/>
                          <a:ea typeface="Times New Roman"/>
                        </a:rPr>
                        <a:t>Ишимовская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 СОШ»,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Октябрьский район</a:t>
                      </a:r>
                      <a:endParaRPr lang="ru-RU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МБОУ «</a:t>
                      </a:r>
                      <a:r>
                        <a:rPr lang="ru-RU" sz="1600" b="1" dirty="0" err="1">
                          <a:effectLst/>
                          <a:latin typeface="Times New Roman"/>
                          <a:ea typeface="Times New Roman"/>
                        </a:rPr>
                        <a:t>Касибская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 СОШ» </a:t>
                      </a:r>
                      <a:r>
                        <a:rPr lang="ru-RU" sz="1600" b="0" dirty="0"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со всеми подразделениями), 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Соликамский р.</a:t>
                      </a:r>
                      <a:endParaRPr lang="ru-RU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МАОУ «СОШ № 16» г. Соликамска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МАОУ «</a:t>
                      </a:r>
                      <a:r>
                        <a:rPr lang="ru-RU" sz="1600" b="1" dirty="0" err="1">
                          <a:effectLst/>
                          <a:latin typeface="Times New Roman"/>
                          <a:ea typeface="Times New Roman"/>
                        </a:rPr>
                        <a:t>Печменская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 СОШ»,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Бардымский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район</a:t>
                      </a:r>
                      <a:endParaRPr lang="ru-RU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979" y="1700808"/>
            <a:ext cx="401637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00808"/>
            <a:ext cx="401637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700808"/>
            <a:ext cx="401637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978" y="2256028"/>
            <a:ext cx="401637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256028"/>
            <a:ext cx="401637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425" y="2057088"/>
            <a:ext cx="8969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979" y="2751154"/>
            <a:ext cx="401637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751154"/>
            <a:ext cx="401637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431" y="2771580"/>
            <a:ext cx="401637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979" y="3289884"/>
            <a:ext cx="401637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503" y="3101467"/>
            <a:ext cx="781050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541" y="3124117"/>
            <a:ext cx="781050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866" y="3138847"/>
            <a:ext cx="781050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977" y="3831429"/>
            <a:ext cx="401637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814443"/>
            <a:ext cx="401637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359" y="3814443"/>
            <a:ext cx="401637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502" y="3651563"/>
            <a:ext cx="8969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419" y="4365104"/>
            <a:ext cx="781050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6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945" y="4374278"/>
            <a:ext cx="7810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464" y="4365104"/>
            <a:ext cx="781050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7" name="Picture 1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149" y="4373926"/>
            <a:ext cx="7810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703" y="4993416"/>
            <a:ext cx="401637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9" name="Picture 2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826" y="5004424"/>
            <a:ext cx="401637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0" name="Picture 2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060" y="5544605"/>
            <a:ext cx="401637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1" name="Picture 2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651" y="5540833"/>
            <a:ext cx="401637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2" name="Picture 2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359" y="5540833"/>
            <a:ext cx="401637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4" name="Picture 2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927" y="5904144"/>
            <a:ext cx="7858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5" name="Picture 2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945" y="5904144"/>
            <a:ext cx="7858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6" name="Picture 2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159" y="5904144"/>
            <a:ext cx="7858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7" name="Picture 2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962" y="5884633"/>
            <a:ext cx="7858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209" y="2208693"/>
            <a:ext cx="401637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14">
            <a:extLst>
              <a:ext uri="{FF2B5EF4-FFF2-40B4-BE49-F238E27FC236}">
                <a16:creationId xmlns:a16="http://schemas.microsoft.com/office/drawing/2014/main" id="{7DA7FF70-7FF0-4D88-987B-4D8F59E78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522006"/>
            <a:ext cx="8969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14">
            <a:extLst>
              <a:ext uri="{FF2B5EF4-FFF2-40B4-BE49-F238E27FC236}">
                <a16:creationId xmlns:a16="http://schemas.microsoft.com/office/drawing/2014/main" id="{44582625-E0FF-4378-BEF6-618141C48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359" y="2563049"/>
            <a:ext cx="8969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14">
            <a:extLst>
              <a:ext uri="{FF2B5EF4-FFF2-40B4-BE49-F238E27FC236}">
                <a16:creationId xmlns:a16="http://schemas.microsoft.com/office/drawing/2014/main" id="{9C23569D-2369-4882-A3EF-CE4AA8492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576" y="4800963"/>
            <a:ext cx="8969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14">
            <a:extLst>
              <a:ext uri="{FF2B5EF4-FFF2-40B4-BE49-F238E27FC236}">
                <a16:creationId xmlns:a16="http://schemas.microsoft.com/office/drawing/2014/main" id="{CB6D5BFC-5ED8-4109-8AC5-70087AD01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887" y="5283619"/>
            <a:ext cx="8969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1">
            <a:extLst>
              <a:ext uri="{FF2B5EF4-FFF2-40B4-BE49-F238E27FC236}">
                <a16:creationId xmlns:a16="http://schemas.microsoft.com/office/drawing/2014/main" id="{C1F799B6-0547-450B-8C8D-22F6D8BB6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136" y="5004424"/>
            <a:ext cx="401637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479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aining-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745</TotalTime>
  <Words>928</Words>
  <Application>Microsoft Office PowerPoint</Application>
  <PresentationFormat>Экран (4:3)</PresentationFormat>
  <Paragraphs>165</Paragraphs>
  <Slides>23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宋体</vt:lpstr>
      <vt:lpstr>Arial</vt:lpstr>
      <vt:lpstr>Calibri</vt:lpstr>
      <vt:lpstr>Georgia</vt:lpstr>
      <vt:lpstr>Times New Roman</vt:lpstr>
      <vt:lpstr>Trebuchet MS</vt:lpstr>
      <vt:lpstr>Воздушный поток</vt:lpstr>
      <vt:lpstr>training-01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Установочный вебинар  «Стратегические направления участия педагогов начальной школы в краевом проекте «Образовательный лифт»: ШНОР -2021г. г.Пермь, 23 марта 2021г.</dc:title>
  <dc:creator>Ольга</dc:creator>
  <cp:lastModifiedBy>Пользователь</cp:lastModifiedBy>
  <cp:revision>66</cp:revision>
  <dcterms:created xsi:type="dcterms:W3CDTF">2021-03-22T20:07:04Z</dcterms:created>
  <dcterms:modified xsi:type="dcterms:W3CDTF">2026-07-23T16:36:38Z</dcterms:modified>
</cp:coreProperties>
</file>