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2" r:id="rId2"/>
    <p:sldId id="303" r:id="rId3"/>
    <p:sldId id="256" r:id="rId4"/>
    <p:sldId id="257" r:id="rId5"/>
    <p:sldId id="277" r:id="rId6"/>
    <p:sldId id="278" r:id="rId7"/>
    <p:sldId id="282" r:id="rId8"/>
    <p:sldId id="283" r:id="rId9"/>
    <p:sldId id="284" r:id="rId10"/>
    <p:sldId id="279" r:id="rId11"/>
    <p:sldId id="275" r:id="rId12"/>
    <p:sldId id="258" r:id="rId13"/>
    <p:sldId id="259" r:id="rId14"/>
    <p:sldId id="286" r:id="rId15"/>
    <p:sldId id="260" r:id="rId16"/>
    <p:sldId id="261" r:id="rId17"/>
    <p:sldId id="262" r:id="rId18"/>
    <p:sldId id="267" r:id="rId19"/>
    <p:sldId id="265" r:id="rId20"/>
    <p:sldId id="266" r:id="rId21"/>
    <p:sldId id="268" r:id="rId22"/>
    <p:sldId id="269" r:id="rId23"/>
    <p:sldId id="270" r:id="rId24"/>
    <p:sldId id="271" r:id="rId25"/>
    <p:sldId id="272" r:id="rId26"/>
    <p:sldId id="311" r:id="rId27"/>
    <p:sldId id="312" r:id="rId28"/>
    <p:sldId id="313" r:id="rId29"/>
    <p:sldId id="315" r:id="rId30"/>
    <p:sldId id="314" r:id="rId31"/>
    <p:sldId id="317" r:id="rId32"/>
    <p:sldId id="318" r:id="rId33"/>
    <p:sldId id="287" r:id="rId34"/>
    <p:sldId id="288" r:id="rId35"/>
    <p:sldId id="296" r:id="rId36"/>
    <p:sldId id="289" r:id="rId37"/>
    <p:sldId id="290" r:id="rId38"/>
    <p:sldId id="291" r:id="rId39"/>
    <p:sldId id="294" r:id="rId40"/>
    <p:sldId id="307" r:id="rId41"/>
    <p:sldId id="310" r:id="rId42"/>
    <p:sldId id="305" r:id="rId43"/>
    <p:sldId id="309" r:id="rId44"/>
    <p:sldId id="306" r:id="rId45"/>
    <p:sldId id="304" r:id="rId46"/>
    <p:sldId id="30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упровы" initials="Ч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X:\&#1084;&#1072;&#1084;&#1072;\&#1076;&#1077;&#1090;&#1089;&#1082;&#1080;&#1077;%20&#1087;&#1077;&#1089;&#1085;&#1080;\&#1073;&#1072;&#1088;&#1073;&#1072;&#1088;&#1080;&#1082;&#1080;\&#1041;&#1072;&#1088;&#1073;&#1072;&#1088;&#1080;&#1082;&#1080;_-_&#1044;&#1088;&#1091;&#1078;&#1073;&#1072;_&#1101;&#1090;&#1086;_&#1085;&#1077;_&#1088;&#1072;&#1073;&#1086;&#1090;&#1072;_(mp3ostrov.com).mp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Мамуля\Рабочий стол\Коллекция картинок\Рисунок18.pn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2786051" y="142851"/>
            <a:ext cx="6286544" cy="555153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85804" y="1549400"/>
            <a:ext cx="8229600" cy="373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Мудрым никто не родился,</a:t>
            </a:r>
            <a:b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     а научился.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87450" y="1196975"/>
            <a:ext cx="698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B050"/>
                </a:solidFill>
              </a:rPr>
              <a:t>6.Имена </a:t>
            </a:r>
            <a:r>
              <a:rPr lang="ru-RU" sz="2800" b="1" dirty="0">
                <a:solidFill>
                  <a:srgbClr val="00B050"/>
                </a:solidFill>
              </a:rPr>
              <a:t>прилагательные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42988" y="2420938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1. Изменяются по родам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043608" y="3860800"/>
            <a:ext cx="68399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2. </a:t>
            </a:r>
            <a:r>
              <a:rPr lang="ru-RU" sz="2800" b="1" dirty="0" smtClean="0"/>
              <a:t>И</a:t>
            </a:r>
            <a:r>
              <a:rPr lang="ru-RU" sz="2800" b="1" dirty="0" smtClean="0"/>
              <a:t>зменяются </a:t>
            </a:r>
            <a:r>
              <a:rPr lang="ru-RU" sz="2800" b="1" dirty="0"/>
              <a:t>по </a:t>
            </a:r>
            <a:r>
              <a:rPr lang="ru-RU" sz="2800" b="1" dirty="0" smtClean="0"/>
              <a:t>падежам</a:t>
            </a:r>
            <a:endParaRPr lang="ru-RU" sz="2800" b="1" dirty="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116013" y="5013325"/>
            <a:ext cx="6337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3.Изменяются по </a:t>
            </a:r>
            <a:r>
              <a:rPr lang="ru-RU" sz="2800" b="1" dirty="0" smtClean="0"/>
              <a:t>родам, числам  и падежам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-3.33333E-6 L -2.77778E-7 -0.283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Мы знаем, что имя прилагательное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1. Это часть речи. </a:t>
            </a:r>
          </a:p>
          <a:p>
            <a:pPr>
              <a:buNone/>
            </a:pPr>
            <a:r>
              <a:rPr lang="ru-RU" dirty="0" smtClean="0"/>
              <a:t>   2. Обозначает признак предмета. </a:t>
            </a:r>
          </a:p>
          <a:p>
            <a:pPr>
              <a:buNone/>
            </a:pPr>
            <a:r>
              <a:rPr lang="ru-RU" dirty="0" smtClean="0"/>
              <a:t>   3. Отвечает на вопросы  какой? какая? какое? какие? и др.</a:t>
            </a:r>
          </a:p>
          <a:p>
            <a:pPr>
              <a:buNone/>
            </a:pPr>
            <a:r>
              <a:rPr lang="ru-RU" dirty="0" smtClean="0"/>
              <a:t>   4.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В предложении связано с именем существительным.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5. Всегда  стоит в том же роде и числе , что и имя существительное, с которым оно связано  по смыслу.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6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 smtClean="0"/>
              <a:t>Изменяются по </a:t>
            </a:r>
            <a:r>
              <a:rPr lang="ru-RU" dirty="0" smtClean="0"/>
              <a:t>родам,  числам и падежам.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Что такое загадка?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 lvl="1">
              <a:buNone/>
            </a:pPr>
            <a:r>
              <a:rPr lang="ru-RU" sz="2000" b="1" dirty="0" smtClean="0"/>
              <a:t>Загадка  </a:t>
            </a:r>
            <a:r>
              <a:rPr lang="ru-RU" sz="2000" dirty="0" smtClean="0"/>
              <a:t>— метафорическое выражение, в котором один предмет изображается посредством другого, имеющего с ним какое-нибудь, хотя бы отдалённое, сходство; на основании выше изложенного человек и должен отгадать задуманный предмет.</a:t>
            </a:r>
          </a:p>
          <a:p>
            <a:pPr lvl="1">
              <a:buNone/>
            </a:pPr>
            <a:r>
              <a:rPr lang="ru-RU" sz="2000" dirty="0" smtClean="0"/>
              <a:t> </a:t>
            </a:r>
          </a:p>
          <a:p>
            <a:pPr lvl="1">
              <a:buNone/>
            </a:pPr>
            <a:r>
              <a:rPr lang="ru-RU" sz="2000" b="1" dirty="0" smtClean="0"/>
              <a:t>Загадка </a:t>
            </a:r>
            <a:r>
              <a:rPr lang="ru-RU" sz="2000" dirty="0" smtClean="0"/>
              <a:t>- хитроумный вопрос, в котором то, что загадывается, всегда прячется под «маской», а про предмет загадывания лишь </a:t>
            </a:r>
            <a:r>
              <a:rPr lang="ru-RU" sz="2000" dirty="0" err="1" smtClean="0"/>
              <a:t>намекается</a:t>
            </a:r>
            <a:r>
              <a:rPr lang="ru-RU" sz="2000" dirty="0" smtClean="0"/>
              <a:t>.</a:t>
            </a:r>
          </a:p>
          <a:p>
            <a:pPr lvl="1">
              <a:buNone/>
            </a:pPr>
            <a:r>
              <a:rPr lang="ru-RU" sz="2000" b="1" dirty="0" smtClean="0"/>
              <a:t>Цель загадки </a:t>
            </a:r>
            <a:r>
              <a:rPr lang="ru-RU" sz="2000" dirty="0" smtClean="0"/>
              <a:t>— раскрыть поэтическую сторону простых и хорошо известных всем предметов. Прилагательные, обозначая признаки предмета, оказываются очень удобным средством, чтобы описать предмет, не назвав его.</a:t>
            </a:r>
          </a:p>
          <a:p>
            <a:pPr lvl="1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Чему учат загадки?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Тренируют  смекалку, учат логически мыслить.</a:t>
            </a:r>
          </a:p>
          <a:p>
            <a:r>
              <a:rPr lang="ru-RU" dirty="0" smtClean="0"/>
              <a:t>У всех народов загадка всегда была показателем мудрости. А человек, который умел отгадывать или придумывать загадки, считался мудрецом.</a:t>
            </a:r>
          </a:p>
          <a:p>
            <a:r>
              <a:rPr lang="ru-RU" dirty="0" smtClean="0"/>
              <a:t>Отгадывание загадок развивает сообразительность, умение сопоставлять, сравнивать предметы или явления и находить в них общее</a:t>
            </a:r>
          </a:p>
          <a:p>
            <a:r>
              <a:rPr lang="ru-RU" dirty="0" smtClean="0"/>
              <a:t> Многие психологи считают, что полезно не только разгадывать загадки, но и придумывать 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Прочитайте загадки и определите, в  какой загадке нет прилагательных.</a:t>
            </a:r>
          </a:p>
          <a:p>
            <a:r>
              <a:rPr lang="ru-RU" dirty="0" smtClean="0"/>
              <a:t>2.  Отгадайте загадки.</a:t>
            </a:r>
          </a:p>
          <a:p>
            <a:r>
              <a:rPr lang="ru-RU" dirty="0" smtClean="0"/>
              <a:t>3.Подготовьте выразительное чтение   загадок ( каждый по одной загадке).</a:t>
            </a:r>
          </a:p>
          <a:p>
            <a:r>
              <a:rPr lang="ru-RU" dirty="0" smtClean="0"/>
              <a:t>4. Подчеркните </a:t>
            </a:r>
            <a:r>
              <a:rPr lang="ru-RU" dirty="0" smtClean="0"/>
              <a:t>прилагательные.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о птицах.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1.Птица большая, но не летает,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Длинные ноги бежать помогают,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Жизнь от природы такая досталась.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Кто любит побегать по Африке?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2.Каждый вечер спать ложусь,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В комнате один я не боюсь.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Засыпаю сладко я,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Под пенье птицы -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3.Вместе с этой чёрной птицей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К нам весна в окно стучится.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Зимнюю одежду прячь!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Кто по пашне скачет? 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о птицах.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Птица </a:t>
            </a:r>
            <a:r>
              <a:rPr lang="ru-RU" dirty="0" smtClean="0">
                <a:solidFill>
                  <a:srgbClr val="C00000"/>
                </a:solidFill>
              </a:rPr>
              <a:t>большая</a:t>
            </a:r>
            <a:r>
              <a:rPr lang="ru-RU" dirty="0" smtClean="0"/>
              <a:t>, но не летает,</a:t>
            </a:r>
            <a:endParaRPr lang="ru-RU" i="1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Длинные</a:t>
            </a:r>
            <a:r>
              <a:rPr lang="ru-RU" dirty="0" smtClean="0"/>
              <a:t> ноги бежать помогают,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Жизнь от природы такая досталась.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Кто любит побегать по Африке? (Страус)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/>
              <a:t>Вместе с этой </a:t>
            </a:r>
            <a:r>
              <a:rPr lang="ru-RU" dirty="0" smtClean="0">
                <a:solidFill>
                  <a:srgbClr val="C00000"/>
                </a:solidFill>
              </a:rPr>
              <a:t>чёрной</a:t>
            </a:r>
            <a:r>
              <a:rPr lang="ru-RU" dirty="0" smtClean="0"/>
              <a:t> птицей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К нам весна в окно стучится.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Зимнюю</a:t>
            </a:r>
            <a:r>
              <a:rPr lang="ru-RU" dirty="0" smtClean="0"/>
              <a:t> одежду прячь!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Кто по пашне скачет? (Грач)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0096" y="4103623"/>
            <a:ext cx="2243879" cy="162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453893"/>
            <a:ext cx="1224136" cy="198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о явлениях природы.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1.Он пушистый, серебристый,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Но рукой его не тронь.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Станет капелькою чистой,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Как поймаешь на ладонь.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2.Валяется камень на мёрзлой земле,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Его подберешь – исчезает в тепле. 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3.Рассыпался горох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На семьдесят дорог.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Падает горошком,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Скачет по дорожкам.  </a:t>
            </a:r>
            <a:endParaRPr lang="ru-RU" i="1" dirty="0" smtClean="0"/>
          </a:p>
          <a:p>
            <a:r>
              <a:rPr lang="ru-RU" dirty="0" smtClean="0"/>
              <a:t> 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 о явлениях природы.</a:t>
            </a:r>
            <a:endParaRPr lang="ru-RU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Он </a:t>
            </a:r>
            <a:r>
              <a:rPr lang="ru-RU" dirty="0" smtClean="0">
                <a:solidFill>
                  <a:srgbClr val="C00000"/>
                </a:solidFill>
              </a:rPr>
              <a:t>пушистый, серебристый</a:t>
            </a:r>
            <a:r>
              <a:rPr lang="ru-RU" dirty="0" smtClean="0"/>
              <a:t>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Но рукой его не тронь.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Станет капелькою чистой,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Как поймаешь на ладонь. ( Снег)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Валяется камень на </a:t>
            </a:r>
            <a:r>
              <a:rPr lang="ru-RU" dirty="0" smtClean="0">
                <a:solidFill>
                  <a:srgbClr val="C00000"/>
                </a:solidFill>
              </a:rPr>
              <a:t>мёрзлой</a:t>
            </a:r>
            <a:r>
              <a:rPr lang="ru-RU" dirty="0" smtClean="0"/>
              <a:t> земле,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Его подберешь – исчезает в тепле.  (Лёд)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84784"/>
            <a:ext cx="2332010" cy="174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7358" b="13208"/>
          <a:stretch>
            <a:fillRect/>
          </a:stretch>
        </p:blipFill>
        <p:spPr bwMode="auto">
          <a:xfrm>
            <a:off x="6084168" y="5229200"/>
            <a:ext cx="279114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Времена года.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sz="7200" dirty="0" smtClean="0"/>
              <a:t>1.Жаркий, знойный, душный день,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Даже куры ищут тень.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Началась косьба хлебов,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Время ягод и грибов.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Дни его - вершина лета,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Что, скажи, за месяц это? 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 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2.Дует теплый южный ветер,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Солнышко все ярче светит.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Снег худеет, мякнет, тает,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Грач горластый прилетает.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Что за месяц? Кто узнает?  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 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3.Солнце печет,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Липа цветет.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Рожь колосится,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Золотится пшеница.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Кто скажет, кто знает,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Когда это бывает?  </a:t>
            </a:r>
            <a:endParaRPr lang="ru-RU" sz="7200" i="1" dirty="0" smtClean="0"/>
          </a:p>
          <a:p>
            <a:pPr>
              <a:buNone/>
            </a:pPr>
            <a:r>
              <a:rPr lang="ru-RU" sz="7200" dirty="0" smtClean="0"/>
              <a:t> </a:t>
            </a:r>
            <a:endParaRPr lang="ru-RU" sz="7200" i="1" dirty="0" smtClean="0"/>
          </a:p>
          <a:p>
            <a:pPr>
              <a:buNone/>
            </a:pPr>
            <a:r>
              <a:rPr lang="ru-RU" sz="7200" b="1" dirty="0" smtClean="0"/>
              <a:t> </a:t>
            </a:r>
            <a:endParaRPr lang="ru-RU" sz="7200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159224"/>
          </a:xfrm>
        </p:spPr>
        <p:txBody>
          <a:bodyPr/>
          <a:lstStyle/>
          <a:p>
            <a:r>
              <a:rPr lang="ru-RU" dirty="0" smtClean="0"/>
              <a:t>С</a:t>
            </a:r>
            <a:r>
              <a:rPr lang="ru-RU" dirty="0" smtClean="0">
                <a:solidFill>
                  <a:srgbClr val="00B050"/>
                </a:solidFill>
              </a:rPr>
              <a:t>е</a:t>
            </a:r>
            <a:r>
              <a:rPr lang="ru-RU" dirty="0" smtClean="0"/>
              <a:t>дьмое 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/>
              <a:t>преля.</a:t>
            </a:r>
            <a:br>
              <a:rPr lang="ru-RU" dirty="0" smtClean="0"/>
            </a:br>
            <a:r>
              <a:rPr lang="ru-RU" dirty="0" smtClean="0"/>
              <a:t>Кла</a:t>
            </a:r>
            <a:r>
              <a:rPr lang="ru-RU" dirty="0" smtClean="0">
                <a:solidFill>
                  <a:srgbClr val="00B050"/>
                </a:solidFill>
              </a:rPr>
              <a:t>сс</a:t>
            </a:r>
            <a:r>
              <a:rPr lang="ru-RU" dirty="0" smtClean="0"/>
              <a:t>ная р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/>
              <a:t>бота.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Времена года.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Жаркий, знойный, душный </a:t>
            </a:r>
            <a:r>
              <a:rPr lang="ru-RU" dirty="0" smtClean="0"/>
              <a:t>день,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Даже куры ищут тень.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Началась косьба хлебов,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Время ягод и грибов.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Дни его - вершина лета,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Что, скажи, за месяц это?(Июль)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Дует </a:t>
            </a:r>
            <a:r>
              <a:rPr lang="ru-RU" dirty="0" smtClean="0">
                <a:solidFill>
                  <a:srgbClr val="C00000"/>
                </a:solidFill>
              </a:rPr>
              <a:t>тёплый южн</a:t>
            </a:r>
            <a:r>
              <a:rPr lang="ru-RU" dirty="0" smtClean="0"/>
              <a:t>ый ветер,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Солнышко все ярче светит.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Снег худеет, мякнет, тает,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Грач </a:t>
            </a:r>
            <a:r>
              <a:rPr lang="ru-RU" dirty="0" smtClean="0">
                <a:solidFill>
                  <a:srgbClr val="C00000"/>
                </a:solidFill>
              </a:rPr>
              <a:t>горластый</a:t>
            </a:r>
            <a:r>
              <a:rPr lang="ru-RU" dirty="0" smtClean="0"/>
              <a:t> прилетает.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Что за месяц? Кто узнает?  (Март)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255841" cy="22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024336" cy="24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о ягодах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sz="6000" dirty="0" smtClean="0"/>
              <a:t>1.Эту ягодку найдете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Не в саду, а на болоте.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Круглая, как пуговка,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Красненькая...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2. Эти ягоды, все знают,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Нам лекарство заменяют.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Если вы больны ангиной,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Пейте на ночь чай с... </a:t>
            </a:r>
          </a:p>
          <a:p>
            <a:pPr>
              <a:buNone/>
            </a:pPr>
            <a:r>
              <a:rPr lang="ru-RU" sz="6000" dirty="0" smtClean="0"/>
              <a:t> 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  3.Ягоды лесные эти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Любят бурые медведи.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Не рябина, не калина,</a:t>
            </a:r>
            <a:endParaRPr lang="ru-RU" sz="6000" i="1" dirty="0" smtClean="0"/>
          </a:p>
          <a:p>
            <a:pPr>
              <a:buNone/>
            </a:pPr>
            <a:r>
              <a:rPr lang="ru-RU" sz="6000" dirty="0" smtClean="0"/>
              <a:t>А с колючками...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о ягодах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Эту ягодку найдете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Не в саду, а на болоте.</a:t>
            </a:r>
            <a:endParaRPr lang="ru-RU" i="1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Круглая,</a:t>
            </a:r>
            <a:r>
              <a:rPr lang="ru-RU" dirty="0" smtClean="0"/>
              <a:t> как пуговка,</a:t>
            </a:r>
            <a:endParaRPr lang="ru-RU" i="1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Красненькая.</a:t>
            </a:r>
            <a:r>
              <a:rPr lang="ru-RU" dirty="0" smtClean="0"/>
              <a:t>.. (</a:t>
            </a:r>
            <a:r>
              <a:rPr lang="ru-RU" dirty="0" err="1" smtClean="0"/>
              <a:t>клюковка</a:t>
            </a:r>
            <a:r>
              <a:rPr lang="ru-RU" dirty="0" smtClean="0"/>
              <a:t>)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Ягоды </a:t>
            </a:r>
            <a:r>
              <a:rPr lang="ru-RU" dirty="0" smtClean="0">
                <a:solidFill>
                  <a:srgbClr val="C00000"/>
                </a:solidFill>
              </a:rPr>
              <a:t>лесные</a:t>
            </a:r>
            <a:r>
              <a:rPr lang="ru-RU" dirty="0" smtClean="0"/>
              <a:t> эти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Любят </a:t>
            </a:r>
            <a:r>
              <a:rPr lang="ru-RU" dirty="0" smtClean="0">
                <a:solidFill>
                  <a:srgbClr val="C00000"/>
                </a:solidFill>
              </a:rPr>
              <a:t>бурые</a:t>
            </a:r>
            <a:r>
              <a:rPr lang="ru-RU" dirty="0" smtClean="0"/>
              <a:t> медведи.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Не рябина, не калина,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А с колючками... (малина)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029889" cy="20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2952328" cy="220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Загадки про игрушки.</a:t>
            </a:r>
            <a:endParaRPr lang="ru-RU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860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1.Серый байковый зверюшка,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Косолапый </a:t>
            </a:r>
            <a:r>
              <a:rPr lang="ru-RU" dirty="0" err="1" smtClean="0"/>
              <a:t>длинноушка</a:t>
            </a:r>
            <a:r>
              <a:rPr lang="ru-RU" dirty="0" smtClean="0"/>
              <a:t>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Ну-ка, кто он, угадай.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И морковку ему дай! 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2.Зверь забавный сшит из плюша,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Есть и лапы, есть и уши.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Меду зверю дай немного.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И устрой ему берлогу.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3.Когда апрель берет свое,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И ручейки бегут звеня,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Я прыгаю через нее,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А она – через меня.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про игрушки.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i="1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Серый байковый </a:t>
            </a:r>
            <a:r>
              <a:rPr lang="ru-RU" dirty="0" smtClean="0"/>
              <a:t>зверюшка,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Косолапый</a:t>
            </a:r>
            <a:r>
              <a:rPr lang="ru-RU" dirty="0" smtClean="0"/>
              <a:t> </a:t>
            </a:r>
            <a:r>
              <a:rPr lang="ru-RU" dirty="0" err="1" smtClean="0"/>
              <a:t>длинноушка</a:t>
            </a:r>
            <a:r>
              <a:rPr lang="ru-RU" dirty="0" smtClean="0"/>
              <a:t>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Ну-ка, кто он, угадай.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И морковку ему дай!  (Зайка)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Зверь </a:t>
            </a:r>
            <a:r>
              <a:rPr lang="ru-RU" dirty="0" smtClean="0">
                <a:solidFill>
                  <a:srgbClr val="C00000"/>
                </a:solidFill>
              </a:rPr>
              <a:t>забавный</a:t>
            </a:r>
            <a:r>
              <a:rPr lang="ru-RU" dirty="0" smtClean="0"/>
              <a:t> сшит из плюша,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Есть и лапы, есть и уши.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Меду зверю дай немного.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И устрой ему берлогу. (</a:t>
            </a:r>
            <a:r>
              <a:rPr lang="ru-RU" dirty="0" smtClean="0">
                <a:solidFill>
                  <a:srgbClr val="C00000"/>
                </a:solidFill>
              </a:rPr>
              <a:t>Плюшевый</a:t>
            </a:r>
            <a:r>
              <a:rPr lang="ru-RU" dirty="0" smtClean="0"/>
              <a:t> медведь) 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512168" cy="255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21297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всех ли загадках имеются имена  прилагательные?</a:t>
            </a:r>
          </a:p>
          <a:p>
            <a:r>
              <a:rPr lang="ru-RU" dirty="0" smtClean="0"/>
              <a:t>Какую роль играют  прилагательные в загадках</a:t>
            </a:r>
            <a:r>
              <a:rPr lang="ru-RU" dirty="0" smtClean="0"/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Прилагательные, обозначая признаки предмета, описывают предмет,  но не называют его.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18908">
            <a:off x="1119934" y="3395659"/>
            <a:ext cx="2735262" cy="1296987"/>
          </a:xfrm>
          <a:prstGeom prst="rect">
            <a:avLst/>
          </a:prstGeom>
          <a:noFill/>
        </p:spPr>
      </p:pic>
      <p:pic>
        <p:nvPicPr>
          <p:cNvPr id="3" name="Picture 6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0060" flipH="1">
            <a:off x="5399434" y="3388504"/>
            <a:ext cx="2979911" cy="12969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357166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/>
              <a:t>Физминутка</a:t>
            </a:r>
            <a:r>
              <a:rPr lang="ru-RU" sz="6000" dirty="0" smtClean="0"/>
              <a:t> </a:t>
            </a:r>
            <a:endParaRPr lang="ru-RU" sz="6000" dirty="0" smtClean="0"/>
          </a:p>
          <a:p>
            <a:pPr algn="ctr"/>
            <a:r>
              <a:rPr lang="ru-RU" sz="6000" dirty="0" smtClean="0"/>
              <a:t>для </a:t>
            </a:r>
            <a:r>
              <a:rPr lang="ru-RU" sz="6000" dirty="0" smtClean="0"/>
              <a:t>глаз</a:t>
            </a:r>
            <a:r>
              <a:rPr lang="ru-RU" sz="6000" dirty="0" smtClean="0"/>
              <a:t>.</a:t>
            </a:r>
          </a:p>
          <a:p>
            <a:pPr algn="ctr"/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Monotype Corsiva" pitchFamily="66" charset="0"/>
                <a:cs typeface="Arial"/>
              </a:rPr>
              <a:t>Электронная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Monotype Corsiva" pitchFamily="66" charset="0"/>
              <a:cs typeface="Arial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Соединительная линия уступом 5"/>
          <p:cNvCxnSpPr/>
          <p:nvPr/>
        </p:nvCxnSpPr>
        <p:spPr>
          <a:xfrm>
            <a:off x="642910" y="642918"/>
            <a:ext cx="8143932" cy="4857784"/>
          </a:xfrm>
          <a:prstGeom prst="bentConnector3">
            <a:avLst>
              <a:gd name="adj1" fmla="val 50000"/>
            </a:avLst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785786" y="21429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786314" y="57148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857752" y="521495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Барбарики_-_Дружба_это_не_работа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44983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00781 0.65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9948 -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571472" y="357166"/>
            <a:ext cx="928694" cy="928694"/>
          </a:xfrm>
          <a:prstGeom prst="sun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14282 C -0.00694 0.03634 0.079 -0.05024 0.18473 -0.05024 L 0.62796 -0.05024 C 0.73369 -0.05024 0.81997 0.03634 0.81997 0.14282 L 0.81997 0.58287 C 0.81997 0.68981 0.73369 0.78009 0.62796 0.78009 L 0.18473 0.78009 C 0.079 0.78009 -0.00694 0.68981 -0.00694 0.58287 Z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4445 L 0.77361 0.036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837 0.03379 L 0.79636 0.737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35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636 0.73726 L -0.01475 0.737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3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53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64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7382 L -0.01476 0.044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53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80" presetID="53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53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95" presetID="53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59" presetClass="path" presetSubtype="0" accel="50000" decel="5000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37569 C -0.00694 0.21203 0.07917 0.08634 0.18421 0.08634 C 0.29254 0.08634 0.37882 0.21203 0.37882 0.37569 C 0.37882 0.53958 0.46494 0.66551 0.57344 0.66551 C 0.67848 0.66551 0.76476 0.53958 0.76476 0.37569 " pathEditMode="relative" rAng="0" ptsTypes="fffff">
                                      <p:cBhvr>
                                        <p:cTn id="10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53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53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53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2" presetID="39" presetClass="path" presetSubtype="0" accel="50000" decel="5000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35416 C -0.00694 0.46365 0.07917 0.54838 0.18421 0.54838 C 0.29237 0.54838 0.379 0.46365 0.379 0.35416 C 0.379 0.24398 0.46511 0.15972 0.57327 0.15972 C 0.6783 0.15972 0.76494 0.24398 0.76494 0.35416 " pathEditMode="relative" rAng="0" ptsTypes="fffff">
                                      <p:cBhvr>
                                        <p:cTn id="1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5" presetID="53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53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53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6" presetClass="exit" presetSubtype="16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animBg="1"/>
      <p:bldP spid="2" grpId="17" animBg="1"/>
      <p:bldP spid="2" grpId="18" animBg="1"/>
      <p:bldP spid="2" grpId="19" animBg="1"/>
      <p:bldP spid="2" grpId="20" animBg="1"/>
      <p:bldP spid="2" grpId="21" animBg="1"/>
      <p:bldP spid="2" grpId="22" animBg="1"/>
      <p:bldP spid="2" grpId="23" animBg="1"/>
      <p:bldP spid="2" grpId="24" animBg="1"/>
      <p:bldP spid="2" grpId="25" animBg="1"/>
      <p:bldP spid="2" grpId="26" animBg="1"/>
      <p:bldP spid="2" grpId="27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1142976" y="785794"/>
            <a:ext cx="6643734" cy="535785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2214578" cy="1771662"/>
          </a:xfrm>
          <a:prstGeom prst="rect">
            <a:avLst/>
          </a:prstGeom>
          <a:noFill/>
        </p:spPr>
      </p:pic>
      <p:pic>
        <p:nvPicPr>
          <p:cNvPr id="4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71670" y="1785926"/>
            <a:ext cx="2343166" cy="1701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Выпишите только русские буквы.</a:t>
            </a:r>
            <a:br>
              <a:rPr lang="ru-RU" sz="3600" dirty="0" smtClean="0"/>
            </a:br>
            <a:r>
              <a:rPr lang="ru-RU" sz="3600" dirty="0" smtClean="0"/>
              <a:t> Разбейте их чертой на  слова и узнаете тему урока.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76864" cy="27138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 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  <a:r>
              <a:rPr lang="ru-RU" dirty="0" smtClean="0">
                <a:solidFill>
                  <a:schemeClr val="tx1"/>
                </a:solidFill>
              </a:rPr>
              <a:t> Р </a:t>
            </a:r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ru-RU" dirty="0" smtClean="0">
                <a:solidFill>
                  <a:schemeClr val="tx1"/>
                </a:solidFill>
              </a:rPr>
              <a:t> И Л @ А Г @ А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ru-RU" dirty="0" smtClean="0">
                <a:solidFill>
                  <a:schemeClr val="tx1"/>
                </a:solidFill>
              </a:rPr>
              <a:t> Т Е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u-RU" dirty="0" smtClean="0">
                <a:solidFill>
                  <a:schemeClr val="tx1"/>
                </a:solidFill>
              </a:rPr>
              <a:t> Л Ь № Н Y Ы Е  В </a:t>
            </a:r>
            <a:r>
              <a:rPr lang="en-US" dirty="0" smtClean="0">
                <a:solidFill>
                  <a:schemeClr val="tx1"/>
                </a:solidFill>
              </a:rPr>
              <a:t>Z </a:t>
            </a:r>
            <a:r>
              <a:rPr lang="ru-RU" dirty="0" smtClean="0">
                <a:solidFill>
                  <a:schemeClr val="tx1"/>
                </a:solidFill>
              </a:rPr>
              <a:t>З А </a:t>
            </a:r>
            <a:r>
              <a:rPr lang="en-US" dirty="0" smtClean="0">
                <a:solidFill>
                  <a:schemeClr val="tx1"/>
                </a:solidFill>
              </a:rPr>
              <a:t>G </a:t>
            </a:r>
            <a:r>
              <a:rPr lang="ru-RU" dirty="0" smtClean="0">
                <a:solidFill>
                  <a:schemeClr val="tx1"/>
                </a:solidFill>
              </a:rPr>
              <a:t>Г А </a:t>
            </a:r>
            <a:r>
              <a:rPr lang="en-US" dirty="0" smtClean="0">
                <a:solidFill>
                  <a:schemeClr val="tx1"/>
                </a:solidFill>
              </a:rPr>
              <a:t>Q</a:t>
            </a:r>
            <a:r>
              <a:rPr lang="ru-RU" dirty="0" smtClean="0">
                <a:solidFill>
                  <a:schemeClr val="tx1"/>
                </a:solidFill>
              </a:rPr>
              <a:t> Д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ru-RU" dirty="0" smtClean="0">
                <a:solidFill>
                  <a:schemeClr val="tx1"/>
                </a:solidFill>
              </a:rPr>
              <a:t> К А 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ru-RU" dirty="0" smtClean="0">
                <a:solidFill>
                  <a:schemeClr val="tx1"/>
                </a:solidFill>
              </a:rPr>
              <a:t> 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051050" y="692150"/>
            <a:ext cx="4824413" cy="4752975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000892" y="2214554"/>
            <a:ext cx="431800" cy="4318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9305 L -0.57275 0.093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5833 -0.25185 -0.03941 -0.10139 -0.03941 0.08403 C -0.03941 0.26921 -0.15833 0.42014 -0.30347 0.42014 C -0.44844 0.42014 -0.56649 0.26921 -0.56649 0.08403 C -0.56649 -0.10139 -0.44844 -0.25185 -0.30347 -0.25185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6545 -0.25185 -0.05226 -0.09676 -0.05226 0.09421 C -0.05226 0.28518 -0.16545 0.4412 -0.30347 0.4412 C -0.44167 0.4412 -0.554 0.28518 -0.554 0.09421 C -0.554 -0.09676 -0.44167 -0.25185 -0.30347 -0.25185 Z " pathEditMode="relative" rAng="0" ptsTypes="fffff">
                                      <p:cBhvr>
                                        <p:cTn id="18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85 C -0.16285 -0.25185 -0.04809 -0.09931 -0.04809 0.08842 C -0.04809 0.27592 -0.16285 0.42893 -0.30348 0.42893 C -0.44393 0.42893 -0.55816 0.27592 -0.55816 0.08842 C -0.55816 -0.09931 -0.44393 -0.25185 -0.30348 -0.25185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7" grpId="2" animBg="1"/>
      <p:bldP spid="16387" grpId="3" animBg="1"/>
      <p:bldP spid="16387" grpId="4" animBg="1"/>
      <p:bldP spid="16387" grpId="5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142976" y="785794"/>
            <a:ext cx="6429420" cy="535785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X:\мама\Мои рисунки\глаза\565816535.j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57686" y="2143116"/>
            <a:ext cx="2571768" cy="1214446"/>
          </a:xfrm>
          <a:prstGeom prst="rect">
            <a:avLst/>
          </a:prstGeom>
          <a:noFill/>
        </p:spPr>
      </p:pic>
      <p:pic>
        <p:nvPicPr>
          <p:cNvPr id="7" name="Picture 3" descr="X:\мама\Мои рисунки\глаза\565816535.j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2571768" cy="12144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магнитный диск 2"/>
          <p:cNvSpPr/>
          <p:nvPr/>
        </p:nvSpPr>
        <p:spPr>
          <a:xfrm>
            <a:off x="1214414" y="4929198"/>
            <a:ext cx="1928826" cy="1428736"/>
          </a:xfrm>
          <a:prstGeom prst="flowChartMagneticDisk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X:\мама\Мои рисунки\люди и профессии анимации\1venu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3040512"/>
            <a:ext cx="2928958" cy="281737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714356"/>
            <a:ext cx="4929222" cy="3214710"/>
          </a:xfrm>
          <a:prstGeom prst="cloudCallout">
            <a:avLst>
              <a:gd name="adj1" fmla="val -59097"/>
              <a:gd name="adj2" fmla="val 35519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  <a:latin typeface="Monotype Corsiva" pitchFamily="66" charset="0"/>
              </a:rPr>
              <a:t>Берегите зрение!</a:t>
            </a:r>
            <a:endParaRPr lang="ru-RU" sz="6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Определи по признакам предмет.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Холодная, прозрачная, ключевая  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вода</a:t>
            </a:r>
          </a:p>
          <a:p>
            <a:pPr>
              <a:buNone/>
            </a:pPr>
            <a:r>
              <a:rPr lang="ru-RU" dirty="0" smtClean="0"/>
              <a:t>Стройная, кудрявая, белоствольная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берёзка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Упругий, разноцветный, резиновый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мяч </a:t>
            </a:r>
            <a:r>
              <a:rPr lang="ru-RU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dirty="0" smtClean="0"/>
              <a:t>Старый, крепкий, высокий, раскидистый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дуб</a:t>
            </a:r>
          </a:p>
          <a:p>
            <a:pPr>
              <a:buNone/>
            </a:pPr>
            <a:r>
              <a:rPr lang="ru-RU" dirty="0" smtClean="0"/>
              <a:t>Серый, хищный, жадный…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волк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Составляем загадки сами.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Какие правила нужно соблюдать, чтобы у вас получились хорошие загадки?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1. Лесной, колючий, длинные.</a:t>
            </a:r>
          </a:p>
          <a:p>
            <a:pPr>
              <a:buNone/>
            </a:pPr>
            <a:r>
              <a:rPr lang="ru-RU" sz="2800" dirty="0" smtClean="0"/>
              <a:t>2.Усатенькая,  </a:t>
            </a:r>
            <a:r>
              <a:rPr lang="ru-RU" sz="2800" dirty="0" err="1" smtClean="0"/>
              <a:t>полосатенькая</a:t>
            </a:r>
            <a:r>
              <a:rPr lang="ru-RU" sz="2800" dirty="0" smtClean="0"/>
              <a:t>,  мохнатенькая.</a:t>
            </a:r>
          </a:p>
          <a:p>
            <a:pPr>
              <a:buNone/>
            </a:pPr>
            <a:r>
              <a:rPr lang="ru-RU" sz="2800" dirty="0" smtClean="0"/>
              <a:t>3. Рыжеватая, плутоватая, пушистая, дорогая.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Скажите, чьи загадки вам понравились? </a:t>
            </a:r>
          </a:p>
          <a:p>
            <a:r>
              <a:rPr lang="ru-RU" dirty="0" smtClean="0"/>
              <a:t>- Легко ли было сочинить загадку?</a:t>
            </a:r>
          </a:p>
          <a:p>
            <a:r>
              <a:rPr lang="ru-RU" dirty="0" smtClean="0"/>
              <a:t>- В чём состояла трудность?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600" dirty="0" smtClean="0">
                <a:solidFill>
                  <a:srgbClr val="C00000"/>
                </a:solidFill>
              </a:rPr>
              <a:t>Послушайте, что получилось у ребят одной из сыктывкарских школ.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Лесной</a:t>
            </a:r>
            <a:r>
              <a:rPr lang="ru-RU" dirty="0" smtClean="0"/>
              <a:t> зверёк,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колючий</a:t>
            </a:r>
            <a:r>
              <a:rPr lang="ru-RU" dirty="0" smtClean="0"/>
              <a:t> комок,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длинные</a:t>
            </a:r>
            <a:r>
              <a:rPr lang="ru-RU" dirty="0" smtClean="0"/>
              <a:t> иголки очень колки,</a:t>
            </a:r>
          </a:p>
          <a:p>
            <a:pPr>
              <a:buNone/>
            </a:pPr>
            <a:r>
              <a:rPr lang="ru-RU" dirty="0" smtClean="0"/>
              <a:t> по тропинке идёт, </a:t>
            </a:r>
          </a:p>
          <a:p>
            <a:pPr>
              <a:buNone/>
            </a:pPr>
            <a:r>
              <a:rPr lang="ru-RU" dirty="0" smtClean="0"/>
              <a:t> лес на спинке везёт.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97152"/>
            <a:ext cx="19145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Вся </a:t>
            </a:r>
            <a:r>
              <a:rPr lang="ru-RU" b="1" dirty="0" smtClean="0"/>
              <a:t>мохнатенькая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мордочка </a:t>
            </a:r>
            <a:r>
              <a:rPr lang="ru-RU" b="1" dirty="0" smtClean="0"/>
              <a:t>усатенькая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спинка </a:t>
            </a:r>
            <a:r>
              <a:rPr lang="ru-RU" b="1" dirty="0" err="1" smtClean="0"/>
              <a:t>полосатенькая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часто умывается и с водой не знается.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221088"/>
            <a:ext cx="2808312" cy="209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Сама </a:t>
            </a:r>
            <a:r>
              <a:rPr lang="ru-RU" b="1" dirty="0" smtClean="0"/>
              <a:t>рыжеватая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мордочка </a:t>
            </a:r>
            <a:r>
              <a:rPr lang="ru-RU" b="1" dirty="0" smtClean="0"/>
              <a:t>плутоватая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ходит в шубке </a:t>
            </a:r>
            <a:r>
              <a:rPr lang="ru-RU" b="1" dirty="0" smtClean="0"/>
              <a:t>дорогой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хвост </a:t>
            </a:r>
            <a:r>
              <a:rPr lang="ru-RU" b="1" dirty="0" smtClean="0"/>
              <a:t>пушистый</a:t>
            </a:r>
            <a:r>
              <a:rPr lang="ru-RU" dirty="0" smtClean="0"/>
              <a:t> и </a:t>
            </a:r>
            <a:r>
              <a:rPr lang="ru-RU" b="1" dirty="0" smtClean="0"/>
              <a:t>большой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задание:    составить проект </a:t>
            </a:r>
            <a:r>
              <a:rPr lang="ru-RU" b="1" dirty="0" smtClean="0">
                <a:solidFill>
                  <a:srgbClr val="C00000"/>
                </a:solidFill>
              </a:rPr>
              <a:t>«Имена прилагательные в загадках»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правила нужно соблюдать, чтобы у вас получился хороший проект?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Имена 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рилагательные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загадках.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1.Вспомнить, что такое прилагательное и загадка.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smtClean="0"/>
              <a:t>Научиться правильно и выразительно читать и отгадывать загадки, а также  </a:t>
            </a:r>
            <a:r>
              <a:rPr lang="ru-RU" dirty="0" smtClean="0"/>
              <a:t>сочинять </a:t>
            </a:r>
            <a:r>
              <a:rPr lang="ru-RU" dirty="0" smtClean="0"/>
              <a:t>свою загадку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3. </a:t>
            </a:r>
            <a:r>
              <a:rPr lang="ru-RU" dirty="0" smtClean="0"/>
              <a:t>Составить план работы над проектом.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Этапы работы над проектом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1 этап</a:t>
            </a:r>
            <a:r>
              <a:rPr lang="ru-RU" i="1" dirty="0" smtClean="0">
                <a:solidFill>
                  <a:srgbClr val="C00000"/>
                </a:solidFill>
              </a:rPr>
              <a:t>: </a:t>
            </a:r>
            <a:r>
              <a:rPr lang="ru-RU" b="1" dirty="0" smtClean="0">
                <a:solidFill>
                  <a:srgbClr val="C00000"/>
                </a:solidFill>
              </a:rPr>
              <a:t>Подготовка.</a:t>
            </a: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На этом этапе определяются цели и задачи проекта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Цель – это </a:t>
            </a:r>
            <a:r>
              <a:rPr lang="ru-RU" dirty="0" smtClean="0"/>
              <a:t>то,  что </a:t>
            </a:r>
            <a:r>
              <a:rPr lang="ru-RU" dirty="0" smtClean="0"/>
              <a:t>вы хотите достичь в результате </a:t>
            </a:r>
            <a:r>
              <a:rPr lang="ru-RU" dirty="0" smtClean="0"/>
              <a:t> работы.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А теперь подумайте</a:t>
            </a:r>
            <a:r>
              <a:rPr lang="ru-RU" dirty="0" smtClean="0"/>
              <a:t>, чтобы достичь этой </a:t>
            </a:r>
            <a:r>
              <a:rPr lang="ru-RU" dirty="0" err="1" smtClean="0"/>
              <a:t>цeли</a:t>
            </a:r>
            <a:r>
              <a:rPr lang="ru-RU" dirty="0" smtClean="0"/>
              <a:t>, </a:t>
            </a:r>
            <a:r>
              <a:rPr lang="ru-RU" dirty="0" smtClean="0"/>
              <a:t> что </a:t>
            </a:r>
            <a:r>
              <a:rPr lang="ru-RU" dirty="0" smtClean="0"/>
              <a:t>для этого </a:t>
            </a:r>
            <a:r>
              <a:rPr lang="ru-RU" dirty="0" smtClean="0"/>
              <a:t>вам предстоит  сделать?   Это </a:t>
            </a:r>
            <a:r>
              <a:rPr lang="ru-RU" dirty="0" smtClean="0"/>
              <a:t>будут ваши задачи.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2 этап: Планирование.</a:t>
            </a:r>
          </a:p>
          <a:p>
            <a:pPr>
              <a:buNone/>
            </a:pPr>
            <a:r>
              <a:rPr lang="ru-RU" b="1" i="1" dirty="0" smtClean="0"/>
              <a:t>Что </a:t>
            </a:r>
            <a:r>
              <a:rPr lang="ru-RU" b="1" i="1" dirty="0" smtClean="0"/>
              <a:t>известно? </a:t>
            </a:r>
            <a:r>
              <a:rPr lang="ru-RU" b="1" i="1" dirty="0" smtClean="0"/>
              <a:t>  Что </a:t>
            </a:r>
            <a:r>
              <a:rPr lang="ru-RU" b="1" i="1" dirty="0" smtClean="0"/>
              <a:t>предстоит сделать?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Не забудьте, что на этапе планирования вы четко должны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представлять весь фронт ваших работ: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а) определить источники информации;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б) определить способы сбора и анализа информации;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в) определить способы представления </a:t>
            </a:r>
            <a:r>
              <a:rPr lang="ru-RU" dirty="0" smtClean="0"/>
              <a:t>результатов.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работы над проектом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 этап – осуществление деятельности</a:t>
            </a:r>
            <a:endParaRPr lang="ru-RU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Самостоятельная работа.</a:t>
            </a:r>
          </a:p>
          <a:p>
            <a:pPr>
              <a:buNone/>
            </a:pPr>
            <a:r>
              <a:rPr lang="ru-RU" dirty="0" smtClean="0"/>
              <a:t>Подготовка учащимися презентации по отчету о проделанной работе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4 этап – з</a:t>
            </a:r>
            <a:r>
              <a:rPr lang="ru-RU" b="1" dirty="0" smtClean="0">
                <a:solidFill>
                  <a:srgbClr val="C00000"/>
                </a:solidFill>
              </a:rPr>
              <a:t>ащита проекта.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Ожидаемый 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альбома или  презентации на тему:  </a:t>
            </a:r>
            <a:r>
              <a:rPr lang="ru-RU" b="1" dirty="0" smtClean="0"/>
              <a:t>«Имена прилагательные в загадках»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критерии оценки работы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1.Самостоятельность при выполнении работы.</a:t>
            </a:r>
          </a:p>
          <a:p>
            <a:pPr>
              <a:buNone/>
            </a:pPr>
            <a:r>
              <a:rPr lang="ru-RU" dirty="0" smtClean="0"/>
              <a:t>2. Яркость и оригинальность выполнения.</a:t>
            </a:r>
          </a:p>
          <a:p>
            <a:pPr>
              <a:buNone/>
            </a:pPr>
            <a:r>
              <a:rPr lang="ru-RU" dirty="0" smtClean="0"/>
              <a:t>3.Полнота раскрытия темы.</a:t>
            </a:r>
          </a:p>
          <a:p>
            <a:pPr>
              <a:buNone/>
            </a:pPr>
            <a:r>
              <a:rPr lang="ru-RU" dirty="0" smtClean="0"/>
              <a:t>4.Иллюстрации, рисунки, презентация.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задачи ставили?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1.Вспомнить, что такое прилагательное и загадка.</a:t>
            </a:r>
          </a:p>
          <a:p>
            <a:pPr>
              <a:buNone/>
            </a:pPr>
            <a:r>
              <a:rPr lang="ru-RU" dirty="0" smtClean="0"/>
              <a:t> 2. Научиться правильно и выразительно читать и отгадывать загадки, а также  сочинять свою загадку.</a:t>
            </a:r>
          </a:p>
          <a:p>
            <a:pPr>
              <a:buNone/>
            </a:pPr>
            <a:r>
              <a:rPr lang="ru-RU" dirty="0" smtClean="0"/>
              <a:t>   3. Составить план работы над проектом.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0_2344b_40a49da7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-428625" y="1839913"/>
            <a:ext cx="8858250" cy="4446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Спасибо за работу!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6215063"/>
            <a:ext cx="2643188" cy="64293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7" name="Рисунок 8" descr="259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3946525"/>
            <a:ext cx="25431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проекта по плану.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ПЛАН ЗАЩИТЫ ПРОЕКТА.</a:t>
            </a:r>
          </a:p>
          <a:p>
            <a:pPr lvl="0"/>
            <a:r>
              <a:rPr lang="ru-RU" dirty="0" smtClean="0"/>
              <a:t>Расскажи, как вы работали над проектом.</a:t>
            </a:r>
          </a:p>
          <a:p>
            <a:pPr lvl="0"/>
            <a:r>
              <a:rPr lang="ru-RU" dirty="0" smtClean="0"/>
              <a:t>Прочитай загадку.</a:t>
            </a:r>
          </a:p>
          <a:p>
            <a:pPr lvl="0"/>
            <a:r>
              <a:rPr lang="ru-RU" dirty="0" smtClean="0"/>
              <a:t>Вам понравилось работать?</a:t>
            </a:r>
          </a:p>
          <a:p>
            <a:pPr lvl="0"/>
            <a:r>
              <a:rPr lang="ru-RU" dirty="0" smtClean="0"/>
              <a:t>Что было трудным.</a:t>
            </a:r>
          </a:p>
          <a:p>
            <a:pPr lvl="0"/>
            <a:r>
              <a:rPr lang="ru-RU" dirty="0" smtClean="0"/>
              <a:t>В чём была  причина затруднения?</a:t>
            </a:r>
          </a:p>
          <a:p>
            <a:pPr lvl="0"/>
            <a:r>
              <a:rPr lang="ru-RU" dirty="0" smtClean="0"/>
              <a:t>Кому бы вы хотели показать ваш продукт?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763713" y="765175"/>
            <a:ext cx="56880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/>
              <a:t>Тест.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9900"/>
                </a:solidFill>
              </a:rPr>
              <a:t> 1. Имя </a:t>
            </a:r>
            <a:r>
              <a:rPr lang="ru-RU" sz="3200" b="1" dirty="0">
                <a:solidFill>
                  <a:srgbClr val="009900"/>
                </a:solidFill>
              </a:rPr>
              <a:t>прилагательное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051050" y="1773238"/>
            <a:ext cx="5329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08175" y="2708275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1. Член предложения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051050" y="3716338"/>
            <a:ext cx="5111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2. Часть слова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051050" y="4797425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3. </a:t>
            </a:r>
            <a:r>
              <a:rPr lang="ru-RU" sz="2800" b="1"/>
              <a:t>Часть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0 L -1.38889E-6 -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99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B050"/>
                </a:solidFill>
              </a:rPr>
              <a:t>2.Обозначает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691680" y="2348880"/>
            <a:ext cx="4681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1. Предмет</a:t>
            </a:r>
            <a:endParaRPr lang="ru-RU" sz="2800" b="1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692275" y="3716338"/>
            <a:ext cx="611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2</a:t>
            </a:r>
            <a:r>
              <a:rPr lang="ru-RU" sz="2800" b="1" dirty="0" smtClean="0"/>
              <a:t>. Признак предмета </a:t>
            </a:r>
            <a:endParaRPr lang="ru-RU" sz="2800" b="1" dirty="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619672" y="4941888"/>
            <a:ext cx="532881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3. </a:t>
            </a:r>
            <a:r>
              <a:rPr lang="ru-RU" sz="2800" b="1" dirty="0" smtClean="0"/>
              <a:t>Действие предмета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11111E-6 L 0.00243 -0.090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331913" y="981075"/>
            <a:ext cx="684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B050"/>
                </a:solidFill>
              </a:rPr>
              <a:t>3. Отвечает </a:t>
            </a:r>
            <a:r>
              <a:rPr lang="ru-RU" sz="2800" b="1" dirty="0" smtClean="0">
                <a:solidFill>
                  <a:srgbClr val="00B050"/>
                </a:solidFill>
              </a:rPr>
              <a:t>на вопросы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87450" y="2420938"/>
            <a:ext cx="6192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1. </a:t>
            </a:r>
            <a:r>
              <a:rPr lang="ru-RU" sz="2800" b="1" dirty="0" smtClean="0"/>
              <a:t>Какой? Какая? Какое? Какие?</a:t>
            </a:r>
            <a:endParaRPr lang="ru-RU" sz="2800" b="1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03648" y="3644900"/>
            <a:ext cx="5616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2. </a:t>
            </a:r>
            <a:r>
              <a:rPr lang="ru-RU" sz="2800" b="1" dirty="0" smtClean="0"/>
              <a:t>Что делать? Что сделать?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55875" y="5013325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3. Кто? Что?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2.22222E-6 L 0.00018 0.15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55650" y="1052513"/>
            <a:ext cx="7488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4.В </a:t>
            </a:r>
            <a:r>
              <a:rPr lang="ru-RU" sz="2800" b="1" dirty="0" smtClean="0">
                <a:solidFill>
                  <a:srgbClr val="00B050"/>
                </a:solidFill>
              </a:rPr>
              <a:t>предложении имя прилагательное связано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55875" y="2420938"/>
            <a:ext cx="432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1. </a:t>
            </a:r>
            <a:r>
              <a:rPr lang="ru-RU" sz="2800" b="1" dirty="0" smtClean="0"/>
              <a:t> С глаголом </a:t>
            </a:r>
            <a:endParaRPr lang="ru-RU" sz="2800" b="1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835695" y="3429000"/>
            <a:ext cx="5256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2. </a:t>
            </a:r>
            <a:r>
              <a:rPr lang="ru-RU" sz="2800" b="1" dirty="0" smtClean="0"/>
              <a:t> С именем существительным </a:t>
            </a:r>
            <a:endParaRPr lang="ru-RU" sz="2800" b="1" dirty="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555875" y="4292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3.  С предлогом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2.96296E-6 L 5.55556E-7 -0.084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331913" y="981075"/>
            <a:ext cx="684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B050"/>
                </a:solidFill>
              </a:rPr>
              <a:t>5.Имя  </a:t>
            </a:r>
            <a:r>
              <a:rPr lang="ru-RU" sz="2800" b="1" dirty="0" smtClean="0">
                <a:solidFill>
                  <a:srgbClr val="00B050"/>
                </a:solidFill>
              </a:rPr>
              <a:t>прилагательное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1560" y="2420938"/>
            <a:ext cx="74168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ru-RU" sz="2800" dirty="0" smtClean="0"/>
              <a:t>Всегда  стоит в том же </a:t>
            </a:r>
            <a:r>
              <a:rPr lang="ru-RU" sz="2800" dirty="0" smtClean="0"/>
              <a:t>роде и числе , </a:t>
            </a:r>
            <a:r>
              <a:rPr lang="ru-RU" sz="2800" dirty="0" smtClean="0"/>
              <a:t>что и имя существительное, с которым оно связано  по смыслу</a:t>
            </a:r>
          </a:p>
          <a:p>
            <a:pPr algn="ctr"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71600" y="4581128"/>
            <a:ext cx="6840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2. Не всегда  стоит в том же </a:t>
            </a:r>
            <a:r>
              <a:rPr lang="ru-RU" sz="2800" dirty="0" smtClean="0"/>
              <a:t>роде и числе , </a:t>
            </a:r>
            <a:r>
              <a:rPr lang="ru-RU" sz="2800" dirty="0" smtClean="0"/>
              <a:t>что и имя существительное, с которым оно связано по смыслу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2.22222E-6 L 0.00018 0.15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584</TotalTime>
  <Words>1133</Words>
  <Application>Microsoft Office PowerPoint</Application>
  <PresentationFormat>Экран (4:3)</PresentationFormat>
  <Paragraphs>286</Paragraphs>
  <Slides>46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Мудрым никто не родился,       а научился.</vt:lpstr>
      <vt:lpstr>Седьмое апреля. Классная работа.</vt:lpstr>
      <vt:lpstr>    Выпишите только русские буквы.  Разбейте их чертой на  слова и узнаете тему урока.     </vt:lpstr>
      <vt:lpstr>Имена прилагательные в загадках.</vt:lpstr>
      <vt:lpstr>Слайд 5</vt:lpstr>
      <vt:lpstr>Слайд 6</vt:lpstr>
      <vt:lpstr>Слайд 7</vt:lpstr>
      <vt:lpstr>Слайд 8</vt:lpstr>
      <vt:lpstr>Слайд 9</vt:lpstr>
      <vt:lpstr>Слайд 10</vt:lpstr>
      <vt:lpstr>Мы знаем, что имя прилагательное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Что такое загадка?</vt:lpstr>
      <vt:lpstr>Чему учат загадки?</vt:lpstr>
      <vt:lpstr>Работа в парах.</vt:lpstr>
      <vt:lpstr>Загадки о птицах. </vt:lpstr>
      <vt:lpstr>Загадки о птицах. </vt:lpstr>
      <vt:lpstr>Загадки о явлениях природы. </vt:lpstr>
      <vt:lpstr>Загадки о явлениях природы.</vt:lpstr>
      <vt:lpstr>Времена года. </vt:lpstr>
      <vt:lpstr>Времена года. </vt:lpstr>
      <vt:lpstr>Загадки о ягодах </vt:lpstr>
      <vt:lpstr>Загадки о ягодах </vt:lpstr>
      <vt:lpstr>Загадки про игрушки.</vt:lpstr>
      <vt:lpstr>Загадки про игрушки. </vt:lpstr>
      <vt:lpstr>Вывод.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Определи по признакам предмет.</vt:lpstr>
      <vt:lpstr>Составляем загадки сами.</vt:lpstr>
      <vt:lpstr>Слайд 35</vt:lpstr>
      <vt:lpstr>  Послушайте, что получилось у ребят одной из сыктывкарских школ.</vt:lpstr>
      <vt:lpstr>Слайд 37</vt:lpstr>
      <vt:lpstr>Слайд 38</vt:lpstr>
      <vt:lpstr> Домашнее задание:    составить проект «Имена прилагательные в загадках»  </vt:lpstr>
      <vt:lpstr>Этапы работы над проектом </vt:lpstr>
      <vt:lpstr>Этапы работы над проектом </vt:lpstr>
      <vt:lpstr>Ожидаемый результат</vt:lpstr>
      <vt:lpstr>Основные критерии оценки работы.</vt:lpstr>
      <vt:lpstr>Какие задачи ставили?</vt:lpstr>
      <vt:lpstr>Слайд 45</vt:lpstr>
      <vt:lpstr>Защита проекта по плану.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Выпишите только русские буквы.  Разбейте их чертой на  слова.     </dc:title>
  <dc:creator>Чупровы</dc:creator>
  <cp:lastModifiedBy>Чупровы</cp:lastModifiedBy>
  <cp:revision>66</cp:revision>
  <dcterms:created xsi:type="dcterms:W3CDTF">2015-04-03T13:37:16Z</dcterms:created>
  <dcterms:modified xsi:type="dcterms:W3CDTF">2015-04-06T19:56:31Z</dcterms:modified>
</cp:coreProperties>
</file>