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4" r:id="rId3"/>
    <p:sldId id="268" r:id="rId4"/>
    <p:sldId id="265" r:id="rId5"/>
    <p:sldId id="269" r:id="rId6"/>
    <p:sldId id="271" r:id="rId7"/>
    <p:sldId id="272" r:id="rId8"/>
    <p:sldId id="277" r:id="rId9"/>
    <p:sldId id="278" r:id="rId10"/>
    <p:sldId id="263" r:id="rId11"/>
    <p:sldId id="267" r:id="rId12"/>
    <p:sldId id="279" r:id="rId13"/>
    <p:sldId id="273" r:id="rId14"/>
    <p:sldId id="276" r:id="rId15"/>
    <p:sldId id="282" r:id="rId16"/>
    <p:sldId id="283" r:id="rId17"/>
    <p:sldId id="280" r:id="rId18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9C884-5706-4ECF-806A-AF1D1F14FEA3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5DAC1-DDFC-44B4-89BD-2F289531E0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865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5DAC1-DDFC-44B4-89BD-2F289531E0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866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5DAC1-DDFC-44B4-89BD-2F289531E0A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852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5DAC1-DDFC-44B4-89BD-2F289531E0A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573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D:\&#1044;&#1086;&#1082;&#1091;&#1084;&#1077;&#1085;&#1090;&#1099;%20&#1051;&#1105;&#1083;&#1080;%202\&#1082;&#1083;%20&#1088;&#1091;&#1082;\&#1086;%20&#1074;&#1088;&#1077;&#1076;&#1077;%20&#1082;&#1091;&#1088;&#1077;&#1085;&#1080;&#1103;\&#1059;&#1095;&#1080;&#1090;&#1077;&#1083;&#1100;%20&#1075;&#1086;&#1076;&#1072;\&#1058;&#1072;&#1073;&#1072;&#1082;%20&#1091;&#1073;&#1080;&#1074;&#1072;&#1077;&#1090;.avi" TargetMode="External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684958"/>
            <a:ext cx="4608512" cy="1108364"/>
          </a:xfrm>
        </p:spPr>
        <p:txBody>
          <a:bodyPr>
            <a:normAutofit fontScale="32500" lnSpcReduction="20000"/>
          </a:bodyPr>
          <a:lstStyle/>
          <a:p>
            <a:endParaRPr lang="ru-RU" sz="48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sz="4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класса Пашин </a:t>
            </a:r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Данила</a:t>
            </a:r>
          </a:p>
          <a:p>
            <a:r>
              <a:rPr lang="ru-RU" sz="4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проекта:  учитель физической культуры Соколов В.Б.</a:t>
            </a:r>
            <a:endParaRPr lang="ru-RU" sz="4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16"/>
            <a:ext cx="9036496" cy="26738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Исследовательский проект на тему :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«Жизнь без сигареты»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E:\информатика\Xcg9Grttak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9036496" cy="4344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300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116632"/>
            <a:ext cx="4571999" cy="6624736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 литературы, посвященной этой теме, установлено, что  </a:t>
            </a:r>
            <a:r>
              <a:rPr lang="ru-RU" sz="2800" dirty="0"/>
              <a:t>курящие в 13 раз чаще заболевают стенокардией, в 12 - инфарктом миокарда, в 10 раз - язвой желудка и в 30 раз раком легких. Ученые выяснили, что курение в </a:t>
            </a:r>
            <a:r>
              <a:rPr lang="ru-RU" sz="2800" dirty="0" smtClean="0"/>
              <a:t>2 </a:t>
            </a:r>
            <a:r>
              <a:rPr lang="ru-RU" sz="2800" dirty="0"/>
              <a:t>раза опаснее для растущего организма, чем для взрослого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9" y="-20782"/>
            <a:ext cx="460006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164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2271"/>
            <a:ext cx="9372532" cy="710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45108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564"/>
            <a:ext cx="8064896" cy="170080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Курение –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вреднейших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привычек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000" y="2249488"/>
            <a:ext cx="9110999" cy="4608512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«А </a:t>
            </a:r>
            <a:r>
              <a:rPr lang="ru-RU" sz="28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знаете ли вы, насколько курение опасно</a:t>
            </a:r>
            <a:r>
              <a:rPr lang="ru-RU" sz="28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?» – этот вопрос был задан анкетирующим.</a:t>
            </a:r>
            <a:endParaRPr lang="ru-RU" sz="2800" b="1" i="1" dirty="0">
              <a:solidFill>
                <a:schemeClr val="accent6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Никотин </a:t>
            </a:r>
            <a:r>
              <a:rPr lang="ru-RU" sz="36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 вещество, изменяющее сознание, самый сильный </a:t>
            </a:r>
            <a:r>
              <a:rPr lang="ru-RU" sz="36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наркотик</a:t>
            </a:r>
          </a:p>
          <a:p>
            <a:r>
              <a:rPr lang="ru-RU" sz="3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Курение - </a:t>
            </a:r>
            <a:r>
              <a:rPr lang="ru-RU" sz="36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небезобидное </a:t>
            </a:r>
            <a:r>
              <a:rPr lang="ru-RU" sz="36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занятие, которое можно бросить без усилий. Это настоящая наркомания.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b1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09" y="-44923"/>
            <a:ext cx="262778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17937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144000" cy="2088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282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496944" cy="1512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4437112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kern="0" dirty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Курение приводит к стойким изменениям в органах и системах организма, становясь причиной многих заболеваний и очень многочисленных случаев преждевременной смерти. Всемирная организация здравоохранения приводит данные, согласно которым 3,5 млн. человек в год умирают вследствие курения сигарет</a:t>
            </a:r>
          </a:p>
        </p:txBody>
      </p:sp>
    </p:spTree>
    <p:extLst>
      <p:ext uri="{BB962C8B-B14F-4D97-AF65-F5344CB8AC3E}">
        <p14:creationId xmlns="" xmlns:p14="http://schemas.microsoft.com/office/powerpoint/2010/main" val="176905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476250"/>
            <a:ext cx="5602287" cy="417513"/>
          </a:xfrm>
        </p:spPr>
        <p:txBody>
          <a:bodyPr/>
          <a:lstStyle/>
          <a:p>
            <a:r>
              <a:rPr lang="ru-RU" sz="3600" b="1" smtClean="0">
                <a:solidFill>
                  <a:srgbClr val="D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Только факты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268413"/>
            <a:ext cx="8675687" cy="5400675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Century Gothic" pitchFamily="34" charset="0"/>
              <a:buBlip>
                <a:blip r:embed="rId2"/>
              </a:buBlip>
            </a:pP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Выкуривая 1 пачку сигарет,</a:t>
            </a:r>
          </a:p>
          <a:p>
            <a:pPr marL="0" indent="0">
              <a:lnSpc>
                <a:spcPct val="90000"/>
              </a:lnSpc>
              <a:buFont typeface="Century Gothic" pitchFamily="34" charset="0"/>
              <a:buNone/>
            </a:pP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курильщик забивает свои легкие</a:t>
            </a:r>
          </a:p>
          <a:p>
            <a:pPr marL="0" indent="0">
              <a:lnSpc>
                <a:spcPct val="90000"/>
              </a:lnSpc>
              <a:buFont typeface="Century Gothic" pitchFamily="34" charset="0"/>
              <a:buNone/>
            </a:pP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в год 1 л  никотиновой смолы. </a:t>
            </a:r>
          </a:p>
          <a:p>
            <a:pPr marL="0" indent="0">
              <a:lnSpc>
                <a:spcPct val="90000"/>
              </a:lnSpc>
              <a:buFont typeface="Century Gothic" pitchFamily="34" charset="0"/>
              <a:buBlip>
                <a:blip r:embed="rId2"/>
              </a:buBlip>
            </a:pP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Каждая сигарета укорачивает жизнь на 8 мин. </a:t>
            </a:r>
          </a:p>
          <a:p>
            <a:pPr marL="0" indent="0">
              <a:lnSpc>
                <a:spcPct val="90000"/>
              </a:lnSpc>
              <a:buFont typeface="Century Gothic" pitchFamily="34" charset="0"/>
              <a:buBlip>
                <a:blip r:embed="rId2"/>
              </a:buBlip>
            </a:pP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Ежегодно в России умирает около 1 млн человек от болезней, вызванных курением. </a:t>
            </a:r>
          </a:p>
          <a:p>
            <a:pPr marL="0" indent="0">
              <a:lnSpc>
                <a:spcPct val="90000"/>
              </a:lnSpc>
              <a:buFont typeface="Century Gothic" pitchFamily="34" charset="0"/>
              <a:buBlip>
                <a:blip r:embed="rId2"/>
              </a:buBlip>
            </a:pP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Курящие в 13 раз чаще заболевают стенокардией, в 12 раз - инфарктом миокарда,   в 10 раз - язвой желудка, в 20 раз - раком. </a:t>
            </a:r>
          </a:p>
          <a:p>
            <a:pPr marL="0" indent="0">
              <a:lnSpc>
                <a:spcPct val="90000"/>
              </a:lnSpc>
              <a:buFont typeface="Century Gothic" pitchFamily="34" charset="0"/>
              <a:buBlip>
                <a:blip r:embed="rId2"/>
              </a:buBlip>
            </a:pP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 настоящее время табак ежегодно убивает около 3 млн человек во всем мире</a:t>
            </a:r>
            <a:r>
              <a:rPr lang="ru-RU" sz="280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.</a:t>
            </a:r>
          </a:p>
        </p:txBody>
      </p:sp>
      <p:pic>
        <p:nvPicPr>
          <p:cNvPr id="21509" name="Picture 5" descr="sigaret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8313" y="333375"/>
            <a:ext cx="1258887" cy="7604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12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6250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AutoShape 8">
            <a:hlinkClick r:id="rId5" action="ppaction://program" highlightClick="1"/>
          </p:cNvPr>
          <p:cNvSpPr>
            <a:spLocks noChangeArrowheads="1"/>
          </p:cNvSpPr>
          <p:nvPr/>
        </p:nvSpPr>
        <p:spPr bwMode="auto">
          <a:xfrm>
            <a:off x="7451725" y="6021388"/>
            <a:ext cx="865188" cy="431800"/>
          </a:xfrm>
          <a:prstGeom prst="actionButtonMovie">
            <a:avLst/>
          </a:prstGeom>
          <a:solidFill>
            <a:srgbClr val="0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97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900igr.net/up/datas/114161/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961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52572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arhivurokov.ru/kopilka/uploads/user_file_54bba044669ac/img_user_file_54bba044669ac_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801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Вступление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9036496" cy="61653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Врачи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отмечают, что с каждым годом курильщики "молодеют". Ребенок впервые пробует закурить, не задумывается о тех тяжелых последствиях, к которым может привести курение.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Легкомысленное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отношение связано еще и с тем, что его последствия сказываются не сразу. По данным Всемирной организации здравоохранения, курение является причиной смерти одного миллиона человек ежегодно. В результате курения, будет расходоваться больше средств, чем на лечение "традиционных" болезней, таких как грипп и ангина. Курение является скрытой причиной в большинстве случаев смерти от таких заболеваний, как рак легких, туберкулез, болезнь сердца и т.п.</a:t>
            </a:r>
          </a:p>
          <a:p>
            <a:pPr marL="4572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5164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5220072" cy="54868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Актуальность проблемы: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176" y="0"/>
            <a:ext cx="3923928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404664"/>
            <a:ext cx="4968552" cy="6453336"/>
          </a:xfrm>
        </p:spPr>
        <p:txBody>
          <a:bodyPr>
            <a:noAutofit/>
          </a:bodyPr>
          <a:lstStyle/>
          <a:p>
            <a:pPr lvl="0"/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Я решил исследовать причины подросткового курения и пришел к выводу,  что в нашей стране много исследований на эту тему, но мало </a:t>
            </a:r>
            <a:r>
              <a:rPr lang="ru-RU" sz="2800" b="1" i="1" kern="0" dirty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профилактической работы.</a:t>
            </a:r>
          </a:p>
          <a:p>
            <a:pPr lvl="0"/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А ведь курение-  небезобидное </a:t>
            </a:r>
            <a:r>
              <a:rPr lang="ru-RU" sz="2800" b="1" i="1" kern="0" dirty="0">
                <a:latin typeface="Times New Roman" pitchFamily="18" charset="0"/>
                <a:cs typeface="Times New Roman" pitchFamily="18" charset="0"/>
              </a:rPr>
              <a:t>занятие, которое можно бросить без усилий. Это настоящая наркомания, и тем более опасная, </a:t>
            </a: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хотя </a:t>
            </a:r>
            <a:r>
              <a:rPr lang="ru-RU" sz="2800" b="1" i="1" kern="0" dirty="0">
                <a:latin typeface="Times New Roman" pitchFamily="18" charset="0"/>
                <a:cs typeface="Times New Roman" pitchFamily="18" charset="0"/>
              </a:rPr>
              <a:t>многие не принимают </a:t>
            </a:r>
            <a:r>
              <a:rPr lang="ru-RU" sz="2800" b="1" i="1" kern="0" dirty="0" smtClean="0">
                <a:latin typeface="Times New Roman" pitchFamily="18" charset="0"/>
                <a:cs typeface="Times New Roman" pitchFamily="18" charset="0"/>
              </a:rPr>
              <a:t>её всерьез</a:t>
            </a:r>
            <a:r>
              <a:rPr lang="ru-RU" sz="2800" b="1" i="1" kern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24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71" y="27856"/>
            <a:ext cx="88924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effectLst/>
              </a:rPr>
              <a:t>Цель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исследования: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effectLst/>
              </a:rPr>
              <a:t/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  <a:effectLst/>
              </a:rPr>
            </a:br>
            <a:r>
              <a:rPr lang="ru-RU" sz="2800" i="1" dirty="0" smtClean="0">
                <a:effectLst/>
              </a:rPr>
              <a:t>Выявить причины и последствия, связанные с  курением подростков, предложить свои профилактические меры.  </a:t>
            </a:r>
            <a:br>
              <a:rPr lang="ru-RU" sz="2800" i="1" dirty="0" smtClean="0">
                <a:effectLst/>
              </a:rPr>
            </a:br>
            <a:r>
              <a:rPr lang="ru-RU" sz="2400" i="1" dirty="0">
                <a:effectLst/>
              </a:rPr>
              <a:t/>
            </a:r>
            <a:br>
              <a:rPr lang="ru-RU" sz="2400" i="1" dirty="0">
                <a:effectLst/>
              </a:rPr>
            </a:b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36912"/>
            <a:ext cx="7848872" cy="4221088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Picture 3" descr="E:\информатика\6149205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43999" cy="4509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44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6328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 </a:t>
            </a: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9036496" cy="5346928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6EA0B0"/>
              </a:buClr>
              <a:buSzPct val="85000"/>
              <a:buNone/>
              <a:defRPr/>
            </a:pPr>
            <a:r>
              <a:rPr lang="ru-RU" sz="2400" dirty="0"/>
              <a:t> 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рофилактические мероприятия, направленные на борьбу с курением, способствуют снижению числа курящих подростков</a:t>
            </a:r>
            <a:r>
              <a:rPr lang="ru-RU" sz="2400" b="1" i="1" dirty="0" smtClean="0"/>
              <a:t>.</a:t>
            </a:r>
          </a:p>
          <a:p>
            <a:pPr marL="274320" lvl="0" indent="-274320">
              <a:spcAft>
                <a:spcPts val="0"/>
              </a:spcAft>
              <a:buClr>
                <a:srgbClr val="6EA0B0"/>
              </a:buClr>
              <a:buSzPct val="85000"/>
              <a:buFont typeface="Wingdings 2"/>
              <a:buChar char="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1250529720_no_smoking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91233"/>
            <a:ext cx="9144000" cy="3801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624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944216"/>
          </a:xfrm>
        </p:spPr>
        <p:txBody>
          <a:bodyPr/>
          <a:lstStyle/>
          <a:p>
            <a:pPr marL="0" indent="0" algn="l">
              <a:buNone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Профилактические мероприятия, направленные на отказ от курения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060848"/>
            <a:ext cx="9036496" cy="4194800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6EA0B0"/>
              </a:buClr>
              <a:buSzPct val="85000"/>
              <a:buNone/>
              <a:defRPr/>
            </a:pPr>
            <a:r>
              <a:rPr lang="ru-RU" sz="2400" dirty="0"/>
              <a:t> 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Aft>
                <a:spcPts val="0"/>
              </a:spcAft>
              <a:buClr>
                <a:srgbClr val="6EA0B0"/>
              </a:buClr>
              <a:buSzPct val="85000"/>
              <a:buFont typeface="Wingdings 2"/>
              <a:buChar char="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presentacii.ru/documents_2/36a25efc7d794048952bbb58b2402899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44" y="1988840"/>
            <a:ext cx="9172244" cy="4902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159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16632"/>
            <a:ext cx="9036495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Курение </a:t>
            </a:r>
            <a:r>
              <a:rPr lang="ru-RU" sz="4400" i="1" dirty="0">
                <a:latin typeface="Times New Roman" pitchFamily="18" charset="0"/>
                <a:cs typeface="Times New Roman" pitchFamily="18" charset="0"/>
              </a:rPr>
              <a:t>подростков  и последствия от него.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908720"/>
            <a:ext cx="9036496" cy="5346928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6EA0B0"/>
              </a:buClr>
              <a:buSzPct val="85000"/>
              <a:buNone/>
              <a:defRPr/>
            </a:pPr>
            <a:r>
              <a:rPr lang="ru-RU" sz="2400" dirty="0" smtClean="0"/>
              <a:t> </a:t>
            </a: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Aft>
                <a:spcPts val="0"/>
              </a:spcAft>
              <a:buClr>
                <a:srgbClr val="6EA0B0"/>
              </a:buClr>
              <a:buSzPct val="85000"/>
              <a:buFont typeface="Wingdings 2"/>
              <a:buChar char="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1250529720_no_smoking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91233"/>
            <a:ext cx="9144000" cy="3801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igareta.guru/wp-content/auploads/396917/full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32856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8318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Опрос - анкетирование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8856984" cy="44108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ходе исследовательской работы проведен опрос  среди участников зимней профильной смены лагеря «Юный Алексин».</a:t>
            </a:r>
          </a:p>
          <a:p>
            <a:pPr marL="4572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Были заданы вопросы о причинах  и последствиях раннего курения подростков. В анкетировании принимали участие 30 человек (некурящих). </a:t>
            </a:r>
          </a:p>
        </p:txBody>
      </p:sp>
    </p:spTree>
    <p:extLst>
      <p:ext uri="{BB962C8B-B14F-4D97-AF65-F5344CB8AC3E}">
        <p14:creationId xmlns="" xmlns:p14="http://schemas.microsoft.com/office/powerpoint/2010/main" val="416742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Анкетирующие отметили следующие причины раннего курения: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268760"/>
            <a:ext cx="9144000" cy="5130904"/>
          </a:xfrm>
        </p:spPr>
        <p:txBody>
          <a:bodyPr/>
          <a:lstStyle/>
          <a:p>
            <a:pPr marL="0" lvl="0" indent="0">
              <a:spcAft>
                <a:spcPts val="0"/>
              </a:spcAft>
              <a:buClr>
                <a:srgbClr val="6EA0B0"/>
              </a:buClr>
              <a:buSzPct val="8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чтобы казаться в глазах окружающих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старше-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чел.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6EA0B0"/>
              </a:buClr>
              <a:buSzPct val="8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чтобы не быть «белой вороной»   среди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сверстников-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ч.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6EA0B0"/>
              </a:buClr>
              <a:buSzPct val="8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стремление самоутвердиться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 чел.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lvl="0" indent="0">
              <a:spcAft>
                <a:spcPts val="0"/>
              </a:spcAft>
              <a:buClr>
                <a:srgbClr val="6EA0B0"/>
              </a:buClr>
              <a:buSzPct val="8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из любопытства, под влиянием старших ребят		 или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сверстников –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чел.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Aft>
                <a:spcPts val="0"/>
              </a:spcAft>
              <a:buClr>
                <a:srgbClr val="6EA0B0"/>
              </a:buClr>
              <a:buSzPct val="8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для того чтобы успокоиться, снять нервное	</a:t>
            </a:r>
          </a:p>
          <a:p>
            <a:pPr marL="0" lvl="0" indent="0">
              <a:spcAft>
                <a:spcPts val="0"/>
              </a:spcAft>
              <a:buClr>
                <a:srgbClr val="6EA0B0"/>
              </a:buClr>
              <a:buSzPct val="85000"/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напряжение –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чел.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lvl="0" indent="0">
              <a:spcAft>
                <a:spcPts val="0"/>
              </a:spcAft>
              <a:buClr>
                <a:srgbClr val="6EA0B0"/>
              </a:buClr>
              <a:buSzPct val="85000"/>
              <a:buNone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чтобы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похудеть –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чел.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                                               </a:t>
            </a:r>
          </a:p>
          <a:p>
            <a:endParaRPr lang="ru-RU" dirty="0"/>
          </a:p>
        </p:txBody>
      </p:sp>
      <p:pic>
        <p:nvPicPr>
          <p:cNvPr id="4" name="Picture 2" descr="E:\информатика\post-4381-081777900 1330263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09120"/>
            <a:ext cx="3168352" cy="2217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144187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1684</TotalTime>
  <Words>504</Words>
  <Application>Microsoft Office PowerPoint</Application>
  <PresentationFormat>Экран (4:3)</PresentationFormat>
  <Paragraphs>45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Исследовательский проект на тему : «Жизнь без сигареты» </vt:lpstr>
      <vt:lpstr>Вступление   </vt:lpstr>
      <vt:lpstr>Актуальность проблемы: </vt:lpstr>
      <vt:lpstr>Цель исследования:  Выявить причины и последствия, связанные с  курением подростков, предложить свои профилактические меры.    </vt:lpstr>
      <vt:lpstr>Гипотеза </vt:lpstr>
      <vt:lpstr>Объект исследования: Профилактические мероприятия, направленные на отказ от курения</vt:lpstr>
      <vt:lpstr>Предмет исследования: Курение подростков  и последствия от него.  </vt:lpstr>
      <vt:lpstr>Опрос - анкетирование </vt:lpstr>
      <vt:lpstr>Анкетирующие отметили следующие причины раннего курения: </vt:lpstr>
      <vt:lpstr>Слайд 10</vt:lpstr>
      <vt:lpstr>Слайд 11</vt:lpstr>
      <vt:lpstr>Курение – одна из вреднейших привычек </vt:lpstr>
      <vt:lpstr>Слайд 13</vt:lpstr>
      <vt:lpstr>Слайд 14</vt:lpstr>
      <vt:lpstr>Только факты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на тему :  «Жизнь без сигареты»</dc:title>
  <dc:creator>Данила Пашин</dc:creator>
  <cp:lastModifiedBy>Нина Владимировна</cp:lastModifiedBy>
  <cp:revision>21</cp:revision>
  <dcterms:created xsi:type="dcterms:W3CDTF">2018-12-31T08:45:21Z</dcterms:created>
  <dcterms:modified xsi:type="dcterms:W3CDTF">2020-09-28T13:12:43Z</dcterms:modified>
</cp:coreProperties>
</file>