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  <a:srgbClr val="8A0000"/>
    <a:srgbClr val="71FFB1"/>
    <a:srgbClr val="71C2FF"/>
    <a:srgbClr val="266678"/>
    <a:srgbClr val="A7D6E3"/>
    <a:srgbClr val="87C7D9"/>
    <a:srgbClr val="FF8B8B"/>
    <a:srgbClr val="B07BD7"/>
    <a:srgbClr val="D1B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kern="1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istral" pitchFamily="66" charset="0"/>
                <a:ea typeface="+mn-ea"/>
                <a:cs typeface="+mn-cs"/>
              </a:rPr>
              <a:t>© Фокина Лидия Петровна </a:t>
            </a:r>
            <a:endParaRPr lang="ru-RU" sz="1000" kern="1200" dirty="0">
              <a:solidFill>
                <a:schemeClr val="accent4">
                  <a:lumMod val="20000"/>
                  <a:lumOff val="80000"/>
                </a:schemeClr>
              </a:solidFill>
              <a:latin typeface="Mistral" pitchFamily="66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57224" y="214290"/>
            <a:ext cx="8072494" cy="6429420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357158" y="1000108"/>
            <a:ext cx="928662" cy="214314"/>
            <a:chOff x="2714612" y="3143248"/>
            <a:chExt cx="2857520" cy="928694"/>
          </a:xfrm>
          <a:solidFill>
            <a:srgbClr val="00823B"/>
          </a:solidFill>
        </p:grpSpPr>
        <p:sp>
          <p:nvSpPr>
            <p:cNvPr id="10" name="Овал 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 userDrawn="1"/>
        </p:nvGrpSpPr>
        <p:grpSpPr>
          <a:xfrm>
            <a:off x="357158" y="1658925"/>
            <a:ext cx="928662" cy="214314"/>
            <a:chOff x="2714612" y="3143248"/>
            <a:chExt cx="2857520" cy="928694"/>
          </a:xfrm>
          <a:solidFill>
            <a:srgbClr val="00823B"/>
          </a:solidFill>
        </p:grpSpPr>
        <p:sp>
          <p:nvSpPr>
            <p:cNvPr id="16" name="Овал 1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 userDrawn="1"/>
        </p:nvGrpSpPr>
        <p:grpSpPr>
          <a:xfrm>
            <a:off x="357158" y="2317742"/>
            <a:ext cx="928662" cy="214314"/>
            <a:chOff x="2714612" y="3143248"/>
            <a:chExt cx="2857520" cy="928694"/>
          </a:xfrm>
          <a:solidFill>
            <a:srgbClr val="00823B"/>
          </a:solidFill>
        </p:grpSpPr>
        <p:sp>
          <p:nvSpPr>
            <p:cNvPr id="22" name="Овал 2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 userDrawn="1"/>
        </p:nvGrpSpPr>
        <p:grpSpPr>
          <a:xfrm>
            <a:off x="357158" y="2976559"/>
            <a:ext cx="928662" cy="214314"/>
            <a:chOff x="2714612" y="3143248"/>
            <a:chExt cx="2857520" cy="928694"/>
          </a:xfrm>
          <a:solidFill>
            <a:srgbClr val="00823B"/>
          </a:solidFill>
        </p:grpSpPr>
        <p:sp>
          <p:nvSpPr>
            <p:cNvPr id="28" name="Овал 2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 userDrawn="1"/>
        </p:nvGrpSpPr>
        <p:grpSpPr>
          <a:xfrm>
            <a:off x="357158" y="3635376"/>
            <a:ext cx="928662" cy="214314"/>
            <a:chOff x="2714612" y="3143248"/>
            <a:chExt cx="2857520" cy="928694"/>
          </a:xfrm>
          <a:solidFill>
            <a:srgbClr val="00823B"/>
          </a:solidFill>
        </p:grpSpPr>
        <p:sp>
          <p:nvSpPr>
            <p:cNvPr id="34" name="Овал 33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 userDrawn="1"/>
        </p:nvGrpSpPr>
        <p:grpSpPr>
          <a:xfrm>
            <a:off x="357158" y="4294193"/>
            <a:ext cx="928662" cy="214314"/>
            <a:chOff x="2714612" y="3143248"/>
            <a:chExt cx="2857520" cy="928694"/>
          </a:xfrm>
          <a:solidFill>
            <a:srgbClr val="00823B"/>
          </a:solidFill>
        </p:grpSpPr>
        <p:sp>
          <p:nvSpPr>
            <p:cNvPr id="40" name="Овал 3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/>
          <p:cNvGrpSpPr/>
          <p:nvPr userDrawn="1"/>
        </p:nvGrpSpPr>
        <p:grpSpPr>
          <a:xfrm>
            <a:off x="357158" y="4953010"/>
            <a:ext cx="928662" cy="214314"/>
            <a:chOff x="2714612" y="3143248"/>
            <a:chExt cx="2857520" cy="928694"/>
          </a:xfrm>
          <a:solidFill>
            <a:srgbClr val="00823B"/>
          </a:solidFill>
        </p:grpSpPr>
        <p:sp>
          <p:nvSpPr>
            <p:cNvPr id="46" name="Овал 4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 userDrawn="1"/>
        </p:nvGrpSpPr>
        <p:grpSpPr>
          <a:xfrm>
            <a:off x="357158" y="6270645"/>
            <a:ext cx="928662" cy="214314"/>
            <a:chOff x="2714612" y="3143248"/>
            <a:chExt cx="2857520" cy="928694"/>
          </a:xfrm>
          <a:solidFill>
            <a:srgbClr val="00823B"/>
          </a:solidFill>
        </p:grpSpPr>
        <p:sp>
          <p:nvSpPr>
            <p:cNvPr id="52" name="Овал 5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 userDrawn="1"/>
        </p:nvGrpSpPr>
        <p:grpSpPr>
          <a:xfrm>
            <a:off x="357158" y="5611827"/>
            <a:ext cx="928662" cy="214314"/>
            <a:chOff x="2714612" y="3143248"/>
            <a:chExt cx="2857520" cy="928694"/>
          </a:xfrm>
          <a:solidFill>
            <a:srgbClr val="00823B"/>
          </a:solidFill>
        </p:grpSpPr>
        <p:sp>
          <p:nvSpPr>
            <p:cNvPr id="58" name="Овал 5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 userDrawn="1"/>
        </p:nvGrpSpPr>
        <p:grpSpPr>
          <a:xfrm>
            <a:off x="357158" y="341291"/>
            <a:ext cx="928662" cy="214314"/>
            <a:chOff x="2714612" y="3143248"/>
            <a:chExt cx="2857520" cy="928694"/>
          </a:xfrm>
          <a:solidFill>
            <a:srgbClr val="00823B"/>
          </a:solidFill>
        </p:grpSpPr>
        <p:sp>
          <p:nvSpPr>
            <p:cNvPr id="65" name="Овал 6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inyavka-shckol.uxp.ru/?page_id=182" TargetMode="External"/><Relationship Id="rId2" Type="http://schemas.openxmlformats.org/officeDocument/2006/relationships/hyperlink" Target="http://adengo.ru/kaliningrad-436/muzykalnye-i-tancevalnye-shkoly-70/uroki-muzyki-solfedzhio-fortepiano-196366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public93849737" TargetMode="External"/><Relationship Id="rId5" Type="http://schemas.openxmlformats.org/officeDocument/2006/relationships/hyperlink" Target="http://pedsovet.su/load/393-1-0-45825" TargetMode="External"/><Relationship Id="rId4" Type="http://schemas.openxmlformats.org/officeDocument/2006/relationships/hyperlink" Target="http://okartinkah.ru/kartinki-dlya/kartinki-dlya-uchitelya/fot-kartinki-dlya-uchitelya-29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357290" y="2357431"/>
            <a:ext cx="7500990" cy="3097244"/>
            <a:chOff x="1115616" y="2146449"/>
            <a:chExt cx="7165477" cy="333661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9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4"/>
              <a:ext cx="5084703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357290" y="764704"/>
            <a:ext cx="7500989" cy="251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800"/>
              </a:spcAft>
            </a:pPr>
            <a:r>
              <a:rPr lang="ru-RU" sz="3600" b="1" dirty="0">
                <a:solidFill>
                  <a:srgbClr val="00823B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проектной технологии </a:t>
            </a:r>
          </a:p>
          <a:p>
            <a:pPr indent="449580" algn="ctr">
              <a:spcAft>
                <a:spcPts val="800"/>
              </a:spcAft>
            </a:pPr>
            <a:r>
              <a:rPr lang="ru-RU" sz="3600" b="1" dirty="0" smtClean="0">
                <a:solidFill>
                  <a:srgbClr val="00823B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3600" b="1" dirty="0">
                <a:solidFill>
                  <a:srgbClr val="00823B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достижения предметных и метапредметных результатов ООП </a:t>
            </a:r>
            <a:endParaRPr lang="ru-RU" sz="3600" b="1" dirty="0" smtClean="0">
              <a:solidFill>
                <a:srgbClr val="00823B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800"/>
              </a:spcAft>
            </a:pPr>
            <a:r>
              <a:rPr lang="ru-RU" sz="3600" b="1" dirty="0" smtClean="0">
                <a:solidFill>
                  <a:srgbClr val="00823B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3600" b="1" dirty="0">
                <a:solidFill>
                  <a:srgbClr val="00823B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уроках </a:t>
            </a:r>
            <a:r>
              <a:rPr lang="ru-RU" sz="3600" b="1" dirty="0" smtClean="0">
                <a:solidFill>
                  <a:srgbClr val="00823B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музыки</a:t>
            </a:r>
            <a:endParaRPr lang="ru-RU" sz="2800" b="1" dirty="0">
              <a:solidFill>
                <a:srgbClr val="00823B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3656770"/>
            <a:ext cx="4824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rgbClr val="8A0000"/>
                </a:solidFill>
                <a:latin typeface="Monotype Corsiva" panose="03010101010201010101" pitchFamily="66" charset="0"/>
              </a:rPr>
              <a:t>Алёшечкина Елена Валерьевна </a:t>
            </a:r>
            <a:endParaRPr lang="ru-RU" sz="2400" b="1" dirty="0" smtClean="0">
              <a:solidFill>
                <a:srgbClr val="8A0000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ru-RU" sz="2400" b="1" dirty="0">
                <a:solidFill>
                  <a:srgbClr val="8A0000"/>
                </a:solidFill>
                <a:latin typeface="Monotype Corsiva" panose="03010101010201010101" pitchFamily="66" charset="0"/>
              </a:rPr>
              <a:t>у</a:t>
            </a:r>
            <a:r>
              <a:rPr lang="ru-RU" sz="2400" b="1" dirty="0" smtClean="0">
                <a:solidFill>
                  <a:srgbClr val="8A0000"/>
                </a:solidFill>
                <a:latin typeface="Monotype Corsiva" panose="03010101010201010101" pitchFamily="66" charset="0"/>
              </a:rPr>
              <a:t>читель </a:t>
            </a:r>
            <a:r>
              <a:rPr lang="ru-RU" sz="2400" b="1" dirty="0">
                <a:solidFill>
                  <a:srgbClr val="8A0000"/>
                </a:solidFill>
                <a:latin typeface="Monotype Corsiva" panose="03010101010201010101" pitchFamily="66" charset="0"/>
              </a:rPr>
              <a:t>музыки</a:t>
            </a:r>
          </a:p>
          <a:p>
            <a:pPr algn="r"/>
            <a:endParaRPr lang="ru-RU" sz="2400" b="1" dirty="0">
              <a:solidFill>
                <a:srgbClr val="8A0000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ru-RU" sz="2400" b="1" dirty="0" smtClean="0">
                <a:solidFill>
                  <a:srgbClr val="8A0000"/>
                </a:solidFill>
                <a:latin typeface="Monotype Corsiva" panose="03010101010201010101" pitchFamily="66" charset="0"/>
              </a:rPr>
              <a:t>Муниципальное бюджетное общеобразовательное учреждение «Средняя общеобразовательная школа №5» г. Сосногорска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3876" r="14760"/>
          <a:stretch/>
        </p:blipFill>
        <p:spPr>
          <a:xfrm>
            <a:off x="1187623" y="3656770"/>
            <a:ext cx="3152241" cy="276071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76672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SzPts val="1400"/>
            </a:pPr>
            <a:r>
              <a:rPr lang="ru-RU" sz="2400" b="1" i="1" dirty="0" smtClean="0">
                <a:solidFill>
                  <a:srgbClr val="00823B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Творческие проекты</a:t>
            </a:r>
            <a:r>
              <a:rPr lang="ru-RU" sz="2400" i="1" dirty="0">
                <a:solidFill>
                  <a:srgbClr val="00823B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предполагают</a:t>
            </a:r>
            <a:r>
              <a:rPr lang="ru-RU" sz="2400" dirty="0" smtClean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максимально свободного и нетрадиционного подхода к выполнению и презентации результатов. Как </a:t>
            </a:r>
            <a:r>
              <a:rPr lang="ru-RU" sz="2400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правило, не имеют детально проработанной структуры совместной деятельности участников - она только намечается и далее развивается в соответствии с требованиями к форме и жанру конечного результата (сценарии праздников, музыкальные вечера, музыкально-литературные композиции, концерты, видеофильмы</a:t>
            </a:r>
            <a:r>
              <a:rPr lang="ru-RU" sz="2400" dirty="0" smtClean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dirty="0">
              <a:solidFill>
                <a:schemeClr val="tx2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8458" y="373508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Проект «Две звезды»</a:t>
            </a:r>
            <a:endParaRPr lang="ru-RU" b="1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2383" y="6147306"/>
            <a:ext cx="3302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Проект «Музыкальная семья»</a:t>
            </a:r>
            <a:endParaRPr lang="ru-RU" b="1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445" y="3730222"/>
            <a:ext cx="3018740" cy="20141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407" y="4315848"/>
            <a:ext cx="3236590" cy="215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93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0889" y="692696"/>
            <a:ext cx="6465264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buSzPts val="1400"/>
            </a:pPr>
            <a:r>
              <a:rPr lang="ru-RU" sz="2400" b="1" i="1" dirty="0" smtClean="0">
                <a:solidFill>
                  <a:srgbClr val="00823B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Ролевые </a:t>
            </a:r>
            <a:r>
              <a:rPr lang="ru-RU" sz="2400" b="1" i="1" dirty="0">
                <a:solidFill>
                  <a:srgbClr val="00823B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проекты </a:t>
            </a:r>
            <a:r>
              <a:rPr lang="ru-RU" sz="2400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требуют большой подготовительной работы, но их воспитательный потенциал трудно переоценить (инсценировка детских опер, мюзиклов, музыкальных сказок</a:t>
            </a:r>
            <a:r>
              <a:rPr lang="ru-RU" sz="2400" dirty="0" smtClean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). Разработка и реализация таких проектов наиболее сложна. Участвуя в проектах, проектанты берут себе роли каких-либо персонажей с целью воссоздания отношений через игровые ситуации. </a:t>
            </a:r>
            <a:endParaRPr lang="ru-RU" dirty="0">
              <a:solidFill>
                <a:schemeClr val="tx2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Школа5\Desktop\w-mTQWtxcj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3787404"/>
            <a:ext cx="1983993" cy="26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5877272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Инсценировка песни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09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7344816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buSzPts val="1400"/>
            </a:pPr>
            <a:r>
              <a:rPr lang="ru-RU" sz="2400" b="1" i="1" dirty="0" smtClean="0">
                <a:solidFill>
                  <a:srgbClr val="00823B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Информационные </a:t>
            </a:r>
            <a:r>
              <a:rPr lang="ru-RU" sz="2400" b="1" i="1" dirty="0">
                <a:solidFill>
                  <a:srgbClr val="00823B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проекты</a:t>
            </a:r>
            <a:r>
              <a:rPr lang="ru-RU" sz="2400" b="1" dirty="0">
                <a:solidFill>
                  <a:srgbClr val="00823B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направлены на сбор информации о каком-либо объекте, явлении, на ознакомление участников проекта с этой информацией, ее анализ и обобщение фактов. Эти проекты, также, как и исследовательские, требуют четко продуманной структуры (оформление стендов, стенгазет, публичные выступления с сообщениями</a:t>
            </a:r>
            <a:r>
              <a:rPr lang="ru-RU" sz="2400" dirty="0" smtClean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). Выходом проекта  часто является публикация в СМИ, в </a:t>
            </a:r>
            <a:r>
              <a:rPr lang="ru-RU" sz="2400" dirty="0" err="1" smtClean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2400" dirty="0" smtClean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в сети </a:t>
            </a:r>
            <a:r>
              <a:rPr lang="en-US" sz="2400" dirty="0" smtClean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Internet</a:t>
            </a:r>
            <a:r>
              <a:rPr lang="ru-RU" sz="2400" dirty="0" smtClean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2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Лена\фото и видео\фото песни войны2015\fLD3pSwc9n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" b="15734"/>
          <a:stretch/>
        </p:blipFill>
        <p:spPr bwMode="auto">
          <a:xfrm>
            <a:off x="1619672" y="3720977"/>
            <a:ext cx="3184774" cy="21237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Лена\фото и видео\эрудит2012-2013\IMG_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539" y="3356992"/>
            <a:ext cx="3022888" cy="226723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20072" y="5695929"/>
            <a:ext cx="3687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«Русская </a:t>
            </a:r>
            <a:r>
              <a:rPr lang="ru-RU" b="1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песня – русская душа</a:t>
            </a:r>
            <a:r>
              <a:rPr lang="ru-RU" b="1" dirty="0" smtClean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16820" y="5979312"/>
            <a:ext cx="3248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«Песни, опаленные войной»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90861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48"/>
            <a:ext cx="7344816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SzPts val="1400"/>
            </a:pPr>
            <a:r>
              <a:rPr lang="ru-RU" sz="2400" b="1" i="1" dirty="0" err="1" smtClean="0">
                <a:solidFill>
                  <a:srgbClr val="00823B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Практико</a:t>
            </a:r>
            <a:r>
              <a:rPr lang="ru-RU" sz="2400" b="1" i="1" dirty="0" smtClean="0">
                <a:solidFill>
                  <a:srgbClr val="00823B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823B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ориентированные проекты</a:t>
            </a:r>
            <a:r>
              <a:rPr lang="ru-RU" sz="2400" b="1" dirty="0">
                <a:solidFill>
                  <a:srgbClr val="00823B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отличают четко обозначенный с самого начала характер результата деятельности его участников. Этот результат обязательно должен быть ориентирован на социальные интересы самих участников (музыкальная экспозиция, проект музыкального кабинета, презентации к урокам по определенной теме, создание музыкальных кроссвордов, </a:t>
            </a:r>
            <a:r>
              <a:rPr lang="ru-RU" sz="2400" dirty="0" err="1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филвордов</a:t>
            </a:r>
            <a:r>
              <a:rPr lang="ru-RU" sz="2400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физкультминуток в </a:t>
            </a:r>
            <a:r>
              <a:rPr lang="ru-RU" sz="2400" kern="1800" dirty="0" err="1">
                <a:solidFill>
                  <a:schemeClr val="tx2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ru-RU" sz="2400" kern="1800" dirty="0">
                <a:solidFill>
                  <a:schemeClr val="tx2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1800" dirty="0" err="1">
                <a:solidFill>
                  <a:schemeClr val="tx2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ru-RU" sz="2400" kern="1800" dirty="0">
                <a:solidFill>
                  <a:schemeClr val="tx2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493">
            <a:off x="3438321" y="4018185"/>
            <a:ext cx="2822414" cy="211681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49418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76672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457200" algn="l"/>
              </a:tabLst>
            </a:pPr>
            <a:r>
              <a:rPr lang="ru-RU" sz="2000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Таким образом, </a:t>
            </a:r>
            <a:r>
              <a:rPr lang="ru-RU" sz="2000" b="1" dirty="0">
                <a:solidFill>
                  <a:srgbClr val="00823B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проектная технология </a:t>
            </a:r>
            <a:r>
              <a:rPr lang="ru-RU" sz="2000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помогает </a:t>
            </a:r>
            <a:r>
              <a:rPr lang="ru-RU" sz="2000" dirty="0" smtClean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добиваться</a:t>
            </a:r>
          </a:p>
          <a:p>
            <a:pPr algn="just">
              <a:spcAft>
                <a:spcPts val="0"/>
              </a:spcAft>
              <a:tabLst>
                <a:tab pos="457200" algn="l"/>
              </a:tabLst>
            </a:pPr>
            <a:endParaRPr lang="ru-RU" sz="2000" dirty="0">
              <a:solidFill>
                <a:schemeClr val="tx2"/>
              </a:solidFill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1740" y="6160984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что </a:t>
            </a:r>
            <a:r>
              <a:rPr lang="ru-RU" sz="2000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отвечает требованиям ФГОС ООО.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5636" y="1575030"/>
            <a:ext cx="3600400" cy="41764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  <a:tabLst>
                <a:tab pos="457200" algn="l"/>
              </a:tabLst>
            </a:pPr>
            <a:r>
              <a:rPr lang="ru-RU" sz="2000" b="1" i="1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метапредметных</a:t>
            </a:r>
            <a:r>
              <a:rPr lang="ru-RU" sz="2000" b="1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результатов </a:t>
            </a:r>
            <a:r>
              <a:rPr lang="ru-RU" sz="2000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(овладение способностью к реализации собственных творческих замыслов; умение анализировать, сравнивать, классифицировать, обобщать; оценивать собственные учебные действия, понимать их </a:t>
            </a:r>
            <a:r>
              <a:rPr lang="ru-RU" sz="2000" dirty="0" smtClean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успешность </a:t>
            </a:r>
            <a:r>
              <a:rPr lang="ru-RU" sz="2000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или причины </a:t>
            </a:r>
            <a:r>
              <a:rPr lang="ru-RU" sz="2000" dirty="0" err="1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неуспешности</a:t>
            </a:r>
            <a:r>
              <a:rPr lang="ru-RU" sz="2000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; участвовать в совместной деятельности на основе сотрудничества, распределения функций и ролей) 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28342" y="1478469"/>
            <a:ext cx="3661708" cy="45998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i="1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предметных</a:t>
            </a:r>
            <a:r>
              <a:rPr lang="ru-RU" sz="2000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(развитие художественного вкуса, умение оценивать произведения разных видов искусств, размышлять о </a:t>
            </a:r>
            <a:r>
              <a:rPr lang="ru-RU" sz="2000" dirty="0" smtClean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музыке; готовность </a:t>
            </a:r>
            <a:r>
              <a:rPr lang="ru-RU" sz="2000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применять полученные знания и опыт творческой деятельности при реализации различных проектов; участие в создании театрализованных и музыкально-пластических композиций, исполнение вокально-хоровых произведений, музыкальных фестивалей и конкурсов </a:t>
            </a:r>
            <a:r>
              <a:rPr lang="ru-RU" sz="2000" dirty="0" smtClean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),</a:t>
            </a:r>
            <a:endParaRPr lang="ru-RU" sz="20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851920" y="984503"/>
            <a:ext cx="996253" cy="420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508104" y="984503"/>
            <a:ext cx="918103" cy="420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981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1357290" y="2214554"/>
            <a:ext cx="7358115" cy="3538803"/>
            <a:chOff x="607288" y="-815361"/>
            <a:chExt cx="7925152" cy="565951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07288" y="-815361"/>
              <a:ext cx="7925152" cy="590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srgbClr val="00B050"/>
                </a:solidFill>
              </a:endParaRPr>
            </a:p>
          </p:txBody>
        </p:sp>
        <p:sp>
          <p:nvSpPr>
            <p:cNvPr id="8" name="Прямоугольник 3"/>
            <p:cNvSpPr>
              <a:spLocks noChangeArrowheads="1"/>
            </p:cNvSpPr>
            <p:nvPr/>
          </p:nvSpPr>
          <p:spPr bwMode="auto">
            <a:xfrm>
              <a:off x="2699547" y="4196516"/>
              <a:ext cx="3628503" cy="647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2000" b="1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399943" y="455162"/>
            <a:ext cx="7272808" cy="6495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823B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 и интернет-источники</a:t>
            </a:r>
            <a:endParaRPr lang="ru-RU" sz="2400" b="1" dirty="0">
              <a:solidFill>
                <a:srgbClr val="00823B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Сергеева Г.П. Педагогические технологии преподавания предмета «Музыка» в образовательных учреждениях/ Актуальные проблемы преподавания музыки в образовательных учреждениях. – М.: ГОУ Педагогическая академия, 2010.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Тараева</a:t>
            </a:r>
            <a: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Г.Р. Компьютер и инновации в музыкальной педагогике/ в 3-х книгах – М.: Классика </a:t>
            </a:r>
            <a:r>
              <a:rPr lang="en-US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XXI</a:t>
            </a:r>
            <a: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2007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государственный образовательный стандарт основного общего </a:t>
            </a:r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  <a:latin typeface="Monotype Corsiva" panose="03010101010201010101" pitchFamily="66" charset="0"/>
                <a:hlinkClick r:id="rId2"/>
              </a:rPr>
              <a:t>http://</a:t>
            </a:r>
            <a:r>
              <a:rPr lang="en-US" dirty="0" smtClean="0">
                <a:solidFill>
                  <a:schemeClr val="tx2"/>
                </a:solidFill>
                <a:latin typeface="Monotype Corsiva" panose="03010101010201010101" pitchFamily="66" charset="0"/>
                <a:hlinkClick r:id="rId2"/>
              </a:rPr>
              <a:t>adengo.ru/kaliningrad-436/muzykalnye-i-tancevalnye-shkoly-70/uroki-muzyki-solfedzhio-fortepiano-196366.html</a:t>
            </a:r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  <a:latin typeface="Monotype Corsiva" panose="03010101010201010101" pitchFamily="66" charset="0"/>
                <a:hlinkClick r:id="rId3"/>
              </a:rPr>
              <a:t>http://sinyavka-shckol.uxp.ru/?</a:t>
            </a:r>
            <a:r>
              <a:rPr lang="en-US" dirty="0" smtClean="0">
                <a:solidFill>
                  <a:schemeClr val="tx2"/>
                </a:solidFill>
                <a:latin typeface="Monotype Corsiva" panose="03010101010201010101" pitchFamily="66" charset="0"/>
                <a:hlinkClick r:id="rId3"/>
              </a:rPr>
              <a:t>page_id=182</a:t>
            </a:r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  <a:latin typeface="Monotype Corsiva" panose="03010101010201010101" pitchFamily="66" charset="0"/>
                <a:hlinkClick r:id="rId4"/>
              </a:rPr>
              <a:t>http://okartinkah.ru/kartinki-dlya/kartinki-dlya-uchitelya/fot-kartinki-dlya-uchitelya-29</a:t>
            </a:r>
            <a:r>
              <a:rPr lang="en-US" dirty="0" smtClean="0">
                <a:solidFill>
                  <a:schemeClr val="tx2"/>
                </a:solidFill>
                <a:latin typeface="Monotype Corsiva" panose="03010101010201010101" pitchFamily="66" charset="0"/>
                <a:hlinkClick r:id="rId4"/>
              </a:rPr>
              <a:t>/</a:t>
            </a:r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  <a:latin typeface="Monotype Corsiva" panose="03010101010201010101" pitchFamily="66" charset="0"/>
                <a:hlinkClick r:id="rId5"/>
              </a:rPr>
              <a:t>http://</a:t>
            </a:r>
            <a:r>
              <a:rPr lang="en-US" dirty="0" smtClean="0">
                <a:solidFill>
                  <a:schemeClr val="tx2"/>
                </a:solidFill>
                <a:latin typeface="Monotype Corsiva" panose="03010101010201010101" pitchFamily="66" charset="0"/>
                <a:hlinkClick r:id="rId5"/>
              </a:rPr>
              <a:t>pedsovet.su/load/393-1-0-45825</a:t>
            </a:r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  -  шаблон презентации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  <a:latin typeface="Monotype Corsiva" panose="03010101010201010101" pitchFamily="66" charset="0"/>
                <a:hlinkClick r:id="rId6"/>
              </a:rPr>
              <a:t>https://</a:t>
            </a:r>
            <a:r>
              <a:rPr lang="en-US" dirty="0" smtClean="0">
                <a:solidFill>
                  <a:schemeClr val="tx2"/>
                </a:solidFill>
                <a:latin typeface="Monotype Corsiva" panose="03010101010201010101" pitchFamily="66" charset="0"/>
                <a:hlinkClick r:id="rId6"/>
              </a:rPr>
              <a:t>vk.com/public93849737</a:t>
            </a:r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  - фотографии учащихся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2000" dirty="0"/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2000" dirty="0">
              <a:solidFill>
                <a:schemeClr val="tx2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548680"/>
            <a:ext cx="7056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При реализации федерального государственного образовательного стандарта общего образования нового поколения важны новые подходы к преподаванию предмета «Музыка». Для достижения результатов освоения программы учащимися основной образовательной программы необходимо использование современных образовательных технологий.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https://sites.google.com/site/obedinenietutorov/_/rsrc/1390046905271/config/customLogo.gif?revision=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586" y="3645024"/>
            <a:ext cx="6462939" cy="254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0468" y="498831"/>
            <a:ext cx="7992888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преподавании музыки, я использую различные </a:t>
            </a:r>
            <a:r>
              <a:rPr lang="ru-RU" sz="2400" b="1" dirty="0">
                <a:solidFill>
                  <a:srgbClr val="00823B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технологии</a:t>
            </a:r>
            <a:r>
              <a:rPr lang="ru-RU" sz="2400" b="1" dirty="0" smtClean="0">
                <a:solidFill>
                  <a:srgbClr val="00823B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823B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715" y="1289330"/>
            <a:ext cx="2147446" cy="2230276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5099508" y="3688782"/>
            <a:ext cx="2216" cy="893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endCxn id="3" idx="3"/>
          </p:cNvCxnSpPr>
          <p:nvPr/>
        </p:nvCxnSpPr>
        <p:spPr>
          <a:xfrm flipV="1">
            <a:off x="5654438" y="2404468"/>
            <a:ext cx="1073723" cy="405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788627" y="3073101"/>
            <a:ext cx="792088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3414944" y="2162868"/>
            <a:ext cx="1018376" cy="567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585463" y="3462494"/>
            <a:ext cx="615417" cy="335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259632" y="3728399"/>
            <a:ext cx="2564476" cy="5927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</a:t>
            </a:r>
            <a:r>
              <a:rPr lang="ru-RU" sz="20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доровьесберегающая</a:t>
            </a:r>
            <a:r>
              <a:rPr lang="ru-RU" sz="2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endParaRPr lang="ru-RU" sz="20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75556" y="1495159"/>
            <a:ext cx="1538678" cy="1327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>
                <a:solidFill>
                  <a:schemeClr val="tx2"/>
                </a:solidFill>
                <a:latin typeface="Monotype Corsiva" panose="03010101010201010101" pitchFamily="66" charset="0"/>
              </a:rPr>
              <a:t>и</a:t>
            </a:r>
            <a:r>
              <a:rPr lang="ru-RU" sz="2000" i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гровая </a:t>
            </a:r>
            <a:r>
              <a:rPr lang="ru-RU" sz="2000" i="1" dirty="0">
                <a:solidFill>
                  <a:schemeClr val="tx2"/>
                </a:solidFill>
                <a:latin typeface="Monotype Corsiva" panose="03010101010201010101" pitchFamily="66" charset="0"/>
              </a:rPr>
              <a:t>технология</a:t>
            </a:r>
            <a:r>
              <a:rPr lang="ru-RU" sz="2000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788627" y="4751146"/>
            <a:ext cx="2691138" cy="1544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Monotype Corsiva" panose="03010101010201010101" pitchFamily="66" charset="0"/>
              </a:rPr>
              <a:t>т</a:t>
            </a:r>
            <a:r>
              <a:rPr lang="ru-RU" sz="20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ехнология </a:t>
            </a:r>
            <a:r>
              <a:rPr lang="ru-RU" sz="2000" dirty="0">
                <a:solidFill>
                  <a:schemeClr val="tx2"/>
                </a:solidFill>
                <a:latin typeface="Monotype Corsiva" panose="03010101010201010101" pitchFamily="66" charset="0"/>
              </a:rPr>
              <a:t>развития ассоциативно-образного мышления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479765" y="3467918"/>
            <a:ext cx="1253144" cy="9400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Monotype Corsiva" panose="03010101010201010101" pitchFamily="66" charset="0"/>
              </a:rPr>
              <a:t>ИКТ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385926" y="1578715"/>
            <a:ext cx="1872208" cy="9731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проектная технология</a:t>
            </a:r>
            <a:endParaRPr lang="ru-RU" sz="20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671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76672"/>
            <a:ext cx="69847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823B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</a:t>
            </a:r>
            <a:r>
              <a:rPr lang="ru-RU" sz="2400" dirty="0" smtClean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это специально организованный учителем и самостоятельно выполняемый детьми комплекс действий по решению субъективно значимой проблемы ученика, завершающийся созданием продукта и его представлением в рамках устной или письменной презентации. </a:t>
            </a:r>
            <a:endParaRPr lang="ru-RU" sz="2400" dirty="0" smtClean="0">
              <a:solidFill>
                <a:schemeClr val="tx2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823B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Проектная </a:t>
            </a:r>
            <a:r>
              <a:rPr lang="ru-RU" sz="2400" b="1" dirty="0">
                <a:solidFill>
                  <a:srgbClr val="00823B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обучающихся </a:t>
            </a:r>
            <a:r>
              <a:rPr lang="ru-RU" sz="2400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совместная учебно-познавательная, творческая или игровая деятельность, имеющая общую цель, согласованные методы, способы деятельности, направленная на достижение общего результата. </a:t>
            </a:r>
            <a:endParaRPr lang="ru-RU" sz="2400" dirty="0" smtClean="0">
              <a:solidFill>
                <a:schemeClr val="tx2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Используя </a:t>
            </a:r>
            <a:r>
              <a:rPr lang="ru-RU" sz="2400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её, формирую все виды УУД, добиваясь предметных, метапредметных и личностных результатов.</a:t>
            </a:r>
            <a:endParaRPr lang="ru-RU" sz="24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9193"/>
          <a:stretch/>
        </p:blipFill>
        <p:spPr>
          <a:xfrm>
            <a:off x="3828129" y="4941168"/>
            <a:ext cx="227983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7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40720"/>
            <a:ext cx="7200800" cy="5786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r>
              <a:rPr lang="ru-RU" sz="2400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как способ организации образовательного процесса характеризуют следующие</a:t>
            </a:r>
            <a:r>
              <a:rPr lang="ru-RU" sz="2400" dirty="0">
                <a:solidFill>
                  <a:srgbClr val="00823B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823B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</a:t>
            </a:r>
            <a:r>
              <a:rPr lang="ru-RU" sz="2400" b="1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педагогов и детей между собой;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поэтапная практическая деятельность по достижению намеченных целей;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для ребенка предвидеть результат и планировать свои дальнейшие шаги, проявить способность, самостоятельность, реализовать свои возможности, почувствовать себя успешным;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логическая завершенность проекта в целом и различных его частей;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детям различных видов действий на выбор по их собственному усмотрению;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конкретного практического результата для каждого этапа.</a:t>
            </a:r>
            <a:endParaRPr lang="ru-RU" sz="2400" dirty="0">
              <a:solidFill>
                <a:schemeClr val="tx2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262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908720"/>
            <a:ext cx="67687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Проектную технологию можно применять </a:t>
            </a:r>
            <a:r>
              <a:rPr lang="ru-RU" sz="2400" dirty="0" smtClean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 </a:t>
            </a:r>
            <a:r>
              <a:rPr lang="ru-RU" sz="2400" b="1" dirty="0" smtClean="0">
                <a:solidFill>
                  <a:srgbClr val="00823B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классно-урочной деятельности</a:t>
            </a:r>
            <a:r>
              <a:rPr lang="ru-RU" sz="2400" b="1" dirty="0" smtClean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 во </a:t>
            </a:r>
            <a:r>
              <a:rPr lang="ru-RU" sz="2400" b="1" dirty="0">
                <a:solidFill>
                  <a:srgbClr val="00823B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внеурочной деятельности</a:t>
            </a:r>
            <a:r>
              <a:rPr lang="ru-RU" sz="2400" dirty="0">
                <a:solidFill>
                  <a:srgbClr val="00823B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rgbClr val="00823B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400" dirty="0" smtClean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Уроки </a:t>
            </a:r>
            <a:r>
              <a:rPr lang="ru-RU" sz="2400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могут полностью состоять из работы над проектом или частично использоваться. </a:t>
            </a:r>
            <a:endParaRPr lang="ru-RU" sz="2400" dirty="0" smtClean="0">
              <a:solidFill>
                <a:schemeClr val="tx2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400" dirty="0" smtClean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Проектные </a:t>
            </a:r>
            <a:r>
              <a:rPr lang="ru-RU" sz="2400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уроки оптимально использовать 1-2 раза в год, ввиду высокой </a:t>
            </a:r>
            <a:r>
              <a:rPr lang="ru-RU" sz="2400" dirty="0" err="1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затратности</a:t>
            </a:r>
            <a:r>
              <a:rPr lang="ru-RU" sz="2400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работы над проектом. </a:t>
            </a:r>
            <a:endParaRPr lang="ru-RU" sz="2400" dirty="0" smtClean="0">
              <a:solidFill>
                <a:schemeClr val="tx2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400" dirty="0" smtClean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Иногда </a:t>
            </a:r>
            <a:r>
              <a:rPr lang="ru-RU" sz="2400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проекты с уроков вытекают в серьезные исследования. </a:t>
            </a:r>
            <a:endParaRPr lang="ru-RU" sz="2400" dirty="0" smtClean="0">
              <a:solidFill>
                <a:schemeClr val="tx2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400" dirty="0" smtClean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Примерные </a:t>
            </a:r>
            <a:r>
              <a:rPr lang="ru-RU" sz="2400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темы проектов: «Всю жизнь мою несу Родину в душе…», «О подвигах, о доблести, о славе…», «Музыкальный театр: содружество муз», «Музыка и литература в залах картинной галереи», «Музыка в кино» и т.д.</a:t>
            </a:r>
            <a:endParaRPr lang="ru-RU" dirty="0">
              <a:solidFill>
                <a:schemeClr val="tx2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790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7344816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При частичном использовании проектной деятельности на уроке могут использоваться проекты, выполненные отдельными учащимися во внеурочной деятельности, но соответствующие темам уроков. Примерные темы проектов: «История гимнов нашей страны», «Рок –это не просто музыка. Рок - это жизнь», «Русская песня – русская душа», «Творчество С. И. </a:t>
            </a:r>
            <a:r>
              <a:rPr lang="ru-RU" sz="2400" dirty="0" err="1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Пахтушкина</a:t>
            </a:r>
            <a:r>
              <a:rPr lang="ru-RU" sz="2400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» (этнокультурная составляющая компонента).</a:t>
            </a:r>
            <a:endParaRPr lang="ru-RU" dirty="0">
              <a:solidFill>
                <a:schemeClr val="tx2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6085">
            <a:off x="2007704" y="3975089"/>
            <a:ext cx="3088717" cy="23165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3459">
            <a:off x="5446820" y="3992350"/>
            <a:ext cx="2733728" cy="20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64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548680"/>
            <a:ext cx="640871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Классификация проектов в изучении предмета </a:t>
            </a:r>
            <a:r>
              <a:rPr lang="ru-RU" sz="2400" b="1" dirty="0">
                <a:solidFill>
                  <a:srgbClr val="00823B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«Музыка</a:t>
            </a:r>
            <a:r>
              <a:rPr lang="ru-RU" sz="2400" b="1" dirty="0" smtClean="0">
                <a:solidFill>
                  <a:srgbClr val="00823B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00823B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0621" y="3818413"/>
            <a:ext cx="1476164" cy="7746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chemeClr val="tx2"/>
                </a:solidFill>
                <a:latin typeface="Monotype Corsiva" panose="03010101010201010101" pitchFamily="66" charset="0"/>
              </a:rPr>
              <a:t>Ролевые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i="1" dirty="0" smtClean="0"/>
              <a:t> 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24446" y="2109214"/>
            <a:ext cx="2463930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Исследовательские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01940" y="5200748"/>
            <a:ext cx="2526932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Практико</a:t>
            </a:r>
            <a:r>
              <a:rPr lang="ru-RU" sz="2400" i="1" dirty="0">
                <a:solidFill>
                  <a:schemeClr val="tx2"/>
                </a:solidFill>
                <a:latin typeface="Monotype Corsiva" panose="03010101010201010101" pitchFamily="66" charset="0"/>
              </a:rPr>
              <a:t> - ориентированные </a:t>
            </a:r>
            <a:endParaRPr lang="ru-RU" sz="24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53719" y="3765008"/>
            <a:ext cx="1704272" cy="77926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chemeClr val="tx2"/>
                </a:solidFill>
                <a:latin typeface="Monotype Corsiva" panose="03010101010201010101" pitchFamily="66" charset="0"/>
              </a:rPr>
              <a:t>Творческие </a:t>
            </a:r>
            <a:r>
              <a:rPr lang="ru-RU" sz="20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endParaRPr lang="ru-RU" sz="20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28871" y="2090947"/>
            <a:ext cx="2383534" cy="10678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chemeClr val="tx2"/>
                </a:solidFill>
                <a:latin typeface="Monotype Corsiva" panose="03010101010201010101" pitchFamily="66" charset="0"/>
              </a:rPr>
              <a:t>Информационные </a:t>
            </a:r>
            <a:endParaRPr lang="ru-RU" sz="24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899723" y="1424266"/>
            <a:ext cx="1212337" cy="826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001939" y="1725510"/>
            <a:ext cx="983576" cy="1929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100797" y="1965919"/>
            <a:ext cx="52153" cy="3084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261520" y="1770040"/>
            <a:ext cx="1169070" cy="1830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245589" y="1413382"/>
            <a:ext cx="1160200" cy="836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427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7416824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buSzPts val="1400"/>
            </a:pPr>
            <a:r>
              <a:rPr lang="ru-RU" sz="2000" b="1" i="1" dirty="0" smtClean="0">
                <a:solidFill>
                  <a:srgbClr val="00823B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Исследовательские </a:t>
            </a:r>
            <a:r>
              <a:rPr lang="ru-RU" sz="2000" b="1" i="1" dirty="0">
                <a:solidFill>
                  <a:srgbClr val="00823B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проекты</a:t>
            </a:r>
            <a:r>
              <a:rPr lang="ru-RU" sz="2000" b="1" dirty="0">
                <a:solidFill>
                  <a:srgbClr val="00823B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имеют </a:t>
            </a:r>
            <a:r>
              <a:rPr lang="ru-RU" sz="2000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четко продуманную структуру, </a:t>
            </a:r>
            <a:r>
              <a:rPr lang="ru-RU" sz="2000" dirty="0" smtClean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которая практически </a:t>
            </a:r>
            <a:r>
              <a:rPr lang="ru-RU" sz="2000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совпадает со структурой научного исследования: актуальность темы; проблема, предмет и объект исследования; методы исследования, обсуждение результатов, выводы и рекомендации. </a:t>
            </a:r>
            <a:r>
              <a:rPr lang="ru-RU" sz="2000" b="1" dirty="0">
                <a:solidFill>
                  <a:srgbClr val="00823B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Исследовательские проекты </a:t>
            </a:r>
            <a:r>
              <a:rPr lang="ru-RU" sz="2000" dirty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одна из наиболее распространенных форм данного вида деятельности (научно-исследовательская работа по изучению творчества композиторов, деятелей искусства, истории создания инструментов, произведений, жанров, направлений в музыке и т.д</a:t>
            </a:r>
            <a:r>
              <a:rPr lang="ru-RU" sz="2000" dirty="0" smtClean="0">
                <a:solidFill>
                  <a:schemeClr val="tx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.).</a:t>
            </a:r>
            <a:endParaRPr lang="ru-RU" sz="1600" dirty="0">
              <a:solidFill>
                <a:schemeClr val="tx2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334" y="3789040"/>
            <a:ext cx="3583130" cy="268734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63253"/>
            <a:ext cx="3360373" cy="252028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12414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917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Mistral</vt:lpstr>
      <vt:lpstr>Monotype Corsiva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User</cp:lastModifiedBy>
  <cp:revision>34</cp:revision>
  <dcterms:created xsi:type="dcterms:W3CDTF">2014-11-07T17:01:55Z</dcterms:created>
  <dcterms:modified xsi:type="dcterms:W3CDTF">2017-03-12T18:44:58Z</dcterms:modified>
</cp:coreProperties>
</file>