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4" r:id="rId3"/>
  </p:sldMasterIdLst>
  <p:notesMasterIdLst>
    <p:notesMasterId r:id="rId25"/>
  </p:notesMasterIdLst>
  <p:sldIdLst>
    <p:sldId id="256" r:id="rId4"/>
    <p:sldId id="307" r:id="rId5"/>
    <p:sldId id="258" r:id="rId6"/>
    <p:sldId id="299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24" r:id="rId15"/>
    <p:sldId id="325" r:id="rId16"/>
    <p:sldId id="318" r:id="rId17"/>
    <p:sldId id="319" r:id="rId18"/>
    <p:sldId id="322" r:id="rId19"/>
    <p:sldId id="320" r:id="rId20"/>
    <p:sldId id="321" r:id="rId21"/>
    <p:sldId id="323" r:id="rId22"/>
    <p:sldId id="315" r:id="rId23"/>
    <p:sldId id="284" r:id="rId2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8" autoAdjust="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ED2687E-3A30-46DF-8907-6DA585324A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267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89F2D39-1E37-46D7-B371-FA37C816842A}" type="slidenum">
              <a:rPr lang="ru-RU" altLang="ru-RU" smtClean="0">
                <a:latin typeface="Times New Roman" pitchFamily="18" charset="0"/>
              </a:rPr>
              <a:pPr/>
              <a:t>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09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4A582F5-8D1B-489B-8205-8FC7E2EA5999}" type="slidenum">
              <a:rPr lang="ru-RU" altLang="ru-RU" smtClean="0">
                <a:latin typeface="Times New Roman" pitchFamily="18" charset="0"/>
              </a:rPr>
              <a:pPr/>
              <a:t>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66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6CD9DE-3241-45EF-90FC-4CD336E6ED3B}" type="slidenum">
              <a:rPr lang="ru-RU" altLang="ru-RU" smtClean="0">
                <a:latin typeface="Times New Roman" pitchFamily="18" charset="0"/>
              </a:rPr>
              <a:pPr/>
              <a:t>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6525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3863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2700338" y="620713"/>
            <a:ext cx="5975350" cy="17986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66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6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4643438" y="4940300"/>
            <a:ext cx="4122737" cy="1509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2952750" y="368300"/>
            <a:ext cx="5434013" cy="3016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1142976" y="5000636"/>
            <a:ext cx="6696744" cy="1111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smtClean="0">
                <a:solidFill>
                  <a:srgbClr val="002060"/>
                </a:solidFill>
                <a:latin typeface="Times New Roman" pitchFamily="18" charset="0"/>
              </a:rPr>
              <a:t>Выполнила: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Исхакова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Гузалия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Альвиртовна</a:t>
            </a:r>
            <a:endParaRPr lang="ru-RU" altLang="ru-RU" sz="28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681" y="980728"/>
            <a:ext cx="8582799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Проектная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деятельность 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внеурочной работе по биологии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43" y="260648"/>
            <a:ext cx="8964488" cy="633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Предполагаемые результаты: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sz="2800" dirty="0">
                <a:solidFill>
                  <a:srgbClr val="002060"/>
                </a:solidFill>
              </a:rPr>
              <a:t>. Проектная  деятельность учащихся </a:t>
            </a:r>
            <a:r>
              <a:rPr lang="ru-RU" sz="2800" dirty="0" smtClean="0">
                <a:solidFill>
                  <a:srgbClr val="002060"/>
                </a:solidFill>
              </a:rPr>
              <a:t>способствует </a:t>
            </a:r>
            <a:r>
              <a:rPr lang="ru-RU" sz="2800" dirty="0">
                <a:solidFill>
                  <a:srgbClr val="002060"/>
                </a:solidFill>
              </a:rPr>
              <a:t>лучшему усвоению учебного материала.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2. Отмечается повышение интереса к предмету при использовании разных методов обучения.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3. Проектная  деятельность способствуют развитию навыков самостоятельной работы учащихся, творческого подхода к решению проблем.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4. Отрабатываются навыки работы с различными источниками дополнительной информации. 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5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r>
              <a:rPr lang="ru-RU" sz="2800" dirty="0">
                <a:solidFill>
                  <a:srgbClr val="002060"/>
                </a:solidFill>
              </a:rPr>
              <a:t>Создается методическая копилка пособий, которую можно использовать и при изучении новых тем, и при повторении, и при индивидуальной коррекции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4960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43" y="260648"/>
            <a:ext cx="8964488" cy="652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Формы работы во внеурочной деятельности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</a:rPr>
              <a:t>.Участие в конкурсах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Направление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общеинтеллектуальное</a:t>
            </a:r>
            <a:endParaRPr lang="ru-RU" sz="2400" b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Республиканский конкурс «Я </a:t>
            </a:r>
            <a:r>
              <a:rPr lang="ru-RU" sz="2400" b="1" dirty="0" err="1" smtClean="0">
                <a:solidFill>
                  <a:srgbClr val="002060"/>
                </a:solidFill>
              </a:rPr>
              <a:t>выбераю</a:t>
            </a:r>
            <a:r>
              <a:rPr lang="ru-RU" sz="2400" b="1" dirty="0" smtClean="0">
                <a:solidFill>
                  <a:srgbClr val="002060"/>
                </a:solidFill>
              </a:rPr>
              <a:t> село»                 ( </a:t>
            </a:r>
            <a:r>
              <a:rPr lang="ru-RU" sz="2400" b="1" dirty="0" err="1" smtClean="0">
                <a:solidFill>
                  <a:srgbClr val="002060"/>
                </a:solidFill>
              </a:rPr>
              <a:t>Пчеловодство,Овощеводство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</a:p>
          <a:p>
            <a:pPr marL="136525" indent="0" eaLnBrk="1" hangingPunct="1">
              <a:lnSpc>
                <a:spcPct val="90000"/>
              </a:lnSpc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  Цель:</a:t>
            </a:r>
          </a:p>
          <a:p>
            <a:pPr marL="136525" indent="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Узнать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способы посева  и  выращивание различных овощных культур на  частном участке.</a:t>
            </a:r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Задача: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136525" indent="0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1. Приобрести  высококачественные семена.</a:t>
            </a:r>
          </a:p>
          <a:p>
            <a:pPr marL="136525" indent="0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2. Использовать свои семена.</a:t>
            </a:r>
          </a:p>
          <a:p>
            <a:pPr marL="136525" indent="0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3.Получение дохода с целью экономии семейного бюджета.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2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375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</a:rPr>
              <a:t>Форма работы: </a:t>
            </a:r>
            <a:r>
              <a:rPr lang="ru-RU" sz="3200" b="1" dirty="0">
                <a:solidFill>
                  <a:srgbClr val="002060"/>
                </a:solidFill>
              </a:rPr>
              <a:t>проектная работа, проектно – исследовательская работа,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работа с научно познавательной литературой.</a:t>
            </a:r>
          </a:p>
          <a:p>
            <a:r>
              <a:rPr lang="ru-RU" sz="3200" b="1" u="sng" dirty="0">
                <a:solidFill>
                  <a:srgbClr val="002060"/>
                </a:solidFill>
              </a:rPr>
              <a:t>Результаты: </a:t>
            </a:r>
            <a:r>
              <a:rPr lang="ru-RU" sz="3200" b="1" dirty="0">
                <a:solidFill>
                  <a:srgbClr val="002060"/>
                </a:solidFill>
              </a:rPr>
              <a:t>использование знаний и умений в практической деятельности</a:t>
            </a:r>
          </a:p>
          <a:p>
            <a:r>
              <a:rPr lang="ru-RU" sz="3200" b="1" u="sng" dirty="0">
                <a:solidFill>
                  <a:srgbClr val="002060"/>
                </a:solidFill>
              </a:rPr>
              <a:t>Итог: </a:t>
            </a:r>
            <a:r>
              <a:rPr lang="ru-RU" sz="3200" b="1" dirty="0">
                <a:solidFill>
                  <a:srgbClr val="002060"/>
                </a:solidFill>
              </a:rPr>
              <a:t>повышение </a:t>
            </a:r>
            <a:r>
              <a:rPr lang="ru-RU" sz="3200" b="1" dirty="0" err="1">
                <a:solidFill>
                  <a:srgbClr val="002060"/>
                </a:solidFill>
              </a:rPr>
              <a:t>общеинтеллектуальных</a:t>
            </a:r>
            <a:r>
              <a:rPr lang="ru-RU" sz="3200" b="1" dirty="0">
                <a:solidFill>
                  <a:srgbClr val="002060"/>
                </a:solidFill>
              </a:rPr>
              <a:t>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5645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ель\Desktop\IMAGE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3024336" cy="40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зель\Desktop\IMAGE0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3"/>
            <a:ext cx="2932336" cy="40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IMG_1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517" y="2996952"/>
            <a:ext cx="2365772" cy="35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3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43" y="260648"/>
            <a:ext cx="8964488" cy="593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Формы работы во внеурочной деятельности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II.</a:t>
            </a:r>
            <a:r>
              <a:rPr lang="ru-RU" sz="3600" b="1" dirty="0" smtClean="0">
                <a:solidFill>
                  <a:srgbClr val="FF0000"/>
                </a:solidFill>
              </a:rPr>
              <a:t> Выполнение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минипроекта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Направление</a:t>
            </a:r>
            <a:r>
              <a:rPr lang="ru-RU" sz="2400" b="1" dirty="0" smtClean="0">
                <a:solidFill>
                  <a:srgbClr val="002060"/>
                </a:solidFill>
              </a:rPr>
              <a:t>: внеурочная деятельность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Выполнение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минипроектов</a:t>
            </a:r>
            <a:r>
              <a:rPr lang="ru-RU" sz="2400" b="1" dirty="0" smtClean="0">
                <a:solidFill>
                  <a:srgbClr val="002060"/>
                </a:solidFill>
              </a:rPr>
              <a:t> по теме: «Загрязнение окружающей среды»</a:t>
            </a:r>
          </a:p>
          <a:p>
            <a:r>
              <a:rPr lang="ru-RU" sz="2400" b="1" u="sng" dirty="0">
                <a:solidFill>
                  <a:srgbClr val="002060"/>
                </a:solidFill>
              </a:rPr>
              <a:t>Цель</a:t>
            </a:r>
            <a:r>
              <a:rPr lang="ru-RU" sz="2400" b="1" u="sng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обеспечить </a:t>
            </a:r>
            <a:r>
              <a:rPr lang="ru-RU" sz="2400" b="1" dirty="0">
                <a:solidFill>
                  <a:srgbClr val="002060"/>
                </a:solidFill>
              </a:rPr>
              <a:t>свободное осмысление обучающимися природы не как объекта научного исследования , а как объекта, в котором обитает жизнь самых разных форм и в том числе, жизнь человека; формирование общих представлений об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охране окружающей среды; закрепление навыков бережного отношение к природе.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9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657906" cy="667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srgbClr val="002060"/>
                </a:solidFill>
              </a:rPr>
              <a:t>Задачи</a:t>
            </a:r>
            <a:r>
              <a:rPr lang="ru-RU" sz="4000" b="1" u="sng" dirty="0" smtClean="0">
                <a:solidFill>
                  <a:srgbClr val="002060"/>
                </a:solidFill>
              </a:rPr>
              <a:t>: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- создать </a:t>
            </a:r>
            <a:r>
              <a:rPr lang="ru-RU" sz="2800" b="1" dirty="0">
                <a:solidFill>
                  <a:srgbClr val="002060"/>
                </a:solidFill>
              </a:rPr>
              <a:t>условия для формирования уважительного отношения к жизни и ко всему живому;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- заботиться о природе : беречь, защищать, приумножать её;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создать условия для понимания взаимосвязей между человеком, обществом и природой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sz="2800" b="1" u="sng" smtClean="0">
                <a:solidFill>
                  <a:srgbClr val="002060"/>
                </a:solidFill>
              </a:rPr>
              <a:t>Форма </a:t>
            </a:r>
            <a:r>
              <a:rPr lang="ru-RU" sz="2800" b="1" u="sng" dirty="0">
                <a:solidFill>
                  <a:srgbClr val="002060"/>
                </a:solidFill>
              </a:rPr>
              <a:t>работы: </a:t>
            </a:r>
            <a:r>
              <a:rPr lang="ru-RU" sz="2800" b="1" dirty="0">
                <a:solidFill>
                  <a:srgbClr val="002060"/>
                </a:solidFill>
              </a:rPr>
              <a:t>проектная работа</a:t>
            </a:r>
          </a:p>
          <a:p>
            <a:pPr lvl="0"/>
            <a:r>
              <a:rPr lang="ru-RU" sz="2800" b="1" u="sng" dirty="0">
                <a:solidFill>
                  <a:srgbClr val="002060"/>
                </a:solidFill>
              </a:rPr>
              <a:t>Результаты:</a:t>
            </a:r>
            <a:r>
              <a:rPr lang="ru-RU" sz="2800" b="1" dirty="0">
                <a:solidFill>
                  <a:srgbClr val="002060"/>
                </a:solidFill>
              </a:rPr>
              <a:t> повышение уровня знаний об источниках загрязнений и пути решения экологических проблем.</a:t>
            </a:r>
          </a:p>
          <a:p>
            <a:pPr lvl="0"/>
            <a:r>
              <a:rPr lang="ru-RU" sz="2800" b="1" u="sng" dirty="0">
                <a:solidFill>
                  <a:srgbClr val="002060"/>
                </a:solidFill>
              </a:rPr>
              <a:t>Итог:</a:t>
            </a:r>
            <a:r>
              <a:rPr lang="ru-RU" sz="2800" b="1" dirty="0">
                <a:solidFill>
                  <a:srgbClr val="002060"/>
                </a:solidFill>
              </a:rPr>
              <a:t> повышение творческих </a:t>
            </a:r>
            <a:r>
              <a:rPr lang="ru-RU" sz="2800" b="1" dirty="0" smtClean="0">
                <a:solidFill>
                  <a:srgbClr val="002060"/>
                </a:solidFill>
              </a:rPr>
              <a:t>способностей и уровня знаний об экологических проблемах в сов ременном мире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0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55" y="-29700"/>
            <a:ext cx="6603468" cy="472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Documents and Settings\Admin\Рабочий стол\карточка\DSCN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591" y="3681683"/>
            <a:ext cx="4855644" cy="30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810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43" y="260648"/>
            <a:ext cx="8964488" cy="455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Формы работы во внеурочной деятельности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III.</a:t>
            </a:r>
            <a:r>
              <a:rPr lang="ru-RU" sz="3600" b="1" dirty="0" smtClean="0">
                <a:solidFill>
                  <a:srgbClr val="FF0000"/>
                </a:solidFill>
              </a:rPr>
              <a:t> Практическая деятельность</a:t>
            </a: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Направление</a:t>
            </a:r>
            <a:r>
              <a:rPr lang="ru-RU" sz="2400" b="1" dirty="0">
                <a:solidFill>
                  <a:srgbClr val="002060"/>
                </a:solidFill>
              </a:rPr>
              <a:t>: Духовно – </a:t>
            </a:r>
            <a:r>
              <a:rPr lang="ru-RU" sz="2400" b="1" dirty="0" smtClean="0">
                <a:solidFill>
                  <a:srgbClr val="002060"/>
                </a:solidFill>
              </a:rPr>
              <a:t>нравственное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1. Изготовление скворечников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</a:rPr>
              <a:t>Цель: 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возродить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традицию делать скворечники в школе и дома - один из способов сохранения численности скворцов в садах и парках нашего села.</a:t>
            </a:r>
          </a:p>
          <a:p>
            <a:pPr lvl="0"/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6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710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1. Привлечь учащихся и их родителей к практической деятельности по охране родной природы.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2. Изучить литературу об истории возникновения скворечников  и  правильном выборе древесины для строительства скворечника.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3. Познакомиться с различными видами скворечников.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4. Изучить где и как правильно повесить  птичий домик.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5. Расширить знания о скворцах.</a:t>
            </a:r>
          </a:p>
          <a:p>
            <a:pPr lvl="0"/>
            <a:endParaRPr lang="ru-RU" sz="2400" b="1" u="sng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</a:rPr>
              <a:t>Форма </a:t>
            </a:r>
            <a:r>
              <a:rPr lang="ru-RU" sz="2400" b="1" u="sng" dirty="0">
                <a:solidFill>
                  <a:srgbClr val="002060"/>
                </a:solidFill>
              </a:rPr>
              <a:t>работы</a:t>
            </a:r>
            <a:r>
              <a:rPr lang="ru-RU" sz="2400" b="1" dirty="0">
                <a:solidFill>
                  <a:srgbClr val="002060"/>
                </a:solidFill>
              </a:rPr>
              <a:t>: практическая деятельность учащихся</a:t>
            </a:r>
          </a:p>
          <a:p>
            <a:pPr lvl="0"/>
            <a:endParaRPr lang="ru-RU" sz="2400" b="1" u="sng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</a:rPr>
              <a:t>Результаты</a:t>
            </a:r>
            <a:r>
              <a:rPr lang="ru-RU" sz="2400" b="1" u="sng" dirty="0">
                <a:solidFill>
                  <a:srgbClr val="002060"/>
                </a:solidFill>
              </a:rPr>
              <a:t>: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скворечник в подарок школе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sz="2400" b="1" u="sng" dirty="0" smtClean="0">
              <a:solidFill>
                <a:srgbClr val="002060"/>
              </a:solidFill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</a:rPr>
              <a:t>Итог</a:t>
            </a:r>
            <a:r>
              <a:rPr lang="ru-RU" sz="2400" b="1" u="sng" dirty="0">
                <a:solidFill>
                  <a:srgbClr val="002060"/>
                </a:solidFill>
              </a:rPr>
              <a:t>:</a:t>
            </a:r>
            <a:r>
              <a:rPr lang="ru-RU" sz="2400" b="1" dirty="0">
                <a:solidFill>
                  <a:srgbClr val="002060"/>
                </a:solidFill>
              </a:rPr>
              <a:t> повышение духовно - нравственных </a:t>
            </a:r>
            <a:r>
              <a:rPr lang="ru-RU" sz="2400" b="1" dirty="0" smtClean="0">
                <a:solidFill>
                  <a:srgbClr val="002060"/>
                </a:solidFill>
              </a:rPr>
              <a:t>ценностей</a:t>
            </a:r>
          </a:p>
          <a:p>
            <a:pPr lvl="0"/>
            <a:endParaRPr lang="ru-RU" sz="2400" b="1" dirty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5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карточка\DSCN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324351" cy="3556379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карточка\DSCN0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380696" cy="3556379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карточка\DSCN0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3456384" cy="3512746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карточка\DSCN0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924944"/>
            <a:ext cx="3456384" cy="3512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03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395288" y="549275"/>
            <a:ext cx="8228012" cy="1154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16113"/>
            <a:ext cx="8640959" cy="349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400" b="1" dirty="0">
                <a:solidFill>
                  <a:srgbClr val="002060"/>
                </a:solidFill>
              </a:rPr>
              <a:t>"</a:t>
            </a: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проект учащихся - это дидактическое средство активизации познавательной деятельности, развития </a:t>
            </a:r>
            <a:r>
              <a:rPr lang="ru-RU" sz="3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креативности</a:t>
            </a: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одновременно формирования определённых качеств личности"   (</a:t>
            </a:r>
            <a:r>
              <a:rPr lang="ru-RU" sz="3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Чечель</a:t>
            </a: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 Д.)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575" y="836613"/>
            <a:ext cx="2381250" cy="722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543" y="260648"/>
            <a:ext cx="8964488" cy="66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Выводы: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marL="266700"/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. Проектная  деятельность учащихся способствует лучшему усвоению учебного материала. </a:t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2. Отмечается повышение интереса к предмету при использовании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проектной деятельности.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3. Проектная  деятельность способствуют развитию навыков самостоятельной работы учащихся, творческого подхода к решению проблем. </a:t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4. Отрабатываются навыки работы с различными источниками дополнительной информации.  </a:t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6. Создается методическая копилка пособий, которую можно использовать и при изучении новых тем, и при повторении, и при индивидуальной коррекции знаний.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53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268760"/>
            <a:ext cx="6336704" cy="14662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457200" y="201613"/>
            <a:ext cx="8228013" cy="1289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355E00"/>
                </a:solidFill>
                <a:latin typeface="Arial Black" pitchFamily="34" charset="0"/>
              </a:rPr>
              <a:t>   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619250" y="1511300"/>
            <a:ext cx="7307263" cy="4078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60363" y="1584325"/>
            <a:ext cx="3670300" cy="1112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728788" y="2879725"/>
            <a:ext cx="5830887" cy="601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511300" y="3816350"/>
            <a:ext cx="3405188" cy="11128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688013" y="3671888"/>
            <a:ext cx="2419350" cy="162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455988" y="5327650"/>
            <a:ext cx="2951162" cy="600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48680"/>
            <a:ext cx="8136904" cy="607539"/>
          </a:xfrm>
          <a:prstGeom prst="rect">
            <a:avLst/>
          </a:prstGeom>
          <a:ln>
            <a:solidFill>
              <a:schemeClr val="bg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проект для учителя?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16832"/>
            <a:ext cx="8674993" cy="427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– это интегративное дидактическое средство развития, обучения и воспитания, которое позволяет вырабатывать и развивать специфические умения и навыки проектирования: 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</a:rPr>
              <a:t>				</a:t>
            </a:r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</a:rPr>
              <a:t>проблематизация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</a:rPr>
              <a:t>				</a:t>
            </a:r>
            <a:r>
              <a:rPr lang="ru-RU" sz="2400" dirty="0" smtClean="0">
                <a:solidFill>
                  <a:srgbClr val="002060"/>
                </a:solidFill>
              </a:rPr>
              <a:t>- постановка </a:t>
            </a:r>
            <a:r>
              <a:rPr lang="ru-RU" sz="2400" dirty="0">
                <a:solidFill>
                  <a:srgbClr val="002060"/>
                </a:solidFill>
              </a:rPr>
              <a:t>цели;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</a:rPr>
              <a:t>				</a:t>
            </a:r>
            <a:r>
              <a:rPr lang="ru-RU" sz="2400" dirty="0" smtClean="0">
                <a:solidFill>
                  <a:srgbClr val="002060"/>
                </a:solidFill>
              </a:rPr>
              <a:t>- планирование </a:t>
            </a:r>
            <a:r>
              <a:rPr lang="ru-RU" sz="2400" dirty="0">
                <a:solidFill>
                  <a:srgbClr val="002060"/>
                </a:solidFill>
              </a:rPr>
              <a:t>деятельности;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</a:rPr>
              <a:t>				</a:t>
            </a:r>
            <a:r>
              <a:rPr lang="ru-RU" sz="2400" dirty="0" smtClean="0">
                <a:solidFill>
                  <a:srgbClr val="002060"/>
                </a:solidFill>
              </a:rPr>
              <a:t>- рефлексия </a:t>
            </a:r>
            <a:r>
              <a:rPr lang="ru-RU" sz="2400" dirty="0">
                <a:solidFill>
                  <a:srgbClr val="002060"/>
                </a:solidFill>
              </a:rPr>
              <a:t>и самоанализ;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</a:rPr>
              <a:t>				</a:t>
            </a:r>
            <a:r>
              <a:rPr lang="ru-RU" sz="2400" dirty="0" smtClean="0">
                <a:solidFill>
                  <a:srgbClr val="002060"/>
                </a:solidFill>
              </a:rPr>
              <a:t>- презентация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err="1">
                <a:solidFill>
                  <a:srgbClr val="002060"/>
                </a:solidFill>
              </a:rPr>
              <a:t>самопрезентация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9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540" y="404664"/>
            <a:ext cx="7992888" cy="6075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проект для ученика?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3238"/>
            <a:ext cx="8497639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раскрытие творческого потенциала; умение  работать в группе; деятельность, направленная на решение  интересной проблемы, сформулированной самими учащимися; умение презентовать свою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0186" y="764704"/>
            <a:ext cx="9001000" cy="478656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проектной деятельности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приобщить учащихся к активному обучению, помочь развитию их учебно-познавательных умений и навыков, научить их учиться, чтобы лучше усваивать учебный материал по биологии.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2671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0186" y="260648"/>
            <a:ext cx="9001000" cy="547329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/>
                <a:ea typeface="TimesNewRomanPSMT"/>
              </a:rPr>
              <a:t>Задачи проектной </a:t>
            </a: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NewRomanPSMT"/>
              </a:rPr>
              <a:t>деятельности:</a:t>
            </a:r>
          </a:p>
          <a:p>
            <a:pPr indent="450215" algn="just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NewRomanPSMT"/>
              </a:rPr>
              <a:t> </a:t>
            </a:r>
            <a:endParaRPr lang="ru-RU" sz="4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NewRomanPSMT"/>
              </a:rPr>
              <a:t>развитие познавательных, творческих навыков детей, умений самостоятельно искать информацию, развитие критического мышления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NewRomanPSMT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NewRomanPSMT"/>
              </a:rPr>
              <a:t>развитие самостоятельной деятельности детей: индивидуальной, парной, групповой, которую ребята выполняют в течение определенного отрезка времени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NewRomanPSMT"/>
              </a:rPr>
              <a:t>;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5093" y="476672"/>
            <a:ext cx="9396536" cy="421384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NewRomanPSMT"/>
              </a:rPr>
              <a:t>представление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NewRomanPSMT"/>
              </a:rPr>
              <a:t>итогов выполненных проектов в «осязаемом» виде «проектного продукта» (отчета, доклада, стенгазеты, журнала, изделия, действующей модели, плана деятельности и т. д.), причем в форме конкретных результатов, готовых к использованию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NewRomanPSMT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NewRomanPSMT"/>
              </a:rPr>
              <a:t>сотрудничество детей между собой и с педагогом («педагогика сотрудничества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NewRomanPSMT"/>
              </a:rPr>
              <a:t>»).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0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64" y="332656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/>
                <a:ea typeface="Calibri"/>
              </a:rPr>
              <a:t>Актуальность проекта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Arial"/>
                <a:ea typeface="Calibri"/>
              </a:rPr>
              <a:t>О</a:t>
            </a:r>
            <a:r>
              <a:rPr lang="ru-RU" sz="3000" b="1" dirty="0" smtClean="0">
                <a:solidFill>
                  <a:srgbClr val="002060"/>
                </a:solidFill>
                <a:latin typeface="Arial"/>
                <a:ea typeface="Calibri"/>
              </a:rPr>
              <a:t>дной </a:t>
            </a:r>
            <a:r>
              <a:rPr lang="ru-RU" sz="3000" b="1" dirty="0">
                <a:solidFill>
                  <a:srgbClr val="002060"/>
                </a:solidFill>
                <a:latin typeface="Arial"/>
                <a:ea typeface="Calibri"/>
              </a:rPr>
              <a:t>из важнейших целей современной школы является максимально возможная социализация выпускников. </a:t>
            </a:r>
            <a:endParaRPr lang="ru-RU" sz="3000" b="1" dirty="0" smtClean="0">
              <a:solidFill>
                <a:srgbClr val="002060"/>
              </a:solidFill>
              <a:latin typeface="Arial"/>
              <a:ea typeface="Calibri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/>
                <a:ea typeface="Calibri"/>
              </a:rPr>
              <a:t>Так </a:t>
            </a:r>
            <a:r>
              <a:rPr lang="ru-RU" sz="3000" b="1" dirty="0">
                <a:solidFill>
                  <a:srgbClr val="002060"/>
                </a:solidFill>
                <a:latin typeface="Arial"/>
                <a:ea typeface="Calibri"/>
              </a:rPr>
              <a:t>как в основе проектной деятельности лежит креативность, умение применять полученные знания в нестандартной ситуации, умение ориентироваться в информационном пространстве и самостоятельно конструировать свои знания, технология разработки проектов оказывает неоценимый вклад в решение указанной </a:t>
            </a:r>
            <a:r>
              <a:rPr lang="ru-RU" sz="3000" b="1" dirty="0" smtClean="0">
                <a:solidFill>
                  <a:srgbClr val="002060"/>
                </a:solidFill>
                <a:latin typeface="Arial"/>
                <a:ea typeface="Calibri"/>
              </a:rPr>
              <a:t>цели.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996" y="16197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Структура </a:t>
            </a:r>
            <a:r>
              <a:rPr kumimoji="0" lang="ru-RU" sz="3600" b="1" i="0" u="none" strike="noStrike" kern="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>проекта</a:t>
            </a:r>
            <a:r>
              <a:rPr lang="ru-RU" sz="3600" b="1" kern="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: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96" y="674395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Подготовительный, который включает в себя следующие шаги: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175" lvl="0" indent="11113" algn="just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  <a:tabLst>
                <a:tab pos="0" algn="l"/>
              </a:tabLst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1. Планирование проекта;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2. Выдвижение идеи преподавателем на занятии.</a:t>
            </a:r>
          </a:p>
          <a:p>
            <a:pPr marL="7938" lvl="0" indent="-7938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3.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Обсуждение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идеи участниками проекта; выдвижение ими своих, новых; аргументирование мнения ( этот этап имеет место, если речь идет о большом, то есть длительном проекте).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II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. Организация работы: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1. Формирование </a:t>
            </a: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микрогрупп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или индивидуально. Важно 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учесть, что все группы создаются на основе личных симпатий и общности содержательного интереса.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2. Распределение заданий в </a:t>
            </a:r>
            <a:r>
              <a:rPr lang="ru-RU" dirty="0" err="1">
                <a:solidFill>
                  <a:srgbClr val="002060"/>
                </a:solidFill>
                <a:latin typeface="Bookman Old Style" pitchFamily="18" charset="0"/>
              </a:rPr>
              <a:t>микрогруппах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(если в этом есть необходимость).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3. Практическая деятельность участников  в рамках проекта (сбор информации и ее анализ). 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III.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Завершающий этап: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1. Промежуточный контроль  (при длительном проекте )                             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2. Обсуждение способа оформления проекта			          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3.  Документирование проекта					                    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4. Презентация результатов проекта всей группе</a:t>
            </a: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5. Подведение итогов выполнения проекта: обсуждение результатов, выставление оценок.</a:t>
            </a:r>
          </a:p>
          <a:p>
            <a:pPr marL="274320" lvl="0" indent="-27432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IV.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Этап практического использования результатов проекта.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0" indent="-27432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V.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Рефлексия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0" indent="-27432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dirty="0">
                <a:solidFill>
                  <a:prstClr val="black"/>
                </a:solidFill>
                <a:latin typeface="Bookman Old Style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29213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35849</TotalTime>
  <Words>760</Words>
  <Application>Microsoft Office PowerPoint</Application>
  <PresentationFormat>Экран (4:3)</PresentationFormat>
  <Paragraphs>111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1_Тема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129</cp:revision>
  <cp:lastPrinted>1601-01-01T00:00:00Z</cp:lastPrinted>
  <dcterms:created xsi:type="dcterms:W3CDTF">1601-01-01T00:00:00Z</dcterms:created>
  <dcterms:modified xsi:type="dcterms:W3CDTF">2017-04-04T13:04:11Z</dcterms:modified>
</cp:coreProperties>
</file>