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1" r:id="rId3"/>
    <p:sldId id="257" r:id="rId4"/>
    <p:sldId id="276" r:id="rId5"/>
    <p:sldId id="286" r:id="rId6"/>
    <p:sldId id="287" r:id="rId7"/>
    <p:sldId id="288" r:id="rId8"/>
    <p:sldId id="289" r:id="rId9"/>
    <p:sldId id="290" r:id="rId10"/>
    <p:sldId id="291" r:id="rId11"/>
    <p:sldId id="309" r:id="rId12"/>
    <p:sldId id="312" r:id="rId13"/>
    <p:sldId id="310" r:id="rId14"/>
    <p:sldId id="313" r:id="rId15"/>
    <p:sldId id="292" r:id="rId16"/>
    <p:sldId id="314" r:id="rId17"/>
    <p:sldId id="322" r:id="rId18"/>
    <p:sldId id="315" r:id="rId19"/>
    <p:sldId id="316" r:id="rId20"/>
    <p:sldId id="318" r:id="rId21"/>
    <p:sldId id="32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F1CCCE-BF00-46CA-8780-490B77C63F2C}">
          <p14:sldIdLst>
            <p14:sldId id="321"/>
            <p14:sldId id="257"/>
            <p14:sldId id="276"/>
            <p14:sldId id="286"/>
            <p14:sldId id="287"/>
            <p14:sldId id="288"/>
            <p14:sldId id="289"/>
            <p14:sldId id="290"/>
            <p14:sldId id="291"/>
            <p14:sldId id="309"/>
            <p14:sldId id="312"/>
            <p14:sldId id="310"/>
            <p14:sldId id="313"/>
            <p14:sldId id="292"/>
            <p14:sldId id="314"/>
            <p14:sldId id="322"/>
            <p14:sldId id="315"/>
            <p14:sldId id="316"/>
            <p14:sldId id="318"/>
            <p14:sldId id="320"/>
          </p14:sldIdLst>
        </p14:section>
        <p14:section name="Раздел без заголовка" id="{F9E1B8D9-1CFF-4DFE-B81C-131ECC9F42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1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997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313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6487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06E9-CAE1-44D4-8C30-20E477DF082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8C9F-332C-4A6D-B0FE-CDD365997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6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9D35-D9E2-49AE-887C-DA55768BE526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0C2D-420F-4918-8935-F04AA048F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6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F1EA-F73B-45D2-A5B4-60CA303C96DF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524F-8F4F-4828-8D66-023A2303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6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5B3B-30CF-4B42-9F9F-81A5CF96898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5152-E9EB-478A-B5DE-5CA1FFBFF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2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B0D2-AFBD-4197-846C-7DBFC145FAA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A045-7143-41F3-913A-FD8013AE5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3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D1DD-5A33-41A5-8DFC-EB7E4B77C96F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6961-EF99-4F00-AF69-664784211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63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C31F-9C09-43A2-9A63-18811DE4723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C536-D679-4ED2-8CC4-8B01CA40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4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28F3-00C2-4CE6-9EB2-776216FBE92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434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54647F-EF3F-470E-9769-842F06FD4931}" type="slidenum">
              <a:rPr lang="ru-RU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3846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ED20-437B-488A-BE3D-FED8629492D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4F10-73CB-4E71-ACFF-F2571CADE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2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2D35-1BD5-43F7-A59E-BAC825D74AE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C47B7-07F7-4A39-9CA6-90C2D3D4A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4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F386-065D-4381-968F-3E7D035432A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FFB9-5CC9-4FA0-9F58-4994E1F35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9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898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966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844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254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87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059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828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8580-9975-4137-ADE8-7D273A0F8F1F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F5D9D-8339-4F24-A2DF-0AB3D1CF5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9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F7B9-29A8-40D9-8FDB-C47EBD81BAC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E363A-993C-46D0-87D4-696CB61BF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e\Desktop\IMG_492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6" y="350740"/>
            <a:ext cx="4185343" cy="2790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664" y="594961"/>
            <a:ext cx="5086724" cy="21700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Гайнуллин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Рамиль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Рашитович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9188"/>
            <a:ext cx="6400800" cy="1440160"/>
          </a:xfrm>
        </p:spPr>
        <p:txBody>
          <a:bodyPr>
            <a:normAutofit fontScale="92500" lnSpcReduction="20000"/>
          </a:bodyPr>
          <a:lstStyle/>
          <a:p>
            <a:endParaRPr lang="tt-RU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Учитель татарского языка и литературы «Лицея </a:t>
            </a:r>
            <a:r>
              <a:rPr lang="ru-RU" sz="3600" b="1" dirty="0" err="1" smtClean="0">
                <a:solidFill>
                  <a:srgbClr val="002060"/>
                </a:solidFill>
              </a:rPr>
              <a:t>Иннополис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50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03232" cy="149817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tt-RU" sz="6000" b="1" dirty="0" smtClean="0">
                <a:solidFill>
                  <a:srgbClr val="002060"/>
                </a:solidFill>
              </a:rPr>
              <a:t>Виды проектов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457200" y="161481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Иследовательский проект.</a:t>
            </a:r>
          </a:p>
          <a:p>
            <a:pPr marL="514350" indent="-514350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Творческий проект.</a:t>
            </a:r>
          </a:p>
          <a:p>
            <a:pPr marL="514350" indent="-514350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Практикоориентированный проект.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Информационный </a:t>
            </a:r>
            <a:r>
              <a:rPr lang="tt-RU" b="1" dirty="0" smtClean="0">
                <a:solidFill>
                  <a:srgbClr val="002060"/>
                </a:solidFill>
              </a:rPr>
              <a:t>проект.</a:t>
            </a:r>
          </a:p>
          <a:p>
            <a:pPr marL="514350" indent="-514350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Межпредметный проект.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e\Desktop\Комиксы\Росомах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26" y="1275443"/>
            <a:ext cx="2578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e\Desktop\Комиксы\Росомаха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274">
            <a:off x="-576864" y="375373"/>
            <a:ext cx="2755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e\Desktop\Комиксы\Росомаха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575">
            <a:off x="-292056" y="109868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e\Desktop\Комиксы\Росомаха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158">
            <a:off x="474040" y="135829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Me\Desktop\Комиксы\Человек Паук\chp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086">
            <a:off x="475156" y="976439"/>
            <a:ext cx="2654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e\Desktop\Комиксы\Росомаха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866">
            <a:off x="795448" y="1483123"/>
            <a:ext cx="2743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03232" cy="149817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tt-RU" sz="6000" b="1" dirty="0" smtClean="0">
                <a:solidFill>
                  <a:srgbClr val="002060"/>
                </a:solidFill>
              </a:rPr>
              <a:t>Комиксы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Me\Desktop\Комиксы\Росомаха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454">
            <a:off x="1160883" y="1528110"/>
            <a:ext cx="2578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Me\Desktop\ДЛЯ МЕТОД СЕМИНАРА\8DXDJK2X2S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26" y="1397679"/>
            <a:ext cx="5037025" cy="3356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84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e\Desktop\Комиксы\Росомах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26" y="1275443"/>
            <a:ext cx="2578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e\Desktop\Комиксы\Росомаха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274">
            <a:off x="-576864" y="375373"/>
            <a:ext cx="2755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e\Desktop\Комиксы\Росомаха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575">
            <a:off x="-292056" y="109868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e\Desktop\Комиксы\Росомаха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158">
            <a:off x="474040" y="135829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e\Desktop\Комиксы\Росомаха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866">
            <a:off x="795448" y="1483123"/>
            <a:ext cx="2743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03232" cy="149817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130" name="Picture 10" descr="C:\Users\Me\Desktop\Комиксы\Человек Паук\chp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086">
            <a:off x="1913158" y="1147715"/>
            <a:ext cx="2654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25" y="0"/>
            <a:ext cx="468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4764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Научно-популярные журналы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C:\Users\Me\Desktop\Картинки для презентации\IMG_20160316_020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454">
            <a:off x="73759" y="1527493"/>
            <a:ext cx="3036070" cy="22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e\Desktop\Картинки для презентации\IMG_20160316_020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131">
            <a:off x="177764" y="1688802"/>
            <a:ext cx="3036070" cy="22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e\Desktop\Картинки для презентации\IMG_20160316_020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1" y="1942212"/>
            <a:ext cx="3036070" cy="22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e\Desktop\Картинки для презентации\IMG_20160316_0207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7211">
            <a:off x="166709" y="1198033"/>
            <a:ext cx="2277053" cy="30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e\Desktop\Картинки для презентации\IMG_20160316_0206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50">
            <a:off x="679565" y="1946613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e\Desktop\ДЛЯ МЕТОД СЕМИНАРА\lfniURpyQ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28" y="1556792"/>
            <a:ext cx="5052604" cy="3367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8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03232" cy="564135"/>
          </a:xfrm>
        </p:spPr>
        <p:txBody>
          <a:bodyPr>
            <a:normAutofit fontScale="90000"/>
          </a:bodyPr>
          <a:lstStyle/>
          <a:p>
            <a:r>
              <a:rPr lang="tt-RU" sz="4800" b="1" dirty="0" smtClean="0">
                <a:solidFill>
                  <a:srgbClr val="002060"/>
                </a:solidFill>
              </a:rPr>
              <a:t>Настольные игры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Me\Desktop\ДЛЯ МЕТОД СЕМИНАРА\5zSkYtTQtu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479281" cy="29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e\Desktop\ДЛЯ МЕТОД СЕМИНАРА\PEYTl1dJHT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7594"/>
            <a:ext cx="4484046" cy="2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e\Desktop\ДЛЯ МЕТОД СЕМИНАРА\49u3SKYiJl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77" y="3284984"/>
            <a:ext cx="4484045" cy="29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>
                <a:solidFill>
                  <a:srgbClr val="002060"/>
                </a:solidFill>
              </a:rPr>
              <a:t>Настольные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890262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808"/>
            <a:ext cx="8003232" cy="13541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http://maturtel4me.ru/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628316"/>
            <a:ext cx="4673600" cy="235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3200" y="119702"/>
            <a:ext cx="14510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t-RU" sz="4800" b="1" dirty="0" smtClean="0">
                <a:latin typeface="Times New Roman" pitchFamily="18" charset="0"/>
                <a:cs typeface="Times New Roman" pitchFamily="18" charset="0"/>
              </a:rPr>
              <a:t> ӨЙ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284455"/>
            <a:ext cx="4775200" cy="13849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Сәлам! Минем исемем – Кәрим. Мин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Казаннан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. Бу – минем өем.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Өемдә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күп бүлмә бар. Кунак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бүлмәсендә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, гадәттә, әти утыра. Ул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телевизор карый, газета укый, бу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бүлмәдән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ул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эшкә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китә.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Ашханәнең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хуҗасы – әни.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ул ашарга пешерә. Мин исә күбрәк икенче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булам. Йокы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бүлмәсеннән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чарлакка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йөрергә яратам. Әти еш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гаражга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керә, анда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машинасы тора.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Бакчада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безнең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яраткан мәчебез йөри.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" y="808851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1200" b="1" i="1" dirty="0" smtClean="0">
                <a:latin typeface="Times New Roman" pitchFamily="18" charset="0"/>
                <a:cs typeface="Times New Roman" pitchFamily="18" charset="0"/>
              </a:rPr>
              <a:t>Текстны укыгыз. Калын сүзләр мәгънәләренә игътибар итегез.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" y="1208901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1200" b="1" i="1" dirty="0" smtClean="0">
                <a:latin typeface="Times New Roman" pitchFamily="18" charset="0"/>
                <a:cs typeface="Times New Roman" pitchFamily="18" charset="0"/>
              </a:rPr>
              <a:t>Рәсемгә карап, яңа сүзләрне укыгыз.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3200" y="4156710"/>
          <a:ext cx="4572000" cy="2129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Баш килеш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Кем? Нәрсә?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Иялек килеше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-ның/-нең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Кемнең? Нәрсәнең?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Юнәлеш килеше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-га/-гә, -ка/-кә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Кемгә? Нәрсәгә?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Төшем килеше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-ны/-не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Кемне? Нәрсәне?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Чыгыш килеше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-дан/-дән, </a:t>
                      </a:r>
                    </a:p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-тан/-тән, </a:t>
                      </a:r>
                    </a:p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-нан/-нән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Кемнән?</a:t>
                      </a:r>
                    </a:p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Нәрсәдән?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Урын-вакыт килеше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-да/-дә, -та/-тә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Кемдә? Нәрсәдә?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200" y="3928110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Grammar: </a:t>
            </a:r>
            <a:r>
              <a:rPr lang="tt-RU" sz="1400" dirty="0" smtClean="0">
                <a:latin typeface="Times New Roman" pitchFamily="18" charset="0"/>
                <a:cs typeface="Times New Roman" pitchFamily="18" charset="0"/>
              </a:rPr>
              <a:t>Килешләр - Падежи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963" y="1689824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1200" b="1" i="1" dirty="0" smtClean="0">
                <a:latin typeface="Times New Roman" pitchFamily="18" charset="0"/>
                <a:cs typeface="Times New Roman" pitchFamily="18" charset="0"/>
              </a:rPr>
              <a:t>Сүзләрне иялек килешендә кулланыгыз.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5754" y="1943101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Кәрим, өстәл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579848" y="2057400"/>
            <a:ext cx="43055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79136" y="1943101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Кәрим</a:t>
            </a:r>
            <a:r>
              <a:rPr lang="tt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нең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 өстәл</a:t>
            </a:r>
            <a:r>
              <a:rPr lang="tt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21145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Госман, китап; Тимур, каләм; Хәбибулла, смартфон; Владислав, наушниклар; Габдулла, урындык; Данил, пакет; Булат, комп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ьютер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Никита, планшет; Аяз, кулчатыр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7600" y="2783065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7316" y="6383565"/>
            <a:ext cx="3836647" cy="4501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56362" y="6419577"/>
            <a:ext cx="345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100" b="1" i="1" dirty="0" smtClean="0">
                <a:latin typeface="TT TextRus" pitchFamily="50" charset="-52"/>
              </a:rPr>
              <a:t>Мәкаль: Яшьлектә укыган – ташка язган, картлыкта укыган – бозга язган.</a:t>
            </a:r>
            <a:endParaRPr lang="ru-RU" sz="1100" b="1" i="1" dirty="0">
              <a:latin typeface="TT TextRus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618" y="2840773"/>
            <a:ext cx="2994731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t-RU" sz="1200" b="1" dirty="0" smtClean="0">
                <a:latin typeface="Times New Roman" pitchFamily="18" charset="0"/>
                <a:cs typeface="Times New Roman" pitchFamily="18" charset="0"/>
              </a:rPr>
              <a:t>Диалогны укыгыз һәм ятлагыз</a:t>
            </a:r>
          </a:p>
          <a:p>
            <a:endParaRPr lang="tt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Сәлам, Камил!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Сәлам, Илнур.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Ни хәлләрең бар?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Әйбәт, рахмәт.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Сине коттеджда яши, дип ишеттем. </a:t>
            </a:r>
          </a:p>
          <a:p>
            <a:r>
              <a:rPr lang="tt-RU" sz="1200" dirty="0">
                <a:latin typeface="Times New Roman" pitchFamily="18" charset="0"/>
                <a:cs typeface="Times New Roman" pitchFamily="18" charset="0"/>
              </a:rPr>
              <a:t>Бу чыннан да шулаймы?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Әйе, минем өй ике каттан тора.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Әле гараж белән подвал да бардыр?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Әлбәттә. Өемнең чарлагы да бар. </a:t>
            </a:r>
            <a:endParaRPr lang="tt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Җәй көннәрендә мин шунда йоклыйм.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Әле синең үз бүлмәң дә бар, дип</a:t>
            </a:r>
          </a:p>
          <a:p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ишеттем?.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Ник булмаска? Ике катлы коттеджда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була инде.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Шәп. Тагын нинди бүлмәмләр бар?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Фатирда юыну бүлмәсе, кунак </a:t>
            </a:r>
          </a:p>
          <a:p>
            <a:pPr marL="285750" indent="-285750">
              <a:buFontTx/>
              <a:buChar char="-"/>
            </a:pPr>
            <a:r>
              <a:rPr lang="tt-RU" sz="1200" dirty="0" smtClean="0">
                <a:latin typeface="Times New Roman" pitchFamily="18" charset="0"/>
                <a:cs typeface="Times New Roman" pitchFamily="18" charset="0"/>
              </a:rPr>
              <a:t>бүлмәсе, ашханә бар.</a:t>
            </a:r>
          </a:p>
          <a:p>
            <a:pPr marL="285750" indent="-285750">
              <a:buFontTx/>
              <a:buChar char="-"/>
            </a:pPr>
            <a:endParaRPr lang="tt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tt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18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4800" b="1" dirty="0" smtClean="0">
                <a:solidFill>
                  <a:srgbClr val="002060"/>
                </a:solidFill>
              </a:rPr>
              <a:t>Результаты деятельности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945" y="1458543"/>
            <a:ext cx="8343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tt-RU" sz="3200" b="1" dirty="0" smtClean="0"/>
              <a:t>Исключение формального взгляда на предметы “Татарский язык” и “Татарская литература”.</a:t>
            </a:r>
          </a:p>
          <a:p>
            <a:pPr marL="342900" indent="-342900" algn="just">
              <a:buAutoNum type="arabicPeriod"/>
            </a:pPr>
            <a:r>
              <a:rPr lang="tt-RU" sz="3200" b="1" dirty="0" smtClean="0"/>
              <a:t>Рост интереса учащихся.</a:t>
            </a:r>
          </a:p>
          <a:p>
            <a:pPr marL="342900" indent="-342900" algn="just">
              <a:buAutoNum type="arabicPeriod"/>
            </a:pPr>
            <a:r>
              <a:rPr lang="tt-RU" sz="3200" b="1" dirty="0" smtClean="0"/>
              <a:t>Усиление межпредметной связи.</a:t>
            </a:r>
          </a:p>
          <a:p>
            <a:pPr marL="342900" indent="-342900" algn="just">
              <a:buAutoNum type="arabicPeriod"/>
            </a:pPr>
            <a:r>
              <a:rPr lang="tt-RU" sz="3200" b="1" dirty="0" smtClean="0"/>
              <a:t>Развитие познавательной деятельности.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/>
              <a:t>Развитие творческих и исследовательских навыков.</a:t>
            </a:r>
            <a:endParaRPr lang="tt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89684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46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Тема: «Развитие коммуникативной активности учащихся с использованием технологии проблемного обучения»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7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e\Downloads\qr-code (1)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15" y="980728"/>
            <a:ext cx="3905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5013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http://nsportal.ru/gaynullin-ramil-rashitovich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4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e\Desktop\Картинки для презентации\lideran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412776"/>
            <a:ext cx="4834567" cy="36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Лидерами не рождаются, лидерами становятся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79" y="147465"/>
            <a:ext cx="8003232" cy="117610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современного учителя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57648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t-RU" b="1" dirty="0" smtClean="0">
                <a:solidFill>
                  <a:srgbClr val="002060"/>
                </a:solidFill>
              </a:rPr>
              <a:t>Формирование у учащихся умения гибко ориентироваться и адаптироваться в постоянно меняющихся жизненных ситуациях.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Самостоятельно приобретать недостающие знания для самореализации.</a:t>
            </a:r>
            <a:endParaRPr lang="tt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9817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Проблемное обучение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5256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b="1" dirty="0" smtClean="0">
                <a:solidFill>
                  <a:srgbClr val="002060"/>
                </a:solidFill>
              </a:rPr>
              <a:t>Основная цель – это усвоение не только результатов научного познания, но и самого пути получения этих результатов.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e\Desktop\Картинки для презентации\1364209772_problemy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08" y="1412776"/>
            <a:ext cx="30432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003232" cy="2016224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i="1" dirty="0" smtClean="0">
                <a:solidFill>
                  <a:srgbClr val="002060"/>
                </a:solidFill>
              </a:rPr>
              <a:t>Трудное надо сделать привычным, </a:t>
            </a:r>
            <a:br>
              <a:rPr lang="ru-RU" sz="6000" i="1" dirty="0" smtClean="0">
                <a:solidFill>
                  <a:srgbClr val="002060"/>
                </a:solidFill>
              </a:rPr>
            </a:br>
            <a:r>
              <a:rPr lang="ru-RU" sz="6000" i="1" dirty="0" smtClean="0">
                <a:solidFill>
                  <a:srgbClr val="002060"/>
                </a:solidFill>
              </a:rPr>
              <a:t>привычное – легким, </a:t>
            </a:r>
            <a:br>
              <a:rPr lang="ru-RU" sz="6000" i="1" dirty="0" smtClean="0">
                <a:solidFill>
                  <a:srgbClr val="002060"/>
                </a:solidFill>
              </a:rPr>
            </a:br>
            <a:r>
              <a:rPr lang="ru-RU" sz="6000" i="1" dirty="0" smtClean="0">
                <a:solidFill>
                  <a:srgbClr val="002060"/>
                </a:solidFill>
              </a:rPr>
              <a:t>а легкое – приятным.</a:t>
            </a:r>
            <a:br>
              <a:rPr lang="ru-RU" sz="6000" i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Станиславский 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51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Труды, посвященные технологии проблемного обучения, появились в конце 60-х – начале 70-х гг. </a:t>
            </a:r>
            <a:r>
              <a:rPr lang="en-US" b="1" dirty="0" smtClean="0">
                <a:solidFill>
                  <a:srgbClr val="002060"/>
                </a:solidFill>
              </a:rPr>
              <a:t>XX</a:t>
            </a:r>
            <a:r>
              <a:rPr lang="ru-RU" b="1" dirty="0" smtClean="0">
                <a:solidFill>
                  <a:srgbClr val="002060"/>
                </a:solidFill>
              </a:rPr>
              <a:t> века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Me\Desktop\Картинки для презентации\mahmu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32" y="2780733"/>
            <a:ext cx="1256369" cy="1778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7" name="Picture 4" descr="C:\Users\Me\Desktop\Картинки для презентации\Изображение 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75329"/>
            <a:ext cx="1296144" cy="1778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" name="Picture 3" descr="C:\Users\Me\Desktop\Картинки для презентации\small_img_img_reg_1_358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74" y="2780928"/>
            <a:ext cx="1261106" cy="17781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" name="Picture 5" descr="C:\Users\Me\Desktop\Картинки для презентации\i_0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23" y="2780733"/>
            <a:ext cx="1261105" cy="1778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281087" y="2260280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А.М. Матюшкин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414881" y="2253772"/>
            <a:ext cx="103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В. Окон</a:t>
            </a:r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820016" y="2263412"/>
            <a:ext cx="168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М.И. </a:t>
            </a:r>
            <a:r>
              <a:rPr lang="ru-RU" dirty="0" err="1" smtClean="0"/>
              <a:t>Махмутов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648125" y="2260280"/>
            <a:ext cx="160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В.Т. Кудрявцев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5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84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785237" cy="32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1498178"/>
          </a:xfrm>
        </p:spPr>
        <p:txBody>
          <a:bodyPr>
            <a:noAutofit/>
          </a:bodyPr>
          <a:lstStyle/>
          <a:p>
            <a:pPr algn="r"/>
            <a:r>
              <a:rPr lang="tt-RU" sz="4800" i="1" dirty="0" smtClean="0">
                <a:solidFill>
                  <a:srgbClr val="002060"/>
                </a:solidFill>
              </a:rPr>
              <a:t>Учитель и ученики растут вместе.</a:t>
            </a:r>
            <a:br>
              <a:rPr lang="tt-RU" sz="4800" i="1" dirty="0" smtClean="0">
                <a:solidFill>
                  <a:srgbClr val="002060"/>
                </a:solidFill>
              </a:rPr>
            </a:br>
            <a:r>
              <a:rPr lang="tt-RU" sz="4800" b="1" dirty="0" smtClean="0">
                <a:solidFill>
                  <a:srgbClr val="002060"/>
                </a:solidFill>
              </a:rPr>
              <a:t>Конфу</a:t>
            </a:r>
            <a:r>
              <a:rPr lang="ru-RU" sz="4800" b="1" dirty="0" err="1" smtClean="0">
                <a:solidFill>
                  <a:srgbClr val="002060"/>
                </a:solidFill>
              </a:rPr>
              <a:t>ций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\Desktop\innopolis-1-6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2903"/>
            <a:ext cx="9144000" cy="27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03232" cy="149817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Коммуникативная атака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3370"/>
            <a:ext cx="8229600" cy="468052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Захватывающий аудиторию факт, вопрос.</a:t>
            </a:r>
          </a:p>
          <a:p>
            <a:pPr marL="514350" indent="-514350" algn="just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Вопрос, близко связанный с личным опытом учащихся.</a:t>
            </a:r>
          </a:p>
          <a:p>
            <a:pPr marL="514350" indent="-514350" algn="just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Оригинал</a:t>
            </a:r>
            <a:r>
              <a:rPr lang="ru-RU" b="1" dirty="0" smtClean="0">
                <a:solidFill>
                  <a:srgbClr val="002060"/>
                </a:solidFill>
              </a:rPr>
              <a:t>ь</a:t>
            </a:r>
            <a:r>
              <a:rPr lang="tt-RU" b="1" dirty="0" smtClean="0">
                <a:solidFill>
                  <a:srgbClr val="002060"/>
                </a:solidFill>
              </a:rPr>
              <a:t>ное, яркое начало урока.</a:t>
            </a:r>
          </a:p>
          <a:p>
            <a:pPr marL="514350" indent="-514350" algn="just">
              <a:buAutoNum type="arabicPeriod"/>
            </a:pPr>
            <a:r>
              <a:rPr lang="tt-RU" b="1" dirty="0" smtClean="0">
                <a:solidFill>
                  <a:srgbClr val="002060"/>
                </a:solidFill>
              </a:rPr>
              <a:t>Рол</a:t>
            </a:r>
            <a:r>
              <a:rPr lang="ru-RU" b="1" dirty="0" err="1" smtClean="0">
                <a:solidFill>
                  <a:srgbClr val="002060"/>
                </a:solidFill>
              </a:rPr>
              <a:t>евая</a:t>
            </a:r>
            <a:r>
              <a:rPr lang="ru-RU" b="1" dirty="0" smtClean="0">
                <a:solidFill>
                  <a:srgbClr val="002060"/>
                </a:solidFill>
              </a:rPr>
              <a:t> игра</a:t>
            </a:r>
            <a:r>
              <a:rPr lang="tt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558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Times New Roman</vt:lpstr>
      <vt:lpstr>TT TextRus</vt:lpstr>
      <vt:lpstr>Tunga</vt:lpstr>
      <vt:lpstr>Wingdings</vt:lpstr>
      <vt:lpstr>Тема Office</vt:lpstr>
      <vt:lpstr>Углы</vt:lpstr>
      <vt:lpstr>  Гайнуллин Рамиль Рашитович</vt:lpstr>
      <vt:lpstr>Презентация PowerPoint</vt:lpstr>
      <vt:lpstr>Лидерами не рождаются, лидерами становятся</vt:lpstr>
      <vt:lpstr>Задачи современного учителя</vt:lpstr>
      <vt:lpstr>Проблемное обучение</vt:lpstr>
      <vt:lpstr>Трудное надо сделать привычным,  привычное – легким,  а легкое – приятным. Станиславский К.</vt:lpstr>
      <vt:lpstr>Труды, посвященные технологии проблемного обучения, появились в конце 60-х – начале 70-х гг. XX века</vt:lpstr>
      <vt:lpstr>Учитель и ученики растут вместе. Конфуций</vt:lpstr>
      <vt:lpstr>Коммуникативная атака</vt:lpstr>
      <vt:lpstr>Виды проектов</vt:lpstr>
      <vt:lpstr>Презентация PowerPoint</vt:lpstr>
      <vt:lpstr>Комиксы</vt:lpstr>
      <vt:lpstr>Презентация PowerPoint</vt:lpstr>
      <vt:lpstr>Научно-популярные журналы</vt:lpstr>
      <vt:lpstr>Настольные игры</vt:lpstr>
      <vt:lpstr>Настольные игры</vt:lpstr>
      <vt:lpstr>http://maturtel4me.ru/</vt:lpstr>
      <vt:lpstr>Презентация PowerPoint</vt:lpstr>
      <vt:lpstr>Результаты деятельности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Гайнуллин Рамил Рашитович</dc:title>
  <dc:creator>UncleDima</dc:creator>
  <cp:lastModifiedBy>Пользователь</cp:lastModifiedBy>
  <cp:revision>103</cp:revision>
  <dcterms:created xsi:type="dcterms:W3CDTF">2016-02-24T20:50:37Z</dcterms:created>
  <dcterms:modified xsi:type="dcterms:W3CDTF">2017-02-15T05:47:49Z</dcterms:modified>
</cp:coreProperties>
</file>