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267" r:id="rId2"/>
    <p:sldId id="256" r:id="rId3"/>
    <p:sldId id="257" r:id="rId4"/>
    <p:sldId id="258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4B081-0C4E-40E3-B042-835DCFD789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2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CDF00-E8B6-429B-9D82-097DFE0ECC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0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4F0E6-EE24-4692-8A9F-FF46C9C6DE83}" type="slidenum">
              <a:rPr lang="ru-RU"/>
              <a:pPr/>
              <a:t>1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1C669E-91DB-4FC3-9B2D-B33F5DEFFC57}" type="slidenum">
              <a:rPr lang="ru-RU"/>
              <a:pPr/>
              <a:t>2</a:t>
            </a:fld>
            <a:endParaRPr lang="ru-RU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0FF64-18B6-4E77-930A-D1736D6610CF}" type="slidenum">
              <a:rPr lang="ru-RU"/>
              <a:pPr/>
              <a:t>3</a:t>
            </a:fld>
            <a:endParaRPr lang="ru-RU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F30B2-F6BE-4B71-A4C8-DB45334FC785}" type="slidenum">
              <a:rPr lang="ru-RU"/>
              <a:pPr/>
              <a:t>4</a:t>
            </a:fld>
            <a:endParaRPr 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716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6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716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716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17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717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90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90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90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9FC2B9-1504-4252-B730-C3E532BEB9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3E3CD5-2237-4327-8013-2F602C86FD0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401970-AAB8-44F7-B382-A197FE14FE0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96233A-C589-4554-8A7D-CD10B0ACDB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68257E-D8A5-49CA-B760-2D2D99316D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E35CFF-4DAB-44EB-9E64-A3F215BD426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5A777B-4330-43E2-ACB2-675CD5AA711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37995B-511B-480D-AE03-98C11629C2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C0AC0F-230E-46BF-AC9A-93F3292F3A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0FD231-6FF2-4259-918F-1FF84D42B7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006664-1A86-4337-BF8D-80D6CDF3A3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065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6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7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8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9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069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69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0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4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5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6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7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8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79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0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1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2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3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4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5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6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7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7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7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87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8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B2D00D5-1028-4C90-AA42-D05D613B390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8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8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8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8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kk-KZ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kk-KZ" sz="2800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kk-KZ" sz="2800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Ақмола облысының білім басқармасы</a:t>
            </a:r>
            <a:b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«№6 Агротехникалық колледжі</a:t>
            </a:r>
            <a:r>
              <a:rPr lang="ru-RU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</a:t>
            </a:r>
            <a:r>
              <a:rPr lang="kk-KZ" sz="2400" dirty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КММ</a:t>
            </a:r>
            <a:r>
              <a:rPr lang="ru-RU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Управление образования Акмолинской области</a:t>
            </a:r>
            <a:b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КГУ </a:t>
            </a:r>
            <a:r>
              <a:rPr lang="ru-RU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«Агротехнический колледж </a:t>
            </a:r>
            <a:r>
              <a:rPr lang="kk-KZ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№</a:t>
            </a:r>
            <a:r>
              <a:rPr lang="ru-RU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6»</a:t>
            </a:r>
            <a:r>
              <a:rPr lang="ru-RU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600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743200"/>
            <a:ext cx="7010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kk-KZ" sz="2800" b="1" dirty="0">
                <a:latin typeface="Times New Roman" pitchFamily="18" charset="0"/>
              </a:rPr>
              <a:t>ПРАВИЛА ДОРОЖНОГО ДВИЖЕНИЯ</a:t>
            </a:r>
          </a:p>
          <a:p>
            <a:pPr algn="ctr">
              <a:buFont typeface="Wingdings" pitchFamily="2" charset="2"/>
              <a:buNone/>
            </a:pPr>
            <a:r>
              <a:rPr lang="kk-KZ" sz="2000" b="1" dirty="0">
                <a:latin typeface="Times New Roman" pitchFamily="18" charset="0"/>
              </a:rPr>
              <a:t>       Тема: “ </a:t>
            </a:r>
            <a:r>
              <a:rPr lang="ru-RU" sz="2400" b="1" dirty="0">
                <a:latin typeface="Times New Roman" pitchFamily="18" charset="0"/>
              </a:rPr>
              <a:t>Проезд перекрестков</a:t>
            </a:r>
            <a:r>
              <a:rPr lang="ru-RU" dirty="0"/>
              <a:t> </a:t>
            </a:r>
            <a:r>
              <a:rPr lang="kk-KZ" sz="2000" b="1" dirty="0">
                <a:latin typeface="Times New Roman" pitchFamily="18" charset="0"/>
              </a:rPr>
              <a:t>”</a:t>
            </a:r>
          </a:p>
          <a:p>
            <a:pPr algn="ctr"/>
            <a:endParaRPr lang="kk-KZ" sz="2000" b="1" dirty="0">
              <a:latin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0" y="6096000"/>
            <a:ext cx="4572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Подготовил</a:t>
            </a:r>
            <a:r>
              <a:rPr lang="kk-KZ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преподаватель спецдисциплин Сейтназаров М.Б.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kk-KZ" sz="2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327025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При повороте направо или налево водитель обязан уступить дорогу пешеходам, переходящим проезжую часть дороги, на которую он поворачивает, а также велосипедистам, пересекающим ее по велосипедной дорожке.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7315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04800" y="4841875"/>
            <a:ext cx="8610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Поворачивая налево на данном перекрестке, следует уступить дорогу пешеходам, переходящим проезжую часть дороги, на которую вы поворачиваете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Комментарий </a:t>
            </a:r>
            <a:r>
              <a:rPr lang="ru-RU" b="1" dirty="0">
                <a:latin typeface="Times New Roman" pitchFamily="18" charset="0"/>
              </a:rPr>
              <a:t> На перекрестке дороги </a:t>
            </a:r>
            <a:r>
              <a:rPr lang="ru-RU" b="1" dirty="0" smtClean="0">
                <a:latin typeface="Times New Roman" pitchFamily="18" charset="0"/>
              </a:rPr>
              <a:t> пересекаются </a:t>
            </a:r>
            <a:r>
              <a:rPr lang="ru-RU" b="1" dirty="0">
                <a:latin typeface="Times New Roman" pitchFamily="18" charset="0"/>
              </a:rPr>
              <a:t>на одном уровне. Пересечение дорог на разных по высоте уровнях (проезды под мостами, въезды в тоннели и т. п.) и выезды на дорогу с прилегающих территорий перекрестками не считаются.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latin typeface="Times New Roman" pitchFamily="18" charset="0"/>
              </a:rPr>
              <a:t>Запрещается выезжать на перекресток или пересечение проезжих частей, если образовался затор, который вынудит водителя остановиться, создав препятствие для движения транспортных средств в поперечном направлении.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524000"/>
            <a:ext cx="8305800" cy="3962400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5529263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latin typeface="Times New Roman" pitchFamily="18" charset="0"/>
              </a:rPr>
              <a:t>В данной ситуации вы можете выехать на перекресток только для поворота или разворота, так как образовавшийся затор делает невозможным движение в прямом направлении без вынужденной остановки на перекрестке, а это создаст препятствие для движения в поперечном направлении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706563"/>
          </a:xfrm>
        </p:spPr>
        <p:txBody>
          <a:bodyPr/>
          <a:lstStyle/>
          <a:p>
            <a:r>
              <a:rPr lang="ru-RU" sz="1600" b="1">
                <a:latin typeface="Times New Roman" pitchFamily="18" charset="0"/>
              </a:rPr>
              <a:t>Перекресток, где очередность движения определяется сигналами светофора или регулировщика, считается регулируемым.</a:t>
            </a:r>
            <a:br>
              <a:rPr lang="ru-RU" sz="1600" b="1">
                <a:latin typeface="Times New Roman" pitchFamily="18" charset="0"/>
              </a:rPr>
            </a:br>
            <a:r>
              <a:rPr lang="ru-RU" sz="1600" b="1">
                <a:latin typeface="Times New Roman" pitchFamily="18" charset="0"/>
              </a:rPr>
              <a:t>При желтом мигающем сигнале, неработающих светофорах или отсутствии регулировщика перекресток считается нерегулируемым, и водители обязаны руководствоваться правилами проезда нерегулируемых перекрестков и установленными на перекрестке знаками приоритета.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905000"/>
            <a:ext cx="7620000" cy="3352800"/>
          </a:xfrm>
          <a:noFill/>
          <a:ln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" y="5410200"/>
            <a:ext cx="899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При желтом мигающем сигнале светофора перекресток считается нерегулируемым. </a:t>
            </a:r>
            <a:r>
              <a:rPr lang="ru-RU" b="1">
                <a:latin typeface="Times New Roman" pitchFamily="18" charset="0"/>
              </a:rPr>
              <a:t>Руководствуясь знаком </a:t>
            </a:r>
            <a:r>
              <a:rPr lang="ru-RU" b="1" smtClean="0">
                <a:latin typeface="Times New Roman" pitchFamily="18" charset="0"/>
              </a:rPr>
              <a:t> приоритета </a:t>
            </a:r>
            <a:r>
              <a:rPr lang="ru-RU" b="1">
                <a:latin typeface="Times New Roman" pitchFamily="18" charset="0"/>
              </a:rPr>
              <a:t>2.1 «Главная дорога», вы можете проехать этот перекресток первым, пользуясь преимуществом по отношению как к грузовому автомобилю, так и к трамваю, находящемуся на второстепенной дороге (см. </a:t>
            </a:r>
            <a:r>
              <a:rPr lang="ru-RU" b="1" dirty="0">
                <a:latin typeface="Times New Roman" pitchFamily="18" charset="0"/>
              </a:rPr>
              <a:t>п. 13.9)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1600200"/>
          </a:xfrm>
        </p:spPr>
        <p:txBody>
          <a:bodyPr/>
          <a:lstStyle/>
          <a:p>
            <a:r>
              <a:rPr lang="ru-RU" b="1" spc="600" dirty="0" smtClean="0">
                <a:solidFill>
                  <a:srgbClr val="FFFF00"/>
                </a:solidFill>
                <a:effectLst/>
              </a:rPr>
              <a:t>СПАСИБО ЗА ВНИМАНИЕ !!!</a:t>
            </a:r>
            <a:endParaRPr lang="ru-RU" b="1" spc="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60</TotalTime>
  <Words>246</Words>
  <Application>Microsoft Office PowerPoint</Application>
  <PresentationFormat>Экран (4:3)</PresentationFormat>
  <Paragraphs>16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Точки</vt:lpstr>
      <vt:lpstr>  Ақмола облысының білім басқармасы  «№6 Агротехникалық колледжі» КММ Управление образования Акмолинской области КГУ «Агротехнический колледж №6» </vt:lpstr>
      <vt:lpstr>Презентация PowerPoint</vt:lpstr>
      <vt:lpstr>Запрещается выезжать на перекресток или пересечение проезжих частей, если образовался затор, который вынудит водителя остановиться, создав препятствие для движения транспортных средств в поперечном направлении.</vt:lpstr>
      <vt:lpstr>Перекресток, где очередность движения определяется сигналами светофора или регулировщика, считается регулируемым. При желтом мигающем сигнале, неработающих светофорах или отсутствии регулировщика перекресток считается нерегулируемым, и водители обязаны руководствоваться правилами проезда нерегулируемых перекрестков и установленными на перекрестке знаками приоритета.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</dc:creator>
  <cp:lastModifiedBy>User</cp:lastModifiedBy>
  <cp:revision>8</cp:revision>
  <cp:lastPrinted>1601-01-01T00:00:00Z</cp:lastPrinted>
  <dcterms:created xsi:type="dcterms:W3CDTF">1601-01-01T00:00:00Z</dcterms:created>
  <dcterms:modified xsi:type="dcterms:W3CDTF">2017-09-26T06:00:20Z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