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  <p:sldMasterId id="2147484130" r:id="rId2"/>
  </p:sldMasterIdLst>
  <p:notesMasterIdLst>
    <p:notesMasterId r:id="rId31"/>
  </p:notesMasterIdLst>
  <p:sldIdLst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8" r:id="rId26"/>
    <p:sldId id="289" r:id="rId27"/>
    <p:sldId id="286" r:id="rId28"/>
    <p:sldId id="287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0501-2D48-46EA-B16E-55EA3FA69FEF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1E2A-4ED4-44CE-B37A-79CD2796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1E2A-4ED4-44CE-B37A-79CD27961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6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DC41C-D149-4452-8781-7E31CA6D4A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5325-FC39-47AA-88B3-F5D611BE9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3259-613D-4E55-83CF-6D90E452CB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ABF70-2FA4-4E31-86FF-15190B38A6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FC62-4FE4-492E-A38D-C54AA16D9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6EAE-638F-49F3-946F-BAF0A380E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179D-D684-4EC6-951E-F7286BF87F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24A6-3EA6-4614-B29D-61F61D4E60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3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0ECE-184C-4DBD-97EE-E168A4C706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19E92-C808-42AD-96BC-72E2ABE6C6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8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0BBA2-6CA6-4906-B1B0-89430B3E76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B4F8B-6D23-42BB-A17E-A2667DB894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A721C-0FA0-4B6A-8A6C-FC5BBFA0B7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81247-9E68-453D-96E0-F60CBC7345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9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266AF-E2CA-4CA6-9FB2-52E41CDCAD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57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D282-18F6-45E4-9ED5-DA0743C26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9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F30C-BABE-44B4-8C04-85A1701399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A846-9FBA-4A9C-9B6C-E23BA46403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7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6B8B-0C03-41F7-99E6-00026E3823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BB4D3D1-3BD6-412E-91C1-12C62B669B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6D077-1AE3-4AB5-8CA4-3244FE91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7E616-BA32-46E1-AC45-0D33FC710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4E1DD-91C4-4E7C-8D51-D6603FCDB1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19F11-997D-4A6B-A3A0-C2221A008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00613-3C8A-46A3-AD01-5A099F4DD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1A715-0BFC-4E33-9F13-994080206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5A772-D583-4B01-A894-3F29572D77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5CBEB-AE0E-4D18-8C0A-2AA42AE2486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cotoys.su/image/cache/data/bogorod_toys/215-500x500.jpg" TargetMode="External"/><Relationship Id="rId13" Type="http://schemas.openxmlformats.org/officeDocument/2006/relationships/hyperlink" Target="http://kupidonia.ru/images/goods/big/21_2.jpg" TargetMode="External"/><Relationship Id="rId18" Type="http://schemas.openxmlformats.org/officeDocument/2006/relationships/hyperlink" Target="http://www.moscow.org/moscow_tours/moscow_excursions/traditions_and_crafts/photo/bogorodskie_zabavi_7.jpg" TargetMode="External"/><Relationship Id="rId3" Type="http://schemas.openxmlformats.org/officeDocument/2006/relationships/hyperlink" Target="http://nevsedoma.com.ua/images/2010/13/4/02480000.jpg" TargetMode="External"/><Relationship Id="rId7" Type="http://schemas.openxmlformats.org/officeDocument/2006/relationships/hyperlink" Target="http://www.zolotoe-koltso.ru/goroda_new/sergievposad/pics_sp/sp_bogorodskaya_igr.jpg" TargetMode="External"/><Relationship Id="rId12" Type="http://schemas.openxmlformats.org/officeDocument/2006/relationships/hyperlink" Target="http://media.nn.ru/data/ufiles/4/93/96/939667.458.jpg" TargetMode="External"/><Relationship Id="rId17" Type="http://schemas.openxmlformats.org/officeDocument/2006/relationships/hyperlink" Target="http://www.moscow.org/moscow_tours/moscow_excursions/traditions_and_crafts/photo/bogorodskie_zabavi_6.jpg" TargetMode="External"/><Relationship Id="rId2" Type="http://schemas.openxmlformats.org/officeDocument/2006/relationships/hyperlink" Target="http://nevsedoma.com.ua/index.php?newsid=70438" TargetMode="External"/><Relationship Id="rId16" Type="http://schemas.openxmlformats.org/officeDocument/2006/relationships/hyperlink" Target="http://www.moscow.org/moscow_tours/moscow_excursions/traditions_and_crafts/photo/bogorodskie_zabavi_5.jpg" TargetMode="External"/><Relationship Id="rId20" Type="http://schemas.openxmlformats.org/officeDocument/2006/relationships/hyperlink" Target="http://www.avokado-toys.ru/published/publicdata/AVOKADO/attachments/SC/products_pictures/1819_enl.gi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ryabinka-08.edusite.ru/images/p89_168.jpg" TargetMode="External"/><Relationship Id="rId11" Type="http://schemas.openxmlformats.org/officeDocument/2006/relationships/hyperlink" Target="http://www.orfey.net/upload/iblock/483/bogorbear.gif" TargetMode="External"/><Relationship Id="rId5" Type="http://schemas.openxmlformats.org/officeDocument/2006/relationships/hyperlink" Target="http://www.nkj.ru/upload/iblock/99f/99f6466f4356e9d714c753ec93e4c60e.jpg" TargetMode="External"/><Relationship Id="rId15" Type="http://schemas.openxmlformats.org/officeDocument/2006/relationships/hyperlink" Target="http://www.moscow.org/moscow_tours/moscow_excursions/traditions_and_crafts/photo/bogorodskie_zabavi_4.jpg" TargetMode="External"/><Relationship Id="rId10" Type="http://schemas.openxmlformats.org/officeDocument/2006/relationships/hyperlink" Target="http://podelki-shop.ru/wp-content/uploads/2012/09/rusderigr-4.jpg" TargetMode="External"/><Relationship Id="rId19" Type="http://schemas.openxmlformats.org/officeDocument/2006/relationships/hyperlink" Target="http://www.rebziki.com/images/Derevjannye%20igrushki/BI_zayac_baraban.jpg" TargetMode="External"/><Relationship Id="rId4" Type="http://schemas.openxmlformats.org/officeDocument/2006/relationships/hyperlink" Target="http://nevsedoma.com.ua/images/2010/13/4/25220000.jpg" TargetMode="External"/><Relationship Id="rId9" Type="http://schemas.openxmlformats.org/officeDocument/2006/relationships/hyperlink" Target="http://gallery.forum-grad.ru/files/6/1/2/9/3/1_1218731981.jpg" TargetMode="External"/><Relationship Id="rId14" Type="http://schemas.openxmlformats.org/officeDocument/2006/relationships/hyperlink" Target="http://www.moscow.org/moscow_tours/moscow_excursions/traditions_and_crafts/photo/bogorodskie_zabavi_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ezonam.ru/img/big/25359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hyperlink" Target="http://www.posezonam.ru/img/big/192849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711" y="607195"/>
            <a:ext cx="612068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ПРЕЗЕНТАЦИЯ 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ЛИТЕРАТУРНОМУ ЧТЕНИЮ: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 класс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«Произведения прикладного искусства: гжельская и хохломская посуда, дымковская и </a:t>
            </a:r>
            <a:r>
              <a:rPr lang="ru-RU" sz="3600" b="1" dirty="0" err="1" smtClean="0">
                <a:solidFill>
                  <a:srgbClr val="FFFF00"/>
                </a:solidFill>
              </a:rPr>
              <a:t>богородская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игрушка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ВЫПОЛНИЛА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МБОУ </a:t>
            </a:r>
            <a:r>
              <a:rPr lang="ru-RU" sz="2000" b="1" dirty="0" err="1" smtClean="0">
                <a:solidFill>
                  <a:srgbClr val="002060"/>
                </a:solidFill>
              </a:rPr>
              <a:t>Бутурлиновская</a:t>
            </a:r>
            <a:r>
              <a:rPr lang="ru-RU" sz="2000" b="1" dirty="0" smtClean="0">
                <a:solidFill>
                  <a:srgbClr val="002060"/>
                </a:solidFill>
              </a:rPr>
              <a:t> СОШ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Устименко Юлия Анатольевна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2015-2016уч.г.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4" descr="img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762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019300" cy="25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6660232" y="100150"/>
            <a:ext cx="2455188" cy="171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3206"/>
            <a:ext cx="2017350" cy="25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55776" y="177903"/>
            <a:ext cx="56435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rgbClr val="FFC000"/>
                </a:solidFill>
              </a:rPr>
              <a:t>Возникновение игрушки связывают с весенним праздником 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</p:txBody>
      </p:sp>
      <p:pic>
        <p:nvPicPr>
          <p:cNvPr id="5123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0190" r="9901" b="8287"/>
          <a:stretch>
            <a:fillRect/>
          </a:stretch>
        </p:blipFill>
        <p:spPr bwMode="auto">
          <a:xfrm>
            <a:off x="179512" y="214313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Татьяна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3362" r="11252"/>
          <a:stretch>
            <a:fillRect/>
          </a:stretch>
        </p:blipFill>
        <p:spPr bwMode="auto">
          <a:xfrm>
            <a:off x="179512" y="3518123"/>
            <a:ext cx="27860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Татьян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2414" r="24860" b="14778"/>
          <a:stretch>
            <a:fillRect/>
          </a:stretch>
        </p:blipFill>
        <p:spPr bwMode="auto">
          <a:xfrm>
            <a:off x="6444208" y="4433071"/>
            <a:ext cx="2500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9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572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rgbClr val="FFC000"/>
                </a:solidFill>
              </a:rPr>
              <a:t>Дымковская игрушка — рукодельное изделие. Каждая — создание одного мастера. От лепки и до росписи процесс творческий, никогда не повторяющийся. Нет и не может быть двух одинаковых изделий. Каждая игрушка уникальна и единственна.</a:t>
            </a:r>
          </a:p>
        </p:txBody>
      </p:sp>
      <p:pic>
        <p:nvPicPr>
          <p:cNvPr id="8195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1424142" y="2460060"/>
            <a:ext cx="6676250" cy="43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4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4" y="4833937"/>
            <a:ext cx="8429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rgbClr val="FFC000"/>
                </a:solidFill>
              </a:rPr>
              <a:t>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a:t>
            </a:r>
          </a:p>
        </p:txBody>
      </p:sp>
      <p:pic>
        <p:nvPicPr>
          <p:cNvPr id="10243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6032" r="3268" b="7506"/>
          <a:stretch>
            <a:fillRect/>
          </a:stretch>
        </p:blipFill>
        <p:spPr bwMode="auto">
          <a:xfrm>
            <a:off x="571500" y="0"/>
            <a:ext cx="7869238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5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000375"/>
            <a:ext cx="4800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272" r="8714" b="3636"/>
          <a:stretch>
            <a:fillRect/>
          </a:stretch>
        </p:blipFill>
        <p:spPr bwMode="auto">
          <a:xfrm>
            <a:off x="142875" y="428625"/>
            <a:ext cx="27003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5907" r="7109" b="5511"/>
          <a:stretch>
            <a:fillRect/>
          </a:stretch>
        </p:blipFill>
        <p:spPr bwMode="auto">
          <a:xfrm>
            <a:off x="6643688" y="142875"/>
            <a:ext cx="22145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Татьяна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6578" r="11438" b="5702"/>
          <a:stretch>
            <a:fillRect/>
          </a:stretch>
        </p:blipFill>
        <p:spPr bwMode="auto">
          <a:xfrm>
            <a:off x="3357563" y="214313"/>
            <a:ext cx="22145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8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Times New Roman" pitchFamily="18" charset="0"/>
              </a:rPr>
              <a:t>БОГОРОДСКАЯ ИГРУШКА</a:t>
            </a:r>
            <a:endParaRPr lang="ru-RU" sz="4000" b="1" dirty="0">
              <a:solidFill>
                <a:srgbClr val="FFC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809524" cy="4464496"/>
          </a:xfrm>
        </p:spPr>
      </p:pic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>
            <a:fillRect/>
          </a:stretch>
        </p:blipFill>
        <p:spPr>
          <a:xfrm>
            <a:off x="4643438" y="1628775"/>
            <a:ext cx="4038600" cy="4492625"/>
          </a:xfrm>
          <a:noFill/>
        </p:spPr>
      </p:pic>
    </p:spTree>
    <p:extLst>
      <p:ext uri="{BB962C8B-B14F-4D97-AF65-F5344CB8AC3E}">
        <p14:creationId xmlns:p14="http://schemas.microsoft.com/office/powerpoint/2010/main" val="247585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46956" y="556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  <a:effectLst/>
                <a:latin typeface="Times New Roman" pitchFamily="18" charset="0"/>
              </a:rPr>
              <a:t>Богородские игрушки</a:t>
            </a:r>
            <a:r>
              <a:rPr lang="ru-RU" sz="4000" dirty="0">
                <a:solidFill>
                  <a:srgbClr val="FFC0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600400" cy="4378796"/>
          </a:xfrm>
        </p:spPr>
      </p:pic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60032" y="1189070"/>
            <a:ext cx="3896816" cy="56593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8692"/>
            <a:ext cx="4482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«Пёстрые деревянные курочки на подставке, фигурки кузнецов, мужика и </a:t>
            </a:r>
            <a:r>
              <a:rPr lang="ru-RU" sz="2800" b="1" dirty="0" smtClean="0">
                <a:solidFill>
                  <a:srgbClr val="FFC000"/>
                </a:solidFill>
              </a:rPr>
              <a:t>медведя. Забавные </a:t>
            </a:r>
            <a:r>
              <a:rPr lang="ru-RU" sz="2800" b="1" dirty="0">
                <a:solidFill>
                  <a:srgbClr val="FFC000"/>
                </a:solidFill>
              </a:rPr>
              <a:t>игрушки, известные на Руси с незапамятных времен, стали основным народным промыслом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для </a:t>
            </a:r>
            <a:r>
              <a:rPr lang="ru-RU" sz="2800" b="1" dirty="0">
                <a:solidFill>
                  <a:srgbClr val="FFC000"/>
                </a:solidFill>
              </a:rPr>
              <a:t>жителей подмосковного села </a:t>
            </a:r>
            <a:r>
              <a:rPr lang="ru-RU" sz="2800" b="1" dirty="0" err="1">
                <a:solidFill>
                  <a:srgbClr val="FFC000"/>
                </a:solidFill>
              </a:rPr>
              <a:t>Богородское</a:t>
            </a:r>
            <a:r>
              <a:rPr lang="ru-RU" sz="2800" b="1" dirty="0">
                <a:solidFill>
                  <a:srgbClr val="FFC000"/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52224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solidFill>
                <a:srgbClr val="FFC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-99392"/>
            <a:ext cx="8686800" cy="280831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ru-RU" sz="2800" b="1" dirty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r>
              <a:rPr lang="ru-RU" sz="3000" b="1" dirty="0" smtClean="0">
                <a:solidFill>
                  <a:srgbClr val="FFC000"/>
                </a:solidFill>
              </a:rPr>
              <a:t>Все </a:t>
            </a:r>
            <a:r>
              <a:rPr lang="ru-RU" sz="3000" b="1" dirty="0">
                <a:solidFill>
                  <a:srgbClr val="FFC000"/>
                </a:solidFill>
              </a:rPr>
              <a:t>игрушки делаются из липы, которое просушивается около четырех лет . Дерево мягкое и с ним легко работать</a:t>
            </a:r>
            <a:r>
              <a:rPr lang="ru-RU" sz="28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5"/>
            <a:ext cx="4038600" cy="3672408"/>
          </a:xfrm>
        </p:spPr>
      </p:pic>
      <p:sp>
        <p:nvSpPr>
          <p:cNvPr id="2" name="TextBox 1"/>
          <p:cNvSpPr txBox="1"/>
          <p:nvPr/>
        </p:nvSpPr>
        <p:spPr>
          <a:xfrm>
            <a:off x="1403648" y="59426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Богородская фабрика игрушек</a:t>
            </a:r>
          </a:p>
        </p:txBody>
      </p:sp>
    </p:spTree>
    <p:extLst>
      <p:ext uri="{BB962C8B-B14F-4D97-AF65-F5344CB8AC3E}">
        <p14:creationId xmlns:p14="http://schemas.microsoft.com/office/powerpoint/2010/main" val="27686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412777"/>
            <a:ext cx="5041900" cy="5040560"/>
          </a:xfrm>
        </p:spPr>
      </p:pic>
      <p:sp>
        <p:nvSpPr>
          <p:cNvPr id="266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404664"/>
            <a:ext cx="8676457" cy="1080517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rgbClr val="FFC000"/>
                </a:solidFill>
              </a:rPr>
              <a:t>После просушки, дерево отправляется на зарубку.</a:t>
            </a:r>
          </a:p>
        </p:txBody>
      </p:sp>
    </p:spTree>
    <p:extLst>
      <p:ext uri="{BB962C8B-B14F-4D97-AF65-F5344CB8AC3E}">
        <p14:creationId xmlns:p14="http://schemas.microsoft.com/office/powerpoint/2010/main" val="4331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2656"/>
            <a:ext cx="9026990" cy="1656184"/>
          </a:xfrm>
        </p:spPr>
        <p:txBody>
          <a:bodyPr/>
          <a:lstStyle/>
          <a:p>
            <a:pPr marL="137160" indent="0">
              <a:lnSpc>
                <a:spcPct val="90000"/>
              </a:lnSpc>
              <a:buNone/>
            </a:pPr>
            <a:r>
              <a:rPr lang="ru-RU" b="1" dirty="0">
                <a:solidFill>
                  <a:srgbClr val="FFC000"/>
                </a:solidFill>
              </a:rPr>
              <a:t>Заготовки размечаются по лекалам, и вырезаются </a:t>
            </a:r>
            <a:r>
              <a:rPr lang="ru-RU" b="1" dirty="0" err="1">
                <a:solidFill>
                  <a:srgbClr val="FFC000"/>
                </a:solidFill>
              </a:rPr>
              <a:t>богородским</a:t>
            </a:r>
            <a:r>
              <a:rPr lang="ru-RU" b="1" dirty="0">
                <a:solidFill>
                  <a:srgbClr val="FFC000"/>
                </a:solidFill>
              </a:rPr>
              <a:t> ножом и стамеской. У опытного мастера на одно изделие уходит около 15 минут. </a:t>
            </a:r>
          </a:p>
        </p:txBody>
      </p:sp>
      <p:pic>
        <p:nvPicPr>
          <p:cNvPr id="28678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132856"/>
            <a:ext cx="4356422" cy="4496544"/>
          </a:xfrm>
        </p:spPr>
      </p:pic>
    </p:spTree>
    <p:extLst>
      <p:ext uri="{BB962C8B-B14F-4D97-AF65-F5344CB8AC3E}">
        <p14:creationId xmlns:p14="http://schemas.microsoft.com/office/powerpoint/2010/main" val="374666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412776"/>
            <a:ext cx="5105400" cy="4968552"/>
          </a:xfrm>
        </p:spPr>
      </p:pic>
      <p:sp>
        <p:nvSpPr>
          <p:cNvPr id="338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260649"/>
            <a:ext cx="7632848" cy="115212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>
                <a:solidFill>
                  <a:srgbClr val="FFC000"/>
                </a:solidFill>
              </a:rPr>
              <a:t>Следующий этап - сборка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281255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57188" y="1700806"/>
            <a:ext cx="8786812" cy="45719"/>
          </a:xfrm>
        </p:spPr>
        <p:txBody>
          <a:bodyPr>
            <a:noAutofit/>
          </a:bodyPr>
          <a:lstStyle/>
          <a:p>
            <a:pPr algn="l" eaLnBrk="1" hangingPunct="1"/>
            <a:endParaRPr lang="ru-RU" sz="2800" i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4738" y="3497014"/>
            <a:ext cx="5500688" cy="2714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    </a:t>
            </a:r>
            <a:r>
              <a:rPr lang="ru-RU" sz="2800" b="1" dirty="0" smtClean="0">
                <a:solidFill>
                  <a:srgbClr val="FFC000"/>
                </a:solidFill>
              </a:rPr>
              <a:t>Гжельский фарфор - это вазы,  предметы для сервировки, украшения стола и интерьера, сервизы, а также разнообразные сувениры.</a:t>
            </a:r>
          </a:p>
        </p:txBody>
      </p:sp>
      <p:pic>
        <p:nvPicPr>
          <p:cNvPr id="4100" name="Picture 6" descr="fce95a24eb2715874caf5c28153d1b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996952"/>
            <a:ext cx="39544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ГЖЕЛЬ .ПОСУДА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68534"/>
            <a:ext cx="8642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При слове "гжель" мы сразу же представляем себе белоснежную посуду, расписанную синими и голубыми рисунками.</a:t>
            </a:r>
          </a:p>
        </p:txBody>
      </p:sp>
    </p:spTree>
    <p:extLst>
      <p:ext uri="{BB962C8B-B14F-4D97-AF65-F5344CB8AC3E}">
        <p14:creationId xmlns:p14="http://schemas.microsoft.com/office/powerpoint/2010/main" val="155271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/>
                <a:latin typeface="+mn-lt"/>
              </a:rPr>
              <a:t>Самый красочный и заключительный этап - раскраска.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041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9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382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0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6863"/>
            <a:ext cx="835342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G:\хохлома\х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ЗОЛОТАЯ ХОХЛОМА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Picture 2" descr="G:\хохлома\хх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2" y="4321175"/>
            <a:ext cx="40254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429250" cy="623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50000">
                    <a:srgbClr val="FF6600"/>
                  </a:gs>
                  <a:gs pos="100000">
                    <a:srgbClr val="FFFF00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572" y="188640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Отличительная особенность хохломской посуды в том, что все изделия вытачивались из дерева -  липы или осины. Но прежде чем нанести рисунок, посуду покрывают серебристым по цвету оловянным порошком, пишут по нему красками, потом покрывают все слоем специально сваренной олифы и ставят в протопленную вычищенную печь калить. И еще несколько раз покрывали и калили, что серебристое казалось уже золотым и светилось.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95" y="4321175"/>
            <a:ext cx="4073286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6" name="Picture 5" descr="G:\хохлома\х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2361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G:\хохлома\х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4046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Для "травного" орнамента характерно сочетание рисунка, выполненного красным и черным цветом с золотой поверхностью фона. </a:t>
            </a:r>
          </a:p>
        </p:txBody>
      </p:sp>
    </p:spTree>
    <p:extLst>
      <p:ext uri="{BB962C8B-B14F-4D97-AF65-F5344CB8AC3E}">
        <p14:creationId xmlns:p14="http://schemas.microsoft.com/office/powerpoint/2010/main" val="56152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4944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FFC000"/>
                </a:solidFill>
                <a:effectLst/>
                <a:latin typeface="+mn-lt"/>
              </a:rPr>
              <a:t>ТЕХНОЛОГИЯ ПРОМЫСЛА</a:t>
            </a:r>
          </a:p>
        </p:txBody>
      </p:sp>
      <p:pic>
        <p:nvPicPr>
          <p:cNvPr id="41989" name="Picture 12" descr="G:\хохлома\0_1c3fb_acfc1bc0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3573015"/>
            <a:ext cx="4762500" cy="3016697"/>
          </a:xfrm>
          <a:noFill/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813774" y="188640"/>
            <a:ext cx="7500938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gradFill rotWithShape="1">
                <a:gsLst>
                  <a:gs pos="0">
                    <a:srgbClr val="FFFF00"/>
                  </a:gs>
                  <a:gs pos="50000">
                    <a:srgbClr val="FF6600"/>
                  </a:gs>
                  <a:gs pos="100000">
                    <a:srgbClr val="FFFF00"/>
                  </a:gs>
                </a:gsLst>
                <a:lin ang="2700000" scaled="1"/>
              </a:gradFill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13144"/>
          <a:stretch>
            <a:fillRect/>
          </a:stretch>
        </p:blipFill>
        <p:spPr bwMode="auto">
          <a:xfrm>
            <a:off x="496888" y="938213"/>
            <a:ext cx="3352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14131"/>
          <a:stretch>
            <a:fillRect/>
          </a:stretch>
        </p:blipFill>
        <p:spPr bwMode="auto">
          <a:xfrm>
            <a:off x="4860031" y="938213"/>
            <a:ext cx="343624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4641" y="2928938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«БЕЛЬЁ»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99792" y="2943841"/>
            <a:ext cx="919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ГРУНТ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52982" y="2891146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ЛУЖЁНОЕ ИЗДЕЛИЕ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6296" y="2890838"/>
            <a:ext cx="134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РОСПИСЬ</a:t>
            </a:r>
          </a:p>
        </p:txBody>
      </p:sp>
    </p:spTree>
    <p:extLst>
      <p:ext uri="{BB962C8B-B14F-4D97-AF65-F5344CB8AC3E}">
        <p14:creationId xmlns:p14="http://schemas.microsoft.com/office/powerpoint/2010/main" val="41102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4" descr="G:\хохлома\х6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-6350"/>
            <a:ext cx="3797300" cy="3792538"/>
          </a:xfrm>
        </p:spPr>
      </p:pic>
      <p:pic>
        <p:nvPicPr>
          <p:cNvPr id="13315" name="Picture 2" descr="G:\хохлома\х6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919413"/>
            <a:ext cx="38227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G:\хохлома\х6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992438"/>
            <a:ext cx="382270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3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Источники: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759450"/>
          </a:xfrm>
        </p:spPr>
        <p:txBody>
          <a:bodyPr/>
          <a:lstStyle/>
          <a:p>
            <a:pPr indent="-165100">
              <a:lnSpc>
                <a:spcPct val="80000"/>
              </a:lnSpc>
            </a:pPr>
            <a:r>
              <a:rPr lang="ru-RU" sz="1600" dirty="0" smtClean="0">
                <a:hlinkClick r:id="rId2"/>
              </a:rPr>
              <a:t>http</a:t>
            </a:r>
            <a:r>
              <a:rPr lang="ru-RU" sz="1600" dirty="0">
                <a:hlinkClick r:id="rId2"/>
              </a:rPr>
              <a:t>://nevsedoma.com.ua/index.php?newsid=70438</a:t>
            </a:r>
            <a:r>
              <a:rPr lang="ru-RU" sz="1600" dirty="0"/>
              <a:t> текст и фотографии</a:t>
            </a:r>
          </a:p>
          <a:p>
            <a:pPr indent="-165100">
              <a:lnSpc>
                <a:spcPct val="80000"/>
              </a:lnSpc>
            </a:pPr>
            <a:r>
              <a:rPr lang="ru-RU" sz="1600" dirty="0">
                <a:hlinkClick r:id="rId3"/>
              </a:rPr>
              <a:t>http://nevsedoma.com.ua/images/2010/13/4/02480000.jpg</a:t>
            </a:r>
            <a:endParaRPr lang="ru-RU" sz="1600" dirty="0"/>
          </a:p>
          <a:p>
            <a:pPr indent="-165100">
              <a:lnSpc>
                <a:spcPct val="80000"/>
              </a:lnSpc>
            </a:pPr>
            <a:r>
              <a:rPr lang="ru-RU" sz="1600" dirty="0">
                <a:hlinkClick r:id="rId4"/>
              </a:rPr>
              <a:t>http://nevsedoma.com.ua/images/2010/13/4/25220000.jpg</a:t>
            </a:r>
            <a:endParaRPr lang="ru-RU" sz="16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5"/>
              </a:rPr>
              <a:t>http://www.nkj.ru/upload/iblock/99f/99f6466f4356e9d714c753ec93e4c60e.jpg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6"/>
              </a:rPr>
              <a:t>http://ryabinka-08.edusite.ru/images/p89_168.jpg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7"/>
              </a:rPr>
              <a:t>http://www.zolotoe-koltso.ru/goroda_new/sergievposad/pics_sp/sp_bogorodskaya_igr.jpg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8"/>
              </a:rPr>
              <a:t>http://ecotoys.su/image/cache/data/bogorod_toys/215-500x500.jpg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9"/>
              </a:rPr>
              <a:t>http://gallery.forum-grad.ru/files/6/1/2/9/3/1_1218731981.jpg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0"/>
              </a:rPr>
              <a:t>http://podelki-shop.ru/wp-content/uploads/2012/09/rusderigr-4.jpg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1"/>
              </a:rPr>
              <a:t>http://www.orfey.net/upload/iblock/483/bogorbear.gif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2"/>
              </a:rPr>
              <a:t>http://media.nn.ru/data/ufiles/4/93/96/939667.458.jpg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3"/>
              </a:rPr>
              <a:t>http://kupidonia.ru/images/goods/big/21_2.jpg</a:t>
            </a:r>
            <a:r>
              <a:rPr lang="ru-RU" sz="1400" dirty="0"/>
              <a:t> </a:t>
            </a:r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4"/>
              </a:rPr>
              <a:t>http://www.moscow.org/moscow_tours/moscow_excursions/traditions_and_crafts/photo/bogorodskie_zabavi_3.jpg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5"/>
              </a:rPr>
              <a:t>http://www.moscow.org/moscow_tours/moscow_excursions/traditions_and_crafts/photo/bogorodskie_zabavi_4.jpg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6"/>
              </a:rPr>
              <a:t>http://www.moscow.org/moscow_tours/moscow_excursions/traditions_and_crafts/photo/bogorodskie_zabavi_5.jpg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7"/>
              </a:rPr>
              <a:t>http://www.moscow.org/moscow_tours/moscow_excursions/traditions_and_crafts/photo/bogorodskie_zabavi_6.jpg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8"/>
              </a:rPr>
              <a:t>http://www.moscow.org/moscow_tours/moscow_excursions/traditions_and_crafts/photo/bogorodskie_zabavi_7.jpg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19"/>
              </a:rPr>
              <a:t>http://www.rebziki.com/images/Derevjannye%20igrushki/BI_zayac_baraban.jpg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r>
              <a:rPr lang="ru-RU" sz="1400" dirty="0">
                <a:hlinkClick r:id="rId20"/>
              </a:rPr>
              <a:t>http://www.avokado-toys.ru/published/publicdata/AVOKADO/attachments/SC/products_pictures/1819_enl.gif</a:t>
            </a:r>
            <a:endParaRPr lang="ru-RU" sz="1400" dirty="0"/>
          </a:p>
          <a:p>
            <a:pPr indent="-165100">
              <a:lnSpc>
                <a:spcPct val="80000"/>
              </a:lnSpc>
            </a:pPr>
            <a:endParaRPr lang="ru-RU" sz="1600" dirty="0"/>
          </a:p>
          <a:p>
            <a:pPr indent="-165100">
              <a:lnSpc>
                <a:spcPct val="80000"/>
              </a:lnSpc>
            </a:pPr>
            <a:endParaRPr lang="ru-RU" sz="1400" dirty="0"/>
          </a:p>
          <a:p>
            <a:pPr indent="-165100">
              <a:lnSpc>
                <a:spcPct val="80000"/>
              </a:lnSpc>
            </a:pPr>
            <a:endParaRPr lang="ru-RU" sz="800" dirty="0"/>
          </a:p>
          <a:p>
            <a:pPr indent="-165100">
              <a:lnSpc>
                <a:spcPct val="80000"/>
              </a:lnSpc>
            </a:pPr>
            <a:endParaRPr lang="ru-RU" sz="400" dirty="0"/>
          </a:p>
          <a:p>
            <a:pPr indent="-165100">
              <a:lnSpc>
                <a:spcPct val="80000"/>
              </a:lnSpc>
            </a:pPr>
            <a:endParaRPr lang="ru-RU" sz="400" dirty="0"/>
          </a:p>
          <a:p>
            <a:pPr indent="-165100">
              <a:lnSpc>
                <a:spcPct val="80000"/>
              </a:lnSpc>
            </a:pP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715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4429125"/>
            <a:ext cx="85725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Издавна </a:t>
            </a:r>
            <a:r>
              <a:rPr lang="ru-RU" sz="2800" b="1" dirty="0">
                <a:solidFill>
                  <a:srgbClr val="FFC000"/>
                </a:solidFill>
              </a:rPr>
              <a:t>край был богат залежами гончарных глин. В жарком пламени печи обжигалась, закаливалась глиняная посуда, становясь звонкой и прочной.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5513"/>
            <a:ext cx="784887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462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Родина Гжели – подмосковный регион. </a:t>
            </a:r>
            <a:r>
              <a:rPr lang="ru-RU" sz="2800" b="1" dirty="0" smtClean="0">
                <a:solidFill>
                  <a:srgbClr val="FFC000"/>
                </a:solidFill>
              </a:rPr>
              <a:t>Своё </a:t>
            </a:r>
            <a:r>
              <a:rPr lang="ru-RU" sz="2800" b="1" dirty="0">
                <a:solidFill>
                  <a:srgbClr val="FFC000"/>
                </a:solidFill>
              </a:rPr>
              <a:t>название она получила от названия села, что находится в 60 км от Москвы. </a:t>
            </a:r>
          </a:p>
        </p:txBody>
      </p:sp>
    </p:spTree>
    <p:extLst>
      <p:ext uri="{BB962C8B-B14F-4D97-AF65-F5344CB8AC3E}">
        <p14:creationId xmlns:p14="http://schemas.microsoft.com/office/powerpoint/2010/main" val="70109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5" y="-45719"/>
            <a:ext cx="5500688" cy="45719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b="1" u="sng" dirty="0" smtClean="0">
              <a:solidFill>
                <a:schemeClr val="hlin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3929063"/>
            <a:ext cx="53578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</a:rPr>
              <a:t>Расписывалась эта посуда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по </a:t>
            </a:r>
            <a:r>
              <a:rPr lang="ru-RU" sz="2800" b="1" dirty="0">
                <a:solidFill>
                  <a:srgbClr val="FFC000"/>
                </a:solidFill>
              </a:rPr>
              <a:t>белой обожжённой глине кобальтовой краской.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1867753"/>
            <a:ext cx="316840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5" y="469883"/>
            <a:ext cx="3167062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-857250"/>
            <a:ext cx="5572125" cy="8001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FFC000"/>
                </a:solidFill>
                <a:effectLst/>
                <a:latin typeface="+mn-lt"/>
              </a:rPr>
              <a:t>       </a:t>
            </a:r>
            <a:endParaRPr lang="ru-RU" sz="2800" dirty="0" smtClean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" name="Picture 4" descr="0_9_905_1191519001"/>
          <p:cNvPicPr>
            <a:picLocks noChangeAspect="1" noChangeArrowheads="1"/>
          </p:cNvPicPr>
          <p:nvPr/>
        </p:nvPicPr>
        <p:blipFill>
          <a:blip r:embed="rId2"/>
          <a:srcRect t="12199" b="10092"/>
          <a:stretch>
            <a:fillRect/>
          </a:stretch>
        </p:blipFill>
        <p:spPr bwMode="auto">
          <a:xfrm>
            <a:off x="285720" y="4214818"/>
            <a:ext cx="2714644" cy="231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04813"/>
            <a:ext cx="2643188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908720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Эта краска у гжельских мастеров с секретом: серый порошок (кобальт) даёт узор 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на посуде серый, почти чёрный. 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        А как покроют готовые поделки глазурью для блеска 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да ещё раз в печь для закалки поставят – так и заиграют они волшебными синими да голубыми красками.</a:t>
            </a:r>
          </a:p>
        </p:txBody>
      </p:sp>
    </p:spTree>
    <p:extLst>
      <p:ext uri="{BB962C8B-B14F-4D97-AF65-F5344CB8AC3E}">
        <p14:creationId xmlns:p14="http://schemas.microsoft.com/office/powerpoint/2010/main" val="163165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C000"/>
                </a:solidFill>
                <a:effectLst/>
                <a:latin typeface="+mn-lt"/>
              </a:rPr>
              <a:t>.</a:t>
            </a:r>
            <a:endParaRPr lang="ru-RU" sz="2800" dirty="0" smtClean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1267" name="Picture 14" descr="blyudtce-gran3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2845519" cy="30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Картинка 470 из 167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552" y="1714500"/>
            <a:ext cx="3097213" cy="314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а 363 из 167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5677" y="3645024"/>
            <a:ext cx="2808287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7" y="332656"/>
            <a:ext cx="848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Традиционная роспись фарфора - выполненные от руки растительные и геометрические </a:t>
            </a:r>
            <a:r>
              <a:rPr lang="ru-RU" sz="2800" b="1" dirty="0" smtClean="0">
                <a:solidFill>
                  <a:srgbClr val="FFC000"/>
                </a:solidFill>
              </a:rPr>
              <a:t>орнаменты.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6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7463"/>
            <a:ext cx="8229600" cy="720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FFC000"/>
                </a:solidFill>
              </a:rPr>
              <a:t>Роспись силуэтов посуды под Гжель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760"/>
            <a:ext cx="2881016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30" y="2636912"/>
            <a:ext cx="25876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38" y="1272666"/>
            <a:ext cx="2941259" cy="39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ChangeArrowheads="1"/>
          </p:cNvSpPr>
          <p:nvPr/>
        </p:nvSpPr>
        <p:spPr bwMode="auto">
          <a:xfrm>
            <a:off x="4649788" y="2890838"/>
            <a:ext cx="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333333"/>
              </a:solidFill>
            </a:endParaRPr>
          </a:p>
        </p:txBody>
      </p:sp>
      <p:pic>
        <p:nvPicPr>
          <p:cNvPr id="3075" name="Picture 4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250" r="43428" b="52486"/>
          <a:stretch>
            <a:fillRect/>
          </a:stretch>
        </p:blipFill>
        <p:spPr bwMode="auto">
          <a:xfrm>
            <a:off x="785813" y="257175"/>
            <a:ext cx="7715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6973" y="5214938"/>
            <a:ext cx="6943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4000" b="1" dirty="0" smtClean="0">
                <a:solidFill>
                  <a:srgbClr val="FFC000"/>
                </a:solidFill>
              </a:rPr>
              <a:t>ДЫМКОВСКАЯ ИГРУШКА</a:t>
            </a:r>
            <a:endParaRPr kumimoji="1"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341748" y="874603"/>
            <a:ext cx="40719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rgbClr val="FFC000"/>
                </a:solidFill>
              </a:rPr>
              <a:t>Дымковская игрушка — один из самых старинных промыслов Руси, который существует </a:t>
            </a:r>
            <a:endParaRPr kumimoji="1" lang="ru-RU" sz="2800" b="1" dirty="0" smtClean="0">
              <a:solidFill>
                <a:srgbClr val="FFC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b="1" dirty="0" smtClean="0">
                <a:solidFill>
                  <a:srgbClr val="FFC000"/>
                </a:solidFill>
              </a:rPr>
              <a:t>на </a:t>
            </a:r>
            <a:r>
              <a:rPr kumimoji="1" lang="ru-RU" sz="2800" b="1" dirty="0">
                <a:solidFill>
                  <a:srgbClr val="FFC000"/>
                </a:solidFill>
              </a:rPr>
              <a:t>Вятской земле более четырёхсот лет.</a:t>
            </a:r>
          </a:p>
        </p:txBody>
      </p:sp>
      <p:pic>
        <p:nvPicPr>
          <p:cNvPr id="4099" name="Picture 4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2243"/>
          <a:stretch>
            <a:fillRect/>
          </a:stretch>
        </p:blipFill>
        <p:spPr bwMode="auto">
          <a:xfrm>
            <a:off x="4572000" y="357188"/>
            <a:ext cx="42148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3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521</Words>
  <Application>Microsoft Office PowerPoint</Application>
  <PresentationFormat>Экран (4:3)</PresentationFormat>
  <Paragraphs>76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Оформление по умолчанию</vt:lpstr>
      <vt:lpstr>Презентация PowerPoint</vt:lpstr>
      <vt:lpstr>Презентация PowerPoint</vt:lpstr>
      <vt:lpstr> </vt:lpstr>
      <vt:lpstr>Презентация PowerPoint</vt:lpstr>
      <vt:lpstr>       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БОГОРОДСКАЯ ИГРУШКА</vt:lpstr>
      <vt:lpstr>Богородские игрушки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Самый красочный и заключительный этап - раскраска.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ПРОМЫСЛА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Устименко Юлия</dc:creator>
  <cp:lastModifiedBy>yuliya</cp:lastModifiedBy>
  <cp:revision>12</cp:revision>
  <dcterms:created xsi:type="dcterms:W3CDTF">2015-09-14T16:10:01Z</dcterms:created>
  <dcterms:modified xsi:type="dcterms:W3CDTF">2015-09-14T18:03:03Z</dcterms:modified>
</cp:coreProperties>
</file>