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Lst>
  <p:sldIdLst>
    <p:sldId id="27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1" d="100"/>
          <a:sy n="91" d="100"/>
        </p:scale>
        <p:origin x="53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7624823-94CF-40E1-86BE-329FD2CEA96E}" type="datetimeFigureOut">
              <a:rPr lang="ru-RU" smtClean="0"/>
              <a:t>25.04.2019</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796092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624823-94CF-40E1-86BE-329FD2CEA96E}" type="datetimeFigureOut">
              <a:rPr lang="ru-RU" smtClean="0"/>
              <a:t>25.04.2019</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266411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624823-94CF-40E1-86BE-329FD2CEA96E}" type="datetimeFigureOut">
              <a:rPr lang="ru-RU" smtClean="0"/>
              <a:t>25.04.2019</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F709EC-A87B-488F-B8CC-F7764D0977CB}"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8827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7624823-94CF-40E1-86BE-329FD2CEA96E}" type="datetimeFigureOut">
              <a:rPr lang="ru-RU" smtClean="0"/>
              <a:t>25.04.2019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2646355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7624823-94CF-40E1-86BE-329FD2CEA96E}" type="datetimeFigureOut">
              <a:rPr lang="ru-RU" smtClean="0"/>
              <a:t>25.04.2019</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F709EC-A87B-488F-B8CC-F7764D0977CB}"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929580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B7624823-94CF-40E1-86BE-329FD2CEA96E}" type="datetimeFigureOut">
              <a:rPr lang="ru-RU" smtClean="0"/>
              <a:t>25.04.2019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26604866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624823-94CF-40E1-86BE-329FD2CEA96E}" type="datetimeFigureOut">
              <a:rPr lang="ru-RU" smtClean="0"/>
              <a:t>25.04.2019</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13264606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624823-94CF-40E1-86BE-329FD2CEA96E}" type="datetimeFigureOut">
              <a:rPr lang="ru-RU" smtClean="0"/>
              <a:t>25.04.2019</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2208386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7624823-94CF-40E1-86BE-329FD2CEA96E}" type="datetimeFigureOut">
              <a:rPr lang="ru-RU" smtClean="0"/>
              <a:t>25.04.2019</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342669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7624823-94CF-40E1-86BE-329FD2CEA96E}" type="datetimeFigureOut">
              <a:rPr lang="ru-RU" smtClean="0"/>
              <a:t>25.04.2019</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946664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7624823-94CF-40E1-86BE-329FD2CEA96E}" type="datetimeFigureOut">
              <a:rPr lang="ru-RU" smtClean="0"/>
              <a:t>25.04.2019</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3112200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7624823-94CF-40E1-86BE-329FD2CEA96E}" type="datetimeFigureOut">
              <a:rPr lang="ru-RU" smtClean="0"/>
              <a:t>25.04.2019</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3942182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7624823-94CF-40E1-86BE-329FD2CEA96E}" type="datetimeFigureOut">
              <a:rPr lang="ru-RU" smtClean="0"/>
              <a:t>25.04.2019</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26508786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624823-94CF-40E1-86BE-329FD2CEA96E}" type="datetimeFigureOut">
              <a:rPr lang="ru-RU" smtClean="0"/>
              <a:t>25.04.2019</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1844084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7624823-94CF-40E1-86BE-329FD2CEA96E}" type="datetimeFigureOut">
              <a:rPr lang="ru-RU" smtClean="0"/>
              <a:t>25.04.2019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368849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B7624823-94CF-40E1-86BE-329FD2CEA96E}" type="datetimeFigureOut">
              <a:rPr lang="ru-RU" smtClean="0"/>
              <a:t>25.04.2019</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0F709EC-A87B-488F-B8CC-F7764D0977CB}" type="slidenum">
              <a:rPr lang="ru-RU" smtClean="0"/>
              <a:t>‹#›</a:t>
            </a:fld>
            <a:endParaRPr lang="ru-RU"/>
          </a:p>
        </p:txBody>
      </p:sp>
    </p:spTree>
    <p:extLst>
      <p:ext uri="{BB962C8B-B14F-4D97-AF65-F5344CB8AC3E}">
        <p14:creationId xmlns:p14="http://schemas.microsoft.com/office/powerpoint/2010/main" val="1306270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7624823-94CF-40E1-86BE-329FD2CEA96E}" type="datetimeFigureOut">
              <a:rPr lang="ru-RU" smtClean="0"/>
              <a:t>25.04.2019</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0F709EC-A87B-488F-B8CC-F7764D0977CB}" type="slidenum">
              <a:rPr lang="ru-RU" smtClean="0"/>
              <a:t>‹#›</a:t>
            </a:fld>
            <a:endParaRPr lang="ru-RU"/>
          </a:p>
        </p:txBody>
      </p:sp>
    </p:spTree>
    <p:extLst>
      <p:ext uri="{BB962C8B-B14F-4D97-AF65-F5344CB8AC3E}">
        <p14:creationId xmlns:p14="http://schemas.microsoft.com/office/powerpoint/2010/main" val="2961962935"/>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89213" y="1190171"/>
            <a:ext cx="9297987" cy="3253382"/>
          </a:xfrm>
          <a:effectLst/>
          <a:scene3d>
            <a:camera prst="orthographicFront"/>
            <a:lightRig rig="flood" dir="t"/>
          </a:scene3d>
          <a:sp3d extrusionH="76200" contourW="12700" prstMaterial="dkEdge">
            <a:bevelT w="101600" prst="riblet"/>
            <a:bevelB prst="relaxedInset"/>
            <a:extrusionClr>
              <a:schemeClr val="tx1"/>
            </a:extrusionClr>
            <a:contourClr>
              <a:schemeClr val="bg1"/>
            </a:contourClr>
          </a:sp3d>
        </p:spPr>
        <p:txBody>
          <a:bodyPr>
            <a:noAutofit/>
          </a:bodyPr>
          <a:lstStyle/>
          <a:p>
            <a:r>
              <a:rPr lang="ru-RU" sz="7150" dirty="0"/>
              <a:t>Герои романа </a:t>
            </a:r>
            <a:r>
              <a:rPr lang="ru-RU" sz="7150" dirty="0" err="1"/>
              <a:t>Л.Н.Толстого</a:t>
            </a:r>
            <a:r>
              <a:rPr lang="ru-RU" sz="7150" dirty="0"/>
              <a:t> «Война и мир»</a:t>
            </a:r>
          </a:p>
        </p:txBody>
      </p:sp>
      <p:sp>
        <p:nvSpPr>
          <p:cNvPr id="3" name="Подзаголовок 2"/>
          <p:cNvSpPr>
            <a:spLocks noGrp="1"/>
          </p:cNvSpPr>
          <p:nvPr>
            <p:ph type="subTitle" idx="1"/>
          </p:nvPr>
        </p:nvSpPr>
        <p:spPr>
          <a:xfrm>
            <a:off x="2589213" y="4777379"/>
            <a:ext cx="8915399" cy="1941473"/>
          </a:xfrm>
        </p:spPr>
        <p:txBody>
          <a:bodyPr>
            <a:normAutofit fontScale="77500" lnSpcReduction="20000"/>
          </a:bodyPr>
          <a:lstStyle/>
          <a:p>
            <a:r>
              <a:rPr lang="ru-RU" dirty="0"/>
              <a:t>                                    </a:t>
            </a:r>
          </a:p>
          <a:p>
            <a:endParaRPr lang="ru-RU" dirty="0"/>
          </a:p>
          <a:p>
            <a:endParaRPr lang="ru-RU" dirty="0"/>
          </a:p>
          <a:p>
            <a:endParaRPr lang="ru-RU" dirty="0"/>
          </a:p>
          <a:p>
            <a:r>
              <a:rPr lang="ru-RU" dirty="0"/>
              <a:t>                                                                                               </a:t>
            </a:r>
            <a:r>
              <a:rPr lang="ru-RU" dirty="0" smtClean="0"/>
              <a:t>Ибрагимова </a:t>
            </a:r>
            <a:r>
              <a:rPr lang="ru-RU" dirty="0" err="1" smtClean="0"/>
              <a:t>Ашура</a:t>
            </a:r>
            <a:r>
              <a:rPr lang="ru-RU" dirty="0" smtClean="0"/>
              <a:t> </a:t>
            </a:r>
            <a:r>
              <a:rPr lang="ru-RU" dirty="0" err="1" smtClean="0"/>
              <a:t>Гаджикурбановна</a:t>
            </a:r>
            <a:r>
              <a:rPr lang="ru-RU" dirty="0" smtClean="0"/>
              <a:t> </a:t>
            </a:r>
            <a:endParaRPr lang="ru-RU" dirty="0"/>
          </a:p>
          <a:p>
            <a:r>
              <a:rPr lang="ru-RU" dirty="0"/>
              <a:t>                                                                                               10 класс                                                </a:t>
            </a:r>
          </a:p>
        </p:txBody>
      </p:sp>
    </p:spTree>
    <p:extLst>
      <p:ext uri="{BB962C8B-B14F-4D97-AF65-F5344CB8AC3E}">
        <p14:creationId xmlns:p14="http://schemas.microsoft.com/office/powerpoint/2010/main" val="3358023328"/>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l="5833" r="23389" b="-1"/>
          <a:stretch/>
        </p:blipFill>
        <p:spPr>
          <a:xfrm>
            <a:off x="7736146" y="711199"/>
            <a:ext cx="3768466" cy="5419237"/>
          </a:xfrm>
          <a:prstGeom prst="rect">
            <a:avLst/>
          </a:prstGeom>
        </p:spPr>
      </p:pic>
      <p:sp>
        <p:nvSpPr>
          <p:cNvPr id="2" name="Заголовок 1"/>
          <p:cNvSpPr>
            <a:spLocks noGrp="1"/>
          </p:cNvSpPr>
          <p:nvPr>
            <p:ph type="title"/>
          </p:nvPr>
        </p:nvSpPr>
        <p:spPr>
          <a:xfrm>
            <a:off x="2592926" y="624110"/>
            <a:ext cx="4790008" cy="1280890"/>
          </a:xfrm>
        </p:spPr>
        <p:txBody>
          <a:bodyPr>
            <a:normAutofit/>
          </a:bodyPr>
          <a:lstStyle/>
          <a:p>
            <a:r>
              <a:rPr lang="ru-RU" b="1" dirty="0"/>
              <a:t>Пьер Безухов</a:t>
            </a:r>
            <a:endParaRPr lang="ru-RU" dirty="0"/>
          </a:p>
        </p:txBody>
      </p:sp>
      <p:sp>
        <p:nvSpPr>
          <p:cNvPr id="10" name="Content Placeholder 9"/>
          <p:cNvSpPr>
            <a:spLocks noGrp="1"/>
          </p:cNvSpPr>
          <p:nvPr>
            <p:ph idx="1"/>
          </p:nvPr>
        </p:nvSpPr>
        <p:spPr>
          <a:xfrm>
            <a:off x="2589213" y="1448972"/>
            <a:ext cx="4802188" cy="4839285"/>
          </a:xfrm>
        </p:spPr>
        <p:txBody>
          <a:bodyPr>
            <a:normAutofit fontScale="92500" lnSpcReduction="20000"/>
          </a:bodyPr>
          <a:lstStyle/>
          <a:p>
            <a:pPr marL="0" indent="0">
              <a:buNone/>
            </a:pPr>
            <a:r>
              <a:rPr lang="ru-RU" dirty="0"/>
              <a:t>«Массивный, толстый молодой человек со стриженною головой, в очках». «Пьер был несколько больше других мужчин в комнате», у него был «умный и вместе робкий, наблюдательный и естественный взгляд, отличавший его от всех в этой гостиной». Пьер – герой, находящийся в постоянном поиске себя через познание окружающего мира. Каждая ситуация в его жизни, каждый жизненный этап становились для героя особым жизненным уроком. Женитьба на Элен, увлечение масонством, любовь к Наташе Ростовой, присутствие на поле Бородинского сражения (которое герой видит именно глазами Пьера), французский плен и знакомство с Каратаевым полностью меняют личность Пьера – из нелепого увальня «вырастает» целеустремленный и уверенный в себе мужчина с собственными взглядами и целями.</a:t>
            </a:r>
            <a:endParaRPr lang="en-US" dirty="0"/>
          </a:p>
        </p:txBody>
      </p:sp>
    </p:spTree>
    <p:extLst>
      <p:ext uri="{BB962C8B-B14F-4D97-AF65-F5344CB8AC3E}">
        <p14:creationId xmlns:p14="http://schemas.microsoft.com/office/powerpoint/2010/main" val="317678883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l="18160" r="4955" b="2"/>
          <a:stretch/>
        </p:blipFill>
        <p:spPr>
          <a:xfrm>
            <a:off x="7736146" y="711199"/>
            <a:ext cx="3768466" cy="5419237"/>
          </a:xfrm>
          <a:prstGeom prst="rect">
            <a:avLst/>
          </a:prstGeom>
        </p:spPr>
      </p:pic>
      <p:sp>
        <p:nvSpPr>
          <p:cNvPr id="2" name="Заголовок 1"/>
          <p:cNvSpPr>
            <a:spLocks noGrp="1"/>
          </p:cNvSpPr>
          <p:nvPr>
            <p:ph type="title"/>
          </p:nvPr>
        </p:nvSpPr>
        <p:spPr>
          <a:xfrm>
            <a:off x="2592926" y="624110"/>
            <a:ext cx="4790008" cy="1280890"/>
          </a:xfrm>
        </p:spPr>
        <p:txBody>
          <a:bodyPr>
            <a:normAutofit/>
          </a:bodyPr>
          <a:lstStyle/>
          <a:p>
            <a:r>
              <a:rPr lang="ru-RU" dirty="0"/>
              <a:t>Граф </a:t>
            </a:r>
            <a:r>
              <a:rPr lang="ru-RU" b="1" dirty="0"/>
              <a:t>Илья Андреевич </a:t>
            </a:r>
            <a:r>
              <a:rPr lang="ru-RU" b="1" dirty="0" err="1"/>
              <a:t>Ростов</a:t>
            </a:r>
            <a:endParaRPr lang="ru-RU" dirty="0"/>
          </a:p>
        </p:txBody>
      </p:sp>
      <p:sp>
        <p:nvSpPr>
          <p:cNvPr id="10" name="Content Placeholder 9"/>
          <p:cNvSpPr>
            <a:spLocks noGrp="1"/>
          </p:cNvSpPr>
          <p:nvPr>
            <p:ph idx="1"/>
          </p:nvPr>
        </p:nvSpPr>
        <p:spPr>
          <a:xfrm>
            <a:off x="2589213" y="2040467"/>
            <a:ext cx="4802188" cy="3870755"/>
          </a:xfrm>
        </p:spPr>
        <p:txBody>
          <a:bodyPr>
            <a:normAutofit fontScale="92500" lnSpcReduction="10000"/>
          </a:bodyPr>
          <a:lstStyle/>
          <a:p>
            <a:r>
              <a:rPr lang="ru-RU" dirty="0"/>
              <a:t>Добрый и щедрый мужчина, для которого самым главным в его жизни была семья. Граф искренне любил свою жену и четырех детей (Наташу, Веру, Николая и Петю), помогал жене в воспитании детей и всеми силами поддерживал теплую атмосферу в доме </a:t>
            </a:r>
            <a:r>
              <a:rPr lang="ru-RU" dirty="0" err="1"/>
              <a:t>Ростовых</a:t>
            </a:r>
            <a:r>
              <a:rPr lang="ru-RU" dirty="0"/>
              <a:t>. Илья Андреевич не могу жить без роскоши, ему нравилось устраивать пышные балы, приемы и вечера, но его расточительство и неумение управлять хозяйственными делами в итоге привели к критическому финансовому положению </a:t>
            </a:r>
            <a:r>
              <a:rPr lang="ru-RU" dirty="0" err="1"/>
              <a:t>Ростовых</a:t>
            </a:r>
            <a:r>
              <a:rPr lang="ru-RU" dirty="0"/>
              <a:t>.</a:t>
            </a:r>
            <a:endParaRPr lang="en-US" dirty="0"/>
          </a:p>
        </p:txBody>
      </p:sp>
    </p:spTree>
    <p:extLst>
      <p:ext uri="{BB962C8B-B14F-4D97-AF65-F5344CB8AC3E}">
        <p14:creationId xmlns:p14="http://schemas.microsoft.com/office/powerpoint/2010/main" val="111547338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l="25510" r="28261" b="1"/>
          <a:stretch/>
        </p:blipFill>
        <p:spPr>
          <a:xfrm>
            <a:off x="6091916" y="645106"/>
            <a:ext cx="5451627" cy="5247747"/>
          </a:xfrm>
          <a:prstGeom prst="rect">
            <a:avLst/>
          </a:prstGeom>
        </p:spPr>
      </p:pic>
      <p:sp>
        <p:nvSpPr>
          <p:cNvPr id="2" name="Заголовок 1"/>
          <p:cNvSpPr>
            <a:spLocks noGrp="1"/>
          </p:cNvSpPr>
          <p:nvPr>
            <p:ph type="title"/>
          </p:nvPr>
        </p:nvSpPr>
        <p:spPr>
          <a:xfrm>
            <a:off x="1687669" y="624110"/>
            <a:ext cx="4137059" cy="1280890"/>
          </a:xfrm>
        </p:spPr>
        <p:txBody>
          <a:bodyPr>
            <a:normAutofit/>
          </a:bodyPr>
          <a:lstStyle/>
          <a:p>
            <a:r>
              <a:rPr lang="ru-RU" sz="3200"/>
              <a:t>Графиня </a:t>
            </a:r>
            <a:r>
              <a:rPr lang="ru-RU" sz="3200" b="1"/>
              <a:t>Наталья Ростова</a:t>
            </a:r>
          </a:p>
        </p:txBody>
      </p:sp>
      <p:sp>
        <p:nvSpPr>
          <p:cNvPr id="10" name="Content Placeholder 9"/>
          <p:cNvSpPr>
            <a:spLocks noGrp="1"/>
          </p:cNvSpPr>
          <p:nvPr>
            <p:ph idx="1"/>
          </p:nvPr>
        </p:nvSpPr>
        <p:spPr>
          <a:xfrm>
            <a:off x="1683956" y="2133600"/>
            <a:ext cx="4140772" cy="3777622"/>
          </a:xfrm>
        </p:spPr>
        <p:txBody>
          <a:bodyPr>
            <a:normAutofit fontScale="85000" lnSpcReduction="10000"/>
          </a:bodyPr>
          <a:lstStyle/>
          <a:p>
            <a:r>
              <a:rPr lang="ru-RU" dirty="0"/>
              <a:t>Женщина 45-ти лет с восточными чертами лица, умеющая производить впечатление в высшем обществе, жена графа </a:t>
            </a:r>
            <a:r>
              <a:rPr lang="ru-RU" dirty="0" err="1"/>
              <a:t>Ростова</a:t>
            </a:r>
            <a:r>
              <a:rPr lang="ru-RU" dirty="0"/>
              <a:t>, мать четырех детей. Графиня, так же как и ее муж, очень любила свою семью, стараясь поддерживать детей и воспитывать в них лучшие качества. Из-за чрезмерной любви к детям, после смерти Пети женщина чуть не сходит с ума. В графине доброта к близким соединялась с расчетливостью: желая поправить финансовое положение семьи, женщина всеми силами старается расстроить женитьбу Николая на «не выгодной невесте» Соне.</a:t>
            </a:r>
            <a:endParaRPr lang="en-US" sz="1600" dirty="0">
              <a:solidFill>
                <a:srgbClr val="000000"/>
              </a:solidFill>
            </a:endParaRPr>
          </a:p>
        </p:txBody>
      </p:sp>
    </p:spTree>
    <p:extLst>
      <p:ext uri="{BB962C8B-B14F-4D97-AF65-F5344CB8AC3E}">
        <p14:creationId xmlns:p14="http://schemas.microsoft.com/office/powerpoint/2010/main" val="140848101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l="8912" r="32911" b="-2"/>
          <a:stretch/>
        </p:blipFill>
        <p:spPr>
          <a:xfrm>
            <a:off x="6091916" y="645106"/>
            <a:ext cx="5451627" cy="5247747"/>
          </a:xfrm>
          <a:prstGeom prst="rect">
            <a:avLst/>
          </a:prstGeom>
        </p:spPr>
      </p:pic>
      <p:sp>
        <p:nvSpPr>
          <p:cNvPr id="2" name="Заголовок 1"/>
          <p:cNvSpPr>
            <a:spLocks noGrp="1"/>
          </p:cNvSpPr>
          <p:nvPr>
            <p:ph type="title"/>
          </p:nvPr>
        </p:nvSpPr>
        <p:spPr>
          <a:xfrm>
            <a:off x="649224" y="645106"/>
            <a:ext cx="5122652" cy="1259894"/>
          </a:xfrm>
        </p:spPr>
        <p:txBody>
          <a:bodyPr>
            <a:normAutofit/>
          </a:bodyPr>
          <a:lstStyle/>
          <a:p>
            <a:r>
              <a:rPr lang="ru-RU" b="1" dirty="0"/>
              <a:t>Николай </a:t>
            </a:r>
            <a:r>
              <a:rPr lang="ru-RU" b="1" dirty="0" err="1"/>
              <a:t>Ростов</a:t>
            </a:r>
            <a:endParaRPr lang="ru-RU" dirty="0"/>
          </a:p>
        </p:txBody>
      </p:sp>
      <p:sp>
        <p:nvSpPr>
          <p:cNvPr id="10" name="Content Placeholder 9"/>
          <p:cNvSpPr>
            <a:spLocks noGrp="1"/>
          </p:cNvSpPr>
          <p:nvPr>
            <p:ph idx="1"/>
          </p:nvPr>
        </p:nvSpPr>
        <p:spPr>
          <a:xfrm>
            <a:off x="649225" y="2133600"/>
            <a:ext cx="5122652" cy="4028661"/>
          </a:xfrm>
        </p:spPr>
        <p:txBody>
          <a:bodyPr>
            <a:normAutofit fontScale="92500" lnSpcReduction="20000"/>
          </a:bodyPr>
          <a:lstStyle/>
          <a:p>
            <a:r>
              <a:rPr lang="ru-RU" dirty="0"/>
              <a:t>«Невысокий курчавый молодой человек с открытым выражением лица». Это простодушный, открытый, честный и доброжелательный юноша, брат Наташи, старший сын </a:t>
            </a:r>
            <a:r>
              <a:rPr lang="ru-RU" dirty="0" err="1"/>
              <a:t>Ростовых</a:t>
            </a:r>
            <a:r>
              <a:rPr lang="ru-RU" dirty="0"/>
              <a:t>. В начале романа Николай предстает восхищенным юношей, который хочет воинской славы и признания, однако после участия сначала в </a:t>
            </a:r>
            <a:r>
              <a:rPr lang="ru-RU" dirty="0" err="1"/>
              <a:t>Шенграбеском</a:t>
            </a:r>
            <a:r>
              <a:rPr lang="ru-RU" dirty="0"/>
              <a:t> сражении, а затем в </a:t>
            </a:r>
            <a:r>
              <a:rPr lang="ru-RU" dirty="0" err="1"/>
              <a:t>Аустерлицкой</a:t>
            </a:r>
            <a:r>
              <a:rPr lang="ru-RU" dirty="0"/>
              <a:t> битве и Отечественной войне, иллюзии Николая развеиваются и герой понимает, насколько нелепа и неправильна сама идея войны. Личное счастье Николай находит в браке с Марьей Болконской, в которой почувствовал близкого по духу человека еще при первой их встрече.</a:t>
            </a:r>
            <a:br>
              <a:rPr lang="ru-RU" dirty="0"/>
            </a:br>
            <a:endParaRPr lang="en-US" dirty="0"/>
          </a:p>
        </p:txBody>
      </p:sp>
    </p:spTree>
    <p:extLst>
      <p:ext uri="{BB962C8B-B14F-4D97-AF65-F5344CB8AC3E}">
        <p14:creationId xmlns:p14="http://schemas.microsoft.com/office/powerpoint/2010/main" val="129649721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l="8219" r="14084" b="-1"/>
          <a:stretch/>
        </p:blipFill>
        <p:spPr>
          <a:xfrm>
            <a:off x="7736146" y="711199"/>
            <a:ext cx="3768466" cy="5419237"/>
          </a:xfrm>
          <a:prstGeom prst="rect">
            <a:avLst/>
          </a:prstGeom>
        </p:spPr>
      </p:pic>
      <p:sp>
        <p:nvSpPr>
          <p:cNvPr id="2" name="Заголовок 1"/>
          <p:cNvSpPr>
            <a:spLocks noGrp="1"/>
          </p:cNvSpPr>
          <p:nvPr>
            <p:ph type="title"/>
          </p:nvPr>
        </p:nvSpPr>
        <p:spPr>
          <a:xfrm>
            <a:off x="2592926" y="624110"/>
            <a:ext cx="4790008" cy="1280890"/>
          </a:xfrm>
        </p:spPr>
        <p:txBody>
          <a:bodyPr>
            <a:normAutofit/>
          </a:bodyPr>
          <a:lstStyle/>
          <a:p>
            <a:r>
              <a:rPr lang="ru-RU" b="1" dirty="0"/>
              <a:t>Соня </a:t>
            </a:r>
            <a:r>
              <a:rPr lang="ru-RU" b="1" dirty="0" err="1"/>
              <a:t>Ростова</a:t>
            </a:r>
            <a:endParaRPr lang="ru-RU" dirty="0"/>
          </a:p>
        </p:txBody>
      </p:sp>
      <p:sp>
        <p:nvSpPr>
          <p:cNvPr id="10" name="Content Placeholder 9"/>
          <p:cNvSpPr>
            <a:spLocks noGrp="1"/>
          </p:cNvSpPr>
          <p:nvPr>
            <p:ph idx="1"/>
          </p:nvPr>
        </p:nvSpPr>
        <p:spPr>
          <a:xfrm>
            <a:off x="2589213" y="2040467"/>
            <a:ext cx="4802188" cy="3870755"/>
          </a:xfrm>
        </p:spPr>
        <p:txBody>
          <a:bodyPr>
            <a:normAutofit fontScale="92500" lnSpcReduction="20000"/>
          </a:bodyPr>
          <a:lstStyle/>
          <a:p>
            <a:r>
              <a:rPr lang="ru-RU" dirty="0"/>
              <a:t>«Тоненькая, </a:t>
            </a:r>
            <a:r>
              <a:rPr lang="ru-RU" dirty="0" err="1"/>
              <a:t>миниатюрненькая</a:t>
            </a:r>
            <a:r>
              <a:rPr lang="ru-RU" dirty="0"/>
              <a:t> брюнетка с мягким, оттененным длинными ресницами взглядом, густой черной косой, два раза обвивавшею ее голову, и желтоватым оттенком кожи на лице», племянница графа </a:t>
            </a:r>
            <a:r>
              <a:rPr lang="ru-RU" dirty="0" err="1"/>
              <a:t>Ростова</a:t>
            </a:r>
            <a:r>
              <a:rPr lang="ru-RU" dirty="0"/>
              <a:t>. По сюжету романа это тихая, рассудительна, добрая девушка, умеющая любить и склонная к самопожертвованию. Соня отказывает Долохову, так как хочет быть верна только Николаю, которого искренне любит. Когда девушка узнает, что Николай влюблен в Марью, то безропотно отпускает его, не желая препятствовать счастью любимого человека.</a:t>
            </a:r>
            <a:endParaRPr lang="en-US" dirty="0"/>
          </a:p>
        </p:txBody>
      </p:sp>
    </p:spTree>
    <p:extLst>
      <p:ext uri="{BB962C8B-B14F-4D97-AF65-F5344CB8AC3E}">
        <p14:creationId xmlns:p14="http://schemas.microsoft.com/office/powerpoint/2010/main" val="13579006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l="37260" r="16511" b="1"/>
          <a:stretch/>
        </p:blipFill>
        <p:spPr>
          <a:xfrm>
            <a:off x="6091916" y="645106"/>
            <a:ext cx="5451627" cy="5247747"/>
          </a:xfrm>
          <a:prstGeom prst="rect">
            <a:avLst/>
          </a:prstGeom>
        </p:spPr>
      </p:pic>
      <p:sp>
        <p:nvSpPr>
          <p:cNvPr id="2" name="Заголовок 1"/>
          <p:cNvSpPr>
            <a:spLocks noGrp="1"/>
          </p:cNvSpPr>
          <p:nvPr>
            <p:ph type="title"/>
          </p:nvPr>
        </p:nvSpPr>
        <p:spPr>
          <a:xfrm>
            <a:off x="1687669" y="624110"/>
            <a:ext cx="4137059" cy="1280890"/>
          </a:xfrm>
        </p:spPr>
        <p:txBody>
          <a:bodyPr>
            <a:normAutofit/>
          </a:bodyPr>
          <a:lstStyle/>
          <a:p>
            <a:r>
              <a:rPr lang="ru-RU" sz="3000" b="1"/>
              <a:t>Николай Андреевич Болконский</a:t>
            </a:r>
            <a:endParaRPr lang="ru-RU" sz="3000"/>
          </a:p>
        </p:txBody>
      </p:sp>
      <p:sp>
        <p:nvSpPr>
          <p:cNvPr id="10" name="Content Placeholder 9"/>
          <p:cNvSpPr>
            <a:spLocks noGrp="1"/>
          </p:cNvSpPr>
          <p:nvPr>
            <p:ph idx="1"/>
          </p:nvPr>
        </p:nvSpPr>
        <p:spPr>
          <a:xfrm>
            <a:off x="1683956" y="2133599"/>
            <a:ext cx="4140772" cy="4407877"/>
          </a:xfrm>
        </p:spPr>
        <p:txBody>
          <a:bodyPr>
            <a:normAutofit lnSpcReduction="10000"/>
          </a:bodyPr>
          <a:lstStyle/>
          <a:p>
            <a:r>
              <a:rPr lang="ru-RU" dirty="0"/>
              <a:t>Князь, генерал-</a:t>
            </a:r>
            <a:r>
              <a:rPr lang="ru-RU" dirty="0" err="1"/>
              <a:t>ашеф</a:t>
            </a:r>
            <a:r>
              <a:rPr lang="ru-RU" dirty="0"/>
              <a:t> в отставке. Это гордый, умный, строгий к себе и другим мужчина невысокого роста «с маленькими сухими ручками и седыми висячими бровями, иногда, как он насупливался, застилавшими блеск умных и точно молодых блестящих глаз». В глубине души Болконский очень любит своих детей, но не смеет показывать этого (только перед смертью смог показать дочери свою любовь). Умер Николай Андреевич от второго удара, находясь в </a:t>
            </a:r>
            <a:r>
              <a:rPr lang="ru-RU" dirty="0" err="1"/>
              <a:t>Богучарово</a:t>
            </a:r>
            <a:r>
              <a:rPr lang="ru-RU" dirty="0"/>
              <a:t>.</a:t>
            </a:r>
            <a:endParaRPr lang="en-US" sz="1600" dirty="0">
              <a:solidFill>
                <a:srgbClr val="000000"/>
              </a:solidFill>
            </a:endParaRPr>
          </a:p>
        </p:txBody>
      </p:sp>
    </p:spTree>
    <p:extLst>
      <p:ext uri="{BB962C8B-B14F-4D97-AF65-F5344CB8AC3E}">
        <p14:creationId xmlns:p14="http://schemas.microsoft.com/office/powerpoint/2010/main" val="853237966"/>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l="30225" r="28227" b="2"/>
          <a:stretch/>
        </p:blipFill>
        <p:spPr>
          <a:xfrm>
            <a:off x="7736146" y="711199"/>
            <a:ext cx="3768466" cy="5419237"/>
          </a:xfrm>
          <a:prstGeom prst="rect">
            <a:avLst/>
          </a:prstGeom>
        </p:spPr>
      </p:pic>
      <p:sp>
        <p:nvSpPr>
          <p:cNvPr id="2" name="Заголовок 1"/>
          <p:cNvSpPr>
            <a:spLocks noGrp="1"/>
          </p:cNvSpPr>
          <p:nvPr>
            <p:ph type="title"/>
          </p:nvPr>
        </p:nvSpPr>
        <p:spPr>
          <a:xfrm>
            <a:off x="2592926" y="624110"/>
            <a:ext cx="4790008" cy="1280890"/>
          </a:xfrm>
        </p:spPr>
        <p:txBody>
          <a:bodyPr>
            <a:normAutofit/>
          </a:bodyPr>
          <a:lstStyle/>
          <a:p>
            <a:r>
              <a:rPr lang="ru-RU" b="1" dirty="0"/>
              <a:t>Марья Болконская</a:t>
            </a:r>
            <a:endParaRPr lang="ru-RU" dirty="0"/>
          </a:p>
        </p:txBody>
      </p:sp>
      <p:sp>
        <p:nvSpPr>
          <p:cNvPr id="10" name="Content Placeholder 9"/>
          <p:cNvSpPr>
            <a:spLocks noGrp="1"/>
          </p:cNvSpPr>
          <p:nvPr>
            <p:ph idx="1"/>
          </p:nvPr>
        </p:nvSpPr>
        <p:spPr>
          <a:xfrm>
            <a:off x="2589213" y="2040467"/>
            <a:ext cx="4802188" cy="3870755"/>
          </a:xfrm>
        </p:spPr>
        <p:txBody>
          <a:bodyPr>
            <a:normAutofit fontScale="92500" lnSpcReduction="20000"/>
          </a:bodyPr>
          <a:lstStyle/>
          <a:p>
            <a:r>
              <a:rPr lang="ru-RU" dirty="0"/>
              <a:t>Тихая, добрая, кроткая, склонная к самопожертвованию и искренне любящая своих родных девушка. Толстой описывает ее как героиню с «некрасивым слабым телом и худым лицом», но «глаза княжны, большие, глубокие и лучистые (как будто лучи теплого света иногда снопами выходили из них), были так хороши, что очень часто, несмотря на некрасивость всего лица, глаза эти делались привлекательнее красоты». Красота глаз Марьи после поразила и Николая </a:t>
            </a:r>
            <a:r>
              <a:rPr lang="ru-RU" dirty="0" err="1"/>
              <a:t>Ростова</a:t>
            </a:r>
            <a:r>
              <a:rPr lang="ru-RU" dirty="0"/>
              <a:t>. Девушка была очень набожна, всю себя посвящала заботе за отцом и племянником, потом перенаправив свою любовь на собственную семью и мужа.</a:t>
            </a:r>
            <a:endParaRPr lang="en-US" dirty="0"/>
          </a:p>
        </p:txBody>
      </p:sp>
    </p:spTree>
    <p:extLst>
      <p:ext uri="{BB962C8B-B14F-4D97-AF65-F5344CB8AC3E}">
        <p14:creationId xmlns:p14="http://schemas.microsoft.com/office/powerpoint/2010/main" val="416310306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r="3" b="6170"/>
          <a:stretch/>
        </p:blipFill>
        <p:spPr>
          <a:xfrm>
            <a:off x="7736146" y="711199"/>
            <a:ext cx="3768466" cy="5419237"/>
          </a:xfrm>
          <a:prstGeom prst="rect">
            <a:avLst/>
          </a:prstGeom>
        </p:spPr>
      </p:pic>
      <p:sp>
        <p:nvSpPr>
          <p:cNvPr id="2" name="Заголовок 1"/>
          <p:cNvSpPr>
            <a:spLocks noGrp="1"/>
          </p:cNvSpPr>
          <p:nvPr>
            <p:ph type="title"/>
          </p:nvPr>
        </p:nvSpPr>
        <p:spPr>
          <a:xfrm>
            <a:off x="2592926" y="624110"/>
            <a:ext cx="4790008" cy="1280890"/>
          </a:xfrm>
        </p:spPr>
        <p:txBody>
          <a:bodyPr>
            <a:normAutofit/>
          </a:bodyPr>
          <a:lstStyle/>
          <a:p>
            <a:r>
              <a:rPr lang="ru-RU" b="1" dirty="0"/>
              <a:t>Элен Курагина</a:t>
            </a:r>
            <a:endParaRPr lang="ru-RU" dirty="0"/>
          </a:p>
        </p:txBody>
      </p:sp>
      <p:sp>
        <p:nvSpPr>
          <p:cNvPr id="10" name="Content Placeholder 9"/>
          <p:cNvSpPr>
            <a:spLocks noGrp="1"/>
          </p:cNvSpPr>
          <p:nvPr>
            <p:ph idx="1"/>
          </p:nvPr>
        </p:nvSpPr>
        <p:spPr>
          <a:xfrm>
            <a:off x="2589213" y="2040467"/>
            <a:ext cx="4802188" cy="4655755"/>
          </a:xfrm>
        </p:spPr>
        <p:txBody>
          <a:bodyPr>
            <a:normAutofit/>
          </a:bodyPr>
          <a:lstStyle/>
          <a:p>
            <a:r>
              <a:rPr lang="ru-RU" dirty="0"/>
              <a:t>Яркая, блистательно-красивая женщина с «неизменяющейся улыбкой» и полными белыми плечами, которой нравилось мужское общество, первая жена Пьера. Элен не отличалась особым умом, однако благодаря своему очарованию, умению держать себя в обществе и налаживать нужные связи, устроила собственный салон в Петербурге, была лично знакома с Наполеоном. Женщина умерла от сильной ангины </a:t>
            </a:r>
            <a:br>
              <a:rPr lang="ru-RU" dirty="0"/>
            </a:br>
            <a:r>
              <a:rPr lang="ru-RU" dirty="0"/>
              <a:t/>
            </a:r>
            <a:br>
              <a:rPr lang="ru-RU" dirty="0"/>
            </a:br>
            <a:endParaRPr lang="en-US" dirty="0"/>
          </a:p>
        </p:txBody>
      </p:sp>
    </p:spTree>
    <p:extLst>
      <p:ext uri="{BB962C8B-B14F-4D97-AF65-F5344CB8AC3E}">
        <p14:creationId xmlns:p14="http://schemas.microsoft.com/office/powerpoint/2010/main" val="25645635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l="14989" r="24238" b="-1"/>
          <a:stretch/>
        </p:blipFill>
        <p:spPr>
          <a:xfrm>
            <a:off x="6091916" y="645106"/>
            <a:ext cx="5451627" cy="5247747"/>
          </a:xfrm>
          <a:prstGeom prst="rect">
            <a:avLst/>
          </a:prstGeom>
        </p:spPr>
      </p:pic>
      <p:sp>
        <p:nvSpPr>
          <p:cNvPr id="2" name="Заголовок 1"/>
          <p:cNvSpPr>
            <a:spLocks noGrp="1"/>
          </p:cNvSpPr>
          <p:nvPr>
            <p:ph type="title"/>
          </p:nvPr>
        </p:nvSpPr>
        <p:spPr>
          <a:xfrm>
            <a:off x="649224" y="645106"/>
            <a:ext cx="5122652" cy="1259894"/>
          </a:xfrm>
        </p:spPr>
        <p:txBody>
          <a:bodyPr>
            <a:normAutofit/>
          </a:bodyPr>
          <a:lstStyle/>
          <a:p>
            <a:r>
              <a:rPr lang="ru-RU" b="1" dirty="0"/>
              <a:t>Анатоль Курагин</a:t>
            </a:r>
            <a:endParaRPr lang="ru-RU" dirty="0"/>
          </a:p>
        </p:txBody>
      </p:sp>
      <p:sp>
        <p:nvSpPr>
          <p:cNvPr id="10" name="Content Placeholder 9"/>
          <p:cNvSpPr>
            <a:spLocks noGrp="1"/>
          </p:cNvSpPr>
          <p:nvPr>
            <p:ph idx="1"/>
          </p:nvPr>
        </p:nvSpPr>
        <p:spPr>
          <a:xfrm>
            <a:off x="649225" y="2133600"/>
            <a:ext cx="5122652" cy="3759253"/>
          </a:xfrm>
        </p:spPr>
        <p:txBody>
          <a:bodyPr>
            <a:normAutofit/>
          </a:bodyPr>
          <a:lstStyle/>
          <a:p>
            <a:r>
              <a:rPr lang="ru-RU" dirty="0"/>
              <a:t>Брат Элен, такой же красивый внешне и заметный в высшем обществе, как и его сестра. Анатоль жил так, как ему хотелось, отбрасывая все моральные принципы и устои, устраивал пьянки и дебоши. Курагин хотел украсть Наташу </a:t>
            </a:r>
            <a:r>
              <a:rPr lang="ru-RU" dirty="0" err="1"/>
              <a:t>Ростову</a:t>
            </a:r>
            <a:r>
              <a:rPr lang="ru-RU" dirty="0"/>
              <a:t> и повенчаться с ней, хотя уже был женат.</a:t>
            </a:r>
            <a:endParaRPr lang="en-US" dirty="0"/>
          </a:p>
        </p:txBody>
      </p:sp>
    </p:spTree>
    <p:extLst>
      <p:ext uri="{BB962C8B-B14F-4D97-AF65-F5344CB8AC3E}">
        <p14:creationId xmlns:p14="http://schemas.microsoft.com/office/powerpoint/2010/main" val="24968171"/>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4" name="Rectangle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2"/>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l="19635" r="34136" b="1"/>
          <a:stretch/>
        </p:blipFill>
        <p:spPr>
          <a:xfrm>
            <a:off x="6091916" y="645106"/>
            <a:ext cx="5451627" cy="5247747"/>
          </a:xfrm>
          <a:prstGeom prst="rect">
            <a:avLst/>
          </a:prstGeom>
        </p:spPr>
      </p:pic>
      <p:sp>
        <p:nvSpPr>
          <p:cNvPr id="2" name="Заголовок 1"/>
          <p:cNvSpPr>
            <a:spLocks noGrp="1"/>
          </p:cNvSpPr>
          <p:nvPr>
            <p:ph type="title"/>
          </p:nvPr>
        </p:nvSpPr>
        <p:spPr>
          <a:xfrm>
            <a:off x="649224" y="645106"/>
            <a:ext cx="5122652" cy="1259894"/>
          </a:xfrm>
        </p:spPr>
        <p:txBody>
          <a:bodyPr>
            <a:normAutofit/>
          </a:bodyPr>
          <a:lstStyle/>
          <a:p>
            <a:r>
              <a:rPr lang="ru-RU" b="1" dirty="0"/>
              <a:t>Федор Долохов</a:t>
            </a:r>
            <a:endParaRPr lang="ru-RU" dirty="0"/>
          </a:p>
        </p:txBody>
      </p:sp>
      <p:sp>
        <p:nvSpPr>
          <p:cNvPr id="10" name="Content Placeholder 9"/>
          <p:cNvSpPr>
            <a:spLocks noGrp="1"/>
          </p:cNvSpPr>
          <p:nvPr>
            <p:ph idx="1"/>
          </p:nvPr>
        </p:nvSpPr>
        <p:spPr>
          <a:xfrm>
            <a:off x="649225" y="2133600"/>
            <a:ext cx="5122652" cy="3759253"/>
          </a:xfrm>
        </p:spPr>
        <p:txBody>
          <a:bodyPr>
            <a:normAutofit/>
          </a:bodyPr>
          <a:lstStyle/>
          <a:p>
            <a:r>
              <a:rPr lang="ru-RU" dirty="0"/>
              <a:t>«Человек среднего роста, курчавый и со светлыми глазами», офицер семеновского полка, один из лидеров партизанского движения. В личности Федора удивительным образом соединились эгоистичность, цинизм и авантюризм с умением любить своих близких и заботиться о них. (Николай </a:t>
            </a:r>
            <a:r>
              <a:rPr lang="ru-RU" dirty="0" err="1"/>
              <a:t>Ростов</a:t>
            </a:r>
            <a:r>
              <a:rPr lang="ru-RU" dirty="0"/>
              <a:t> очень удивляется, что дома, с матерью и сестрой Долохов совершенно другой – любящий и нежный сын и брат).</a:t>
            </a:r>
            <a:endParaRPr lang="en-US" dirty="0"/>
          </a:p>
        </p:txBody>
      </p:sp>
    </p:spTree>
    <p:extLst>
      <p:ext uri="{BB962C8B-B14F-4D97-AF65-F5344CB8AC3E}">
        <p14:creationId xmlns:p14="http://schemas.microsoft.com/office/powerpoint/2010/main" val="23789260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descr="Изображение выглядит как фотография, текст, книга, человек&#10;&#10;Описание создано с очень высокой степенью достоверности"/>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44017" y="892352"/>
            <a:ext cx="4007904" cy="5073296"/>
          </a:xfrm>
          <a:prstGeom prst="rect">
            <a:avLst/>
          </a:prstGeom>
        </p:spPr>
      </p:pic>
      <p:sp>
        <p:nvSpPr>
          <p:cNvPr id="2" name="Заголовок 1"/>
          <p:cNvSpPr>
            <a:spLocks noGrp="1"/>
          </p:cNvSpPr>
          <p:nvPr>
            <p:ph type="title"/>
          </p:nvPr>
        </p:nvSpPr>
        <p:spPr>
          <a:xfrm>
            <a:off x="1024129" y="585216"/>
            <a:ext cx="5756499" cy="1499616"/>
          </a:xfrm>
        </p:spPr>
        <p:txBody>
          <a:bodyPr>
            <a:normAutofit/>
          </a:bodyPr>
          <a:lstStyle/>
          <a:p>
            <a:r>
              <a:rPr lang="ru-RU" sz="4000" dirty="0" err="1">
                <a:solidFill>
                  <a:srgbClr val="FFFFFF"/>
                </a:solidFill>
              </a:rPr>
              <a:t>Л.Н.Толстой</a:t>
            </a:r>
            <a:r>
              <a:rPr lang="ru-RU" sz="4000" dirty="0">
                <a:solidFill>
                  <a:srgbClr val="FFFFFF"/>
                </a:solidFill>
              </a:rPr>
              <a:t>(1828-1910)</a:t>
            </a:r>
          </a:p>
        </p:txBody>
      </p:sp>
      <p:sp>
        <p:nvSpPr>
          <p:cNvPr id="10" name="Content Placeholder 9"/>
          <p:cNvSpPr>
            <a:spLocks noGrp="1"/>
          </p:cNvSpPr>
          <p:nvPr>
            <p:ph idx="1"/>
          </p:nvPr>
        </p:nvSpPr>
        <p:spPr>
          <a:xfrm>
            <a:off x="1024129" y="2084832"/>
            <a:ext cx="5081232" cy="4133088"/>
          </a:xfrm>
        </p:spPr>
        <p:txBody>
          <a:bodyPr>
            <a:normAutofit fontScale="70000" lnSpcReduction="20000"/>
          </a:bodyPr>
          <a:lstStyle/>
          <a:p>
            <a:r>
              <a:rPr lang="ru-RU" dirty="0"/>
              <a:t>Лев Николаевич Толстой, русский писатель, философ, мыслитель, родился в Тульской губернии, в родовом поместье «Ясная Поляна» в 1828-м году. Еще ребенком он потерял родителей и воспитывался своей дальней родственницей Т. А. Ергольской. В 16 лет поступил в Казани в университет на факультет философии, но обучение оказалось для него скучным, и уже через 3 года он бросил учебу. В возрасте 23-х лет уехал воевать на Кавказ, о чем, впоследствии, много писал, отобразив этот опыт в своих трудах «Казаки», «Набег», «Рубка леса», «Хаджи-Мурат».</a:t>
            </a:r>
            <a:r>
              <a:rPr lang="ru-RU" sz="1800" dirty="0"/>
              <a:t/>
            </a:r>
            <a:br>
              <a:rPr lang="ru-RU" sz="1800" dirty="0"/>
            </a:br>
            <a:r>
              <a:rPr lang="ru-RU" dirty="0"/>
              <a:t>Продолжив воевать, после Крымской войны Толстой отправился в Санкт-Петербург, где стал членом литературного кружка «Современник», вместе с прославленными писателями Некрасовым, Тургеневым и другими. Уже имея определенную славу писателя, многие восприняли его вступление в кружок с энтузиазмом, Некрасов назвал его «великой надеждой русской литературы». Там он издал свои «Севастопольские рассказы», написанные под влиянием опыта Крымской войны, после чего отправился в путешествие по странам Европы, вскоре, однако, разочаровавшись в них.</a:t>
            </a:r>
            <a:endParaRPr lang="en-US" sz="1800" dirty="0">
              <a:solidFill>
                <a:srgbClr val="FFFFFF"/>
              </a:solidFill>
            </a:endParaRPr>
          </a:p>
        </p:txBody>
      </p:sp>
    </p:spTree>
    <p:extLst>
      <p:ext uri="{BB962C8B-B14F-4D97-AF65-F5344CB8AC3E}">
        <p14:creationId xmlns:p14="http://schemas.microsoft.com/office/powerpoint/2010/main" val="40887210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r="11132" b="-1"/>
          <a:stretch/>
        </p:blipFill>
        <p:spPr>
          <a:xfrm>
            <a:off x="7736146" y="711199"/>
            <a:ext cx="3768466" cy="5419237"/>
          </a:xfrm>
          <a:prstGeom prst="rect">
            <a:avLst/>
          </a:prstGeom>
        </p:spPr>
      </p:pic>
      <p:sp>
        <p:nvSpPr>
          <p:cNvPr id="2" name="Заголовок 1"/>
          <p:cNvSpPr>
            <a:spLocks noGrp="1"/>
          </p:cNvSpPr>
          <p:nvPr>
            <p:ph type="title"/>
          </p:nvPr>
        </p:nvSpPr>
        <p:spPr>
          <a:xfrm>
            <a:off x="2592926" y="624110"/>
            <a:ext cx="4790008" cy="1280890"/>
          </a:xfrm>
        </p:spPr>
        <p:txBody>
          <a:bodyPr>
            <a:normAutofit/>
          </a:bodyPr>
          <a:lstStyle/>
          <a:p>
            <a:r>
              <a:rPr lang="ru-RU" dirty="0"/>
              <a:t>Михаил Кутузов</a:t>
            </a:r>
          </a:p>
        </p:txBody>
      </p:sp>
      <p:sp>
        <p:nvSpPr>
          <p:cNvPr id="10" name="Content Placeholder 9"/>
          <p:cNvSpPr>
            <a:spLocks noGrp="1"/>
          </p:cNvSpPr>
          <p:nvPr>
            <p:ph idx="1"/>
          </p:nvPr>
        </p:nvSpPr>
        <p:spPr>
          <a:xfrm>
            <a:off x="2592926" y="1548098"/>
            <a:ext cx="4802188" cy="4416604"/>
          </a:xfrm>
        </p:spPr>
        <p:txBody>
          <a:bodyPr>
            <a:normAutofit fontScale="62500" lnSpcReduction="20000"/>
          </a:bodyPr>
          <a:lstStyle/>
          <a:p>
            <a:pPr marL="0" indent="0" fontAlgn="base">
              <a:buNone/>
            </a:pPr>
            <a:r>
              <a:rPr lang="ru-RU" sz="2600" dirty="0"/>
              <a:t>Он близок к народу, ему присущ истинный патриотизм, он лишен всякой рисовки.</a:t>
            </a:r>
          </a:p>
          <a:p>
            <a:pPr marL="0" indent="0" fontAlgn="base">
              <a:buNone/>
            </a:pPr>
            <a:r>
              <a:rPr lang="ru-RU" sz="2600" dirty="0"/>
              <a:t>Мы видим его скромность и простоту, ему близок и дорог простой солдат. Мы чувствуем, как страдает Кутузов, видя бегущих с поля боя русских воинов. Он один из немногих, кто понимал нелепость, ненужность и жестокость этой войны.</a:t>
            </a:r>
          </a:p>
          <a:p>
            <a:pPr marL="0" indent="0" fontAlgn="base">
              <a:buNone/>
            </a:pPr>
            <a:r>
              <a:rPr lang="ru-RU" sz="2600" dirty="0"/>
              <a:t>Великий полководец живет одной жизнью с простыми солдатами, их думами. Он скромен и прост в быту. Кутузов обладает военной мудростью, он немногословен, не кричит и не пытается доказать свою правоту, он всегда выжидает. Его любят и чтят простые солдаты.</a:t>
            </a:r>
          </a:p>
          <a:p>
            <a:pPr marL="0" indent="0" fontAlgn="base">
              <a:buNone/>
            </a:pPr>
            <a:r>
              <a:rPr lang="ru-RU" sz="2600" dirty="0"/>
              <a:t>Командующий и его армия едины, именно это показал автор в своем произведении.</a:t>
            </a:r>
          </a:p>
          <a:p>
            <a:pPr marL="0" indent="0">
              <a:buNone/>
            </a:pPr>
            <a:r>
              <a:rPr lang="ru-RU" dirty="0"/>
              <a:t/>
            </a:r>
            <a:br>
              <a:rPr lang="ru-RU" dirty="0"/>
            </a:br>
            <a:endParaRPr lang="en-US" dirty="0"/>
          </a:p>
        </p:txBody>
      </p:sp>
    </p:spTree>
    <p:extLst>
      <p:ext uri="{BB962C8B-B14F-4D97-AF65-F5344CB8AC3E}">
        <p14:creationId xmlns:p14="http://schemas.microsoft.com/office/powerpoint/2010/main" val="85311946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r="7281" b="-1"/>
          <a:stretch/>
        </p:blipFill>
        <p:spPr>
          <a:xfrm>
            <a:off x="7736146" y="711199"/>
            <a:ext cx="3768466" cy="5419237"/>
          </a:xfrm>
          <a:prstGeom prst="rect">
            <a:avLst/>
          </a:prstGeom>
        </p:spPr>
      </p:pic>
      <p:sp>
        <p:nvSpPr>
          <p:cNvPr id="2" name="Заголовок 1"/>
          <p:cNvSpPr>
            <a:spLocks noGrp="1"/>
          </p:cNvSpPr>
          <p:nvPr>
            <p:ph type="title"/>
          </p:nvPr>
        </p:nvSpPr>
        <p:spPr>
          <a:xfrm>
            <a:off x="2592926" y="624110"/>
            <a:ext cx="4790008" cy="1280890"/>
          </a:xfrm>
        </p:spPr>
        <p:txBody>
          <a:bodyPr>
            <a:normAutofit/>
          </a:bodyPr>
          <a:lstStyle/>
          <a:p>
            <a:r>
              <a:rPr lang="ru-RU" dirty="0"/>
              <a:t>Наполеон Бонапарт</a:t>
            </a:r>
          </a:p>
        </p:txBody>
      </p:sp>
      <p:sp>
        <p:nvSpPr>
          <p:cNvPr id="6" name="Объект 5"/>
          <p:cNvSpPr>
            <a:spLocks noGrp="1"/>
          </p:cNvSpPr>
          <p:nvPr>
            <p:ph idx="1"/>
          </p:nvPr>
        </p:nvSpPr>
        <p:spPr>
          <a:xfrm>
            <a:off x="2589213" y="2040467"/>
            <a:ext cx="4802188" cy="3870755"/>
          </a:xfrm>
        </p:spPr>
        <p:txBody>
          <a:bodyPr>
            <a:normAutofit/>
          </a:bodyPr>
          <a:lstStyle/>
          <a:p>
            <a:pPr marL="0" indent="0">
              <a:buNone/>
            </a:pPr>
            <a:r>
              <a:rPr lang="ru-RU" altLang="ja-JP" dirty="0"/>
              <a:t>Наполеон - кумир своего времени, перед ним преклонялись, ему подражали, видели в нем гения и великого человека. “Маленький человек в сером сюртучке.. Он был в синем мундире, раскрытом над белым жилетом, спускавшимся на круглый живот, в белых лосинах”. </a:t>
            </a:r>
            <a:endParaRPr lang="ru-RU" dirty="0"/>
          </a:p>
        </p:txBody>
      </p:sp>
    </p:spTree>
    <p:extLst>
      <p:ext uri="{BB962C8B-B14F-4D97-AF65-F5344CB8AC3E}">
        <p14:creationId xmlns:p14="http://schemas.microsoft.com/office/powerpoint/2010/main" val="176916099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89212" y="384313"/>
            <a:ext cx="8915400" cy="5526909"/>
          </a:xfrm>
        </p:spPr>
        <p:txBody>
          <a:bodyPr>
            <a:normAutofit fontScale="92500" lnSpcReduction="20000"/>
          </a:bodyPr>
          <a:lstStyle/>
          <a:p>
            <a:r>
              <a:rPr lang="ru-RU" dirty="0"/>
              <a:t>В конце 1856-го года Толстой ушел в отставку и, вернувшись в родную Ясную Поляну, стал помещиком. Отойдя от литературной деятельности, Толстой занялся деятельностью просветительской. Он открыл школу, практиковавшую разработанную им же систему педагогики. Для этих целей он в 1860 году уехал в Европу, чтобы изучить иностранный опыт.</a:t>
            </a:r>
            <a:br>
              <a:rPr lang="ru-RU" dirty="0"/>
            </a:br>
            <a:r>
              <a:rPr lang="ru-RU" dirty="0"/>
              <a:t>Осенью 1862 года Толстой женился на молодой девушке из Москвы С. А. Берс, уехав с ней в Ясную Поляну, избрав тихую жизнь семьянина. Но через год его внезапно осенила новая идея, в результате воплощения которой на свет явилось известнейшее произведение «Война и мир». Не менее известный его роман «Анна Каренина» был закончен уже в 1877. Говоря об этом периоде жизни писателя, можно сказать что его мировоззрение на тот момент уже окончательно сформировалось и стало известно как «толстовство». Его роман «Воскресенье» был издан в 1899, последними же для Льва Николаевича произведениями стали «Отец Сергий», «Живой труп», «После бала».</a:t>
            </a:r>
            <a:br>
              <a:rPr lang="ru-RU" dirty="0"/>
            </a:br>
            <a:r>
              <a:rPr lang="ru-RU" dirty="0"/>
              <a:t>Имея мировую славу, Толстой пользовался популярностью у многих людей по всему миру. Будучи для них фактически духовным наставником и авторитетом, он частенько принимал гостей в своем поместье.</a:t>
            </a:r>
            <a:br>
              <a:rPr lang="ru-RU" dirty="0"/>
            </a:br>
            <a:r>
              <a:rPr lang="ru-RU" dirty="0"/>
              <a:t>В соответствии со своим мировоззрением, в конце 1910 года, ночью Толстой тайно покидает свой дом в сопровождении своего личного врача. Намереваясь выехать в Болгарию или на Кавказ, им предстояла дальняя дорога, но в связи с тяжелой болезнью Толстой вынужден был остановиться на небольшой железнодорожной станции </a:t>
            </a:r>
            <a:r>
              <a:rPr lang="ru-RU" dirty="0" err="1"/>
              <a:t>Астапово</a:t>
            </a:r>
            <a:r>
              <a:rPr lang="ru-RU" dirty="0"/>
              <a:t> (ныне названной в его честь), где и умер от тяжелой болезни в возрасте 82-х лет.</a:t>
            </a:r>
          </a:p>
        </p:txBody>
      </p:sp>
    </p:spTree>
    <p:extLst>
      <p:ext uri="{BB962C8B-B14F-4D97-AF65-F5344CB8AC3E}">
        <p14:creationId xmlns:p14="http://schemas.microsoft.com/office/powerpoint/2010/main" val="300641741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280890"/>
          </a:xfrm>
        </p:spPr>
        <p:txBody>
          <a:bodyPr/>
          <a:lstStyle/>
          <a:p>
            <a:r>
              <a:rPr lang="ru-RU" dirty="0"/>
              <a:t>«</a:t>
            </a:r>
            <a:r>
              <a:rPr lang="ru-RU" b="1" dirty="0"/>
              <a:t>Война и мир</a:t>
            </a:r>
            <a:r>
              <a:rPr lang="ru-RU" dirty="0"/>
              <a:t>»</a:t>
            </a:r>
          </a:p>
        </p:txBody>
      </p:sp>
      <p:sp>
        <p:nvSpPr>
          <p:cNvPr id="3" name="Объект 2"/>
          <p:cNvSpPr>
            <a:spLocks noGrp="1"/>
          </p:cNvSpPr>
          <p:nvPr>
            <p:ph idx="1"/>
          </p:nvPr>
        </p:nvSpPr>
        <p:spPr>
          <a:xfrm>
            <a:off x="2589212" y="2133600"/>
            <a:ext cx="8915400" cy="3777622"/>
          </a:xfrm>
        </p:spPr>
        <p:txBody>
          <a:bodyPr>
            <a:normAutofit fontScale="92500" lnSpcReduction="10000"/>
          </a:bodyPr>
          <a:lstStyle/>
          <a:p>
            <a:pPr marL="0" indent="0">
              <a:buNone/>
            </a:pPr>
            <a:r>
              <a:rPr lang="ru-RU" sz="2400" dirty="0"/>
              <a:t>Роман Л.Н. Толстого «Война и мир» стал одним из самых известных произведений не только отечественной, но и мировой литературы. Воссоздав масштабную картину событий, от которых в начале XIX века содрогнулась Европа, автор сумел в то же время мастерски передать переживания своих героев, нарисовать яркие образы и трагические судьбы представителей народа. Чтобы добиться такого эффекта, Толстому понадобилось несколько лет напряженной работы.</a:t>
            </a:r>
          </a:p>
          <a:p>
            <a:pPr marL="0" indent="0">
              <a:buNone/>
            </a:pPr>
            <a:r>
              <a:rPr lang="ru-RU" dirty="0"/>
              <a:t/>
            </a:r>
            <a:br>
              <a:rPr lang="ru-RU" dirty="0"/>
            </a:br>
            <a:r>
              <a:rPr lang="ru-RU" dirty="0"/>
              <a:t/>
            </a:r>
            <a:br>
              <a:rPr lang="ru-RU" dirty="0"/>
            </a:br>
            <a:endParaRPr lang="ru-RU" dirty="0"/>
          </a:p>
        </p:txBody>
      </p:sp>
    </p:spTree>
    <p:extLst>
      <p:ext uri="{BB962C8B-B14F-4D97-AF65-F5344CB8AC3E}">
        <p14:creationId xmlns:p14="http://schemas.microsoft.com/office/powerpoint/2010/main" val="2814297671"/>
      </p:ext>
    </p:extLst>
  </p:cSld>
  <p:clrMapOvr>
    <a:masterClrMapping/>
  </p:clrMapOvr>
  <p:transition spd="slow">
    <p:cove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a:t>Рождение замысла:</a:t>
            </a:r>
            <a:br>
              <a:rPr lang="ru-RU" b="1" dirty="0"/>
            </a:br>
            <a:endParaRPr lang="ru-RU" dirty="0"/>
          </a:p>
        </p:txBody>
      </p:sp>
      <p:sp>
        <p:nvSpPr>
          <p:cNvPr id="3" name="Объект 2"/>
          <p:cNvSpPr>
            <a:spLocks noGrp="1"/>
          </p:cNvSpPr>
          <p:nvPr>
            <p:ph idx="1"/>
          </p:nvPr>
        </p:nvSpPr>
        <p:spPr/>
        <p:txBody>
          <a:bodyPr>
            <a:normAutofit fontScale="92500" lnSpcReduction="20000"/>
          </a:bodyPr>
          <a:lstStyle/>
          <a:p>
            <a:pPr marL="0" indent="0">
              <a:buNone/>
            </a:pPr>
            <a:r>
              <a:rPr lang="ru-RU" dirty="0"/>
              <a:t>Первое свидетельство, которое позволяет говорить о времени начала работы Льва Толстого над своим самым знаменитым романом, относится к сентябрю 1863 года. В письме отца Софьи Андреевны, супруги писателя, исследователи обнаружили упоминание о задумке Толстого создать роман, относящийся к событиям 1812 года. По всей видимости, автор обсуждал свои замыслы с близкими.</a:t>
            </a:r>
            <a:br>
              <a:rPr lang="ru-RU" dirty="0"/>
            </a:br>
            <a:r>
              <a:rPr lang="ru-RU" dirty="0"/>
              <a:t/>
            </a:r>
            <a:br>
              <a:rPr lang="ru-RU" dirty="0"/>
            </a:br>
            <a:r>
              <a:rPr lang="ru-RU" dirty="0"/>
              <a:t>Через месяц сам Толстой писал одной из своих родственниц о том, что чувствует себя свободным и готовым к предстоящей работе. Работой писатель называет роман, повествующий о начале XIX века. Судя по письму, Толстой обдумывал идею произведения с начала осени, отдавая ей все силы своей души.</a:t>
            </a:r>
          </a:p>
          <a:p>
            <a:pPr marL="0" indent="0">
              <a:buNone/>
            </a:pPr>
            <a:r>
              <a:rPr lang="ru-RU" dirty="0"/>
              <a:t>Напряженная и увлекательная работа над романом «Война и мир» длилась семь долгих лет. Об истории создания произведения можно судить по архиву Толстого, в котором сохранилось несколько тысяч листов, исписанных мелким убористым почерком. По этому архиву можно проследить, как зарождался и менялся замысел творца.</a:t>
            </a:r>
          </a:p>
        </p:txBody>
      </p:sp>
    </p:spTree>
    <p:extLst>
      <p:ext uri="{BB962C8B-B14F-4D97-AF65-F5344CB8AC3E}">
        <p14:creationId xmlns:p14="http://schemas.microsoft.com/office/powerpoint/2010/main" val="3561438592"/>
      </p:ext>
    </p:extLst>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92925" y="624110"/>
            <a:ext cx="8911687" cy="1280890"/>
          </a:xfrm>
        </p:spPr>
        <p:txBody>
          <a:bodyPr/>
          <a:lstStyle/>
          <a:p>
            <a:r>
              <a:rPr lang="ru-RU" b="1" dirty="0"/>
              <a:t>История создания романа:</a:t>
            </a:r>
            <a:br>
              <a:rPr lang="ru-RU" b="1" dirty="0"/>
            </a:br>
            <a:endParaRPr lang="ru-RU" dirty="0"/>
          </a:p>
        </p:txBody>
      </p:sp>
      <p:sp>
        <p:nvSpPr>
          <p:cNvPr id="3" name="Объект 2"/>
          <p:cNvSpPr>
            <a:spLocks noGrp="1"/>
          </p:cNvSpPr>
          <p:nvPr>
            <p:ph idx="1"/>
          </p:nvPr>
        </p:nvSpPr>
        <p:spPr>
          <a:xfrm>
            <a:off x="2589212" y="1563757"/>
            <a:ext cx="8915400" cy="4638260"/>
          </a:xfrm>
        </p:spPr>
        <p:txBody>
          <a:bodyPr>
            <a:normAutofit fontScale="92500" lnSpcReduction="20000"/>
          </a:bodyPr>
          <a:lstStyle/>
          <a:p>
            <a:pPr marL="0" indent="0">
              <a:buNone/>
            </a:pPr>
            <a:r>
              <a:rPr lang="ru-RU" dirty="0"/>
              <a:t>С самого начала Лев Толстой рассчитывал создать произведение об одном из участников декабрьского восстания, который возвращается домой после трех десятилетий сибирской ссылки. Действие должно было начаться в конце 50-х годов, за несколько лет до отмены в России крепостного права.</a:t>
            </a:r>
          </a:p>
          <a:p>
            <a:pPr marL="0" indent="0">
              <a:buNone/>
            </a:pPr>
            <a:r>
              <a:rPr lang="ru-RU" dirty="0"/>
              <a:t>Позже Толстой пересмотрел сюжетную линию и остановился на эпохе восстания декабристов, а потом перешел к описанию событий 1812 и 1805 годов. По задумке автора, его герои должны были последовательно пройти через все наиболее важные для страны события. Для этого ему пришлось сдвинуть начало задуманной истории на полвека назад.</a:t>
            </a:r>
            <a:br>
              <a:rPr lang="ru-RU" dirty="0"/>
            </a:br>
            <a:r>
              <a:rPr lang="ru-RU" dirty="0"/>
              <a:t/>
            </a:r>
            <a:br>
              <a:rPr lang="ru-RU" dirty="0"/>
            </a:br>
            <a:r>
              <a:rPr lang="ru-RU" dirty="0"/>
              <a:t>Как свидетельствовал сам автор, в течение первого года работы над произведением он несколько раз пробовал и вновь бросал создавать его начало. До настоящего времени сохранилось полтора десятка вариантов первых частей книги. Толстой не раз впадал в отчаяние и предавался сомнениям, теряя надежду на то, что сможет выразить словами мысли, которые хотел донести до читателя.</a:t>
            </a:r>
            <a:br>
              <a:rPr lang="ru-RU" dirty="0"/>
            </a:br>
            <a:r>
              <a:rPr lang="ru-RU" dirty="0"/>
              <a:t/>
            </a:r>
            <a:br>
              <a:rPr lang="ru-RU" dirty="0"/>
            </a:br>
            <a:r>
              <a:rPr lang="ru-RU" dirty="0"/>
              <a:t>В процессе творческой работы Лев Николаевич детально изучил несметное количество фактических материалов, включая мемуары, письма, реальные исторические документы. Ему удалось собрать обширную и солидную коллекцию книг, описывающих события, относящиеся к войне 1812 года.</a:t>
            </a:r>
          </a:p>
        </p:txBody>
      </p:sp>
    </p:spTree>
    <p:extLst>
      <p:ext uri="{BB962C8B-B14F-4D97-AF65-F5344CB8AC3E}">
        <p14:creationId xmlns:p14="http://schemas.microsoft.com/office/powerpoint/2010/main" val="3947248397"/>
      </p:ext>
    </p:extLst>
  </p:cSld>
  <p:clrMapOvr>
    <a:masterClrMapping/>
  </p:clrMapOvr>
  <p:transition spd="slow">
    <p:cove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496447" y="397564"/>
            <a:ext cx="8915400" cy="5261113"/>
          </a:xfrm>
        </p:spPr>
        <p:txBody>
          <a:bodyPr>
            <a:noAutofit/>
          </a:bodyPr>
          <a:lstStyle/>
          <a:p>
            <a:r>
              <a:rPr lang="ru-RU" sz="2400"/>
              <a:t>В первоначальные планы Толстого входило нарисовать в форме художественного произведения историю страны за несколько десятилетий. Но по ходу написания романа автор решил сузить временные рамки и сосредоточиться лишь на первых полутора десятилетиях своего века. Но даже в таком урезанном виде книга постепенно превращалась в эпическое произведение. В итоге получился грандиозный роман-эпопея, который положил начало новому направлению в отечественной и мировой прозе.</a:t>
            </a:r>
            <a:br>
              <a:rPr lang="ru-RU" sz="2400"/>
            </a:br>
            <a:endParaRPr lang="ru-RU" sz="2400" dirty="0"/>
          </a:p>
        </p:txBody>
      </p:sp>
    </p:spTree>
    <p:extLst>
      <p:ext uri="{BB962C8B-B14F-4D97-AF65-F5344CB8AC3E}">
        <p14:creationId xmlns:p14="http://schemas.microsoft.com/office/powerpoint/2010/main" val="1166505797"/>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l="15108" r="3321" b="-1"/>
          <a:stretch/>
        </p:blipFill>
        <p:spPr>
          <a:xfrm>
            <a:off x="7736146" y="711199"/>
            <a:ext cx="3768466" cy="5419237"/>
          </a:xfrm>
          <a:prstGeom prst="rect">
            <a:avLst/>
          </a:prstGeom>
        </p:spPr>
      </p:pic>
      <p:sp>
        <p:nvSpPr>
          <p:cNvPr id="2" name="Заголовок 1"/>
          <p:cNvSpPr>
            <a:spLocks noGrp="1"/>
          </p:cNvSpPr>
          <p:nvPr>
            <p:ph type="title"/>
          </p:nvPr>
        </p:nvSpPr>
        <p:spPr>
          <a:xfrm>
            <a:off x="2592926" y="624110"/>
            <a:ext cx="4790008" cy="1280890"/>
          </a:xfrm>
        </p:spPr>
        <p:txBody>
          <a:bodyPr>
            <a:normAutofit/>
          </a:bodyPr>
          <a:lstStyle/>
          <a:p>
            <a:r>
              <a:rPr lang="ru-RU" b="1" dirty="0"/>
              <a:t>Андрей Болконский</a:t>
            </a:r>
            <a:endParaRPr lang="ru-RU" dirty="0"/>
          </a:p>
        </p:txBody>
      </p:sp>
      <p:sp>
        <p:nvSpPr>
          <p:cNvPr id="10" name="Content Placeholder 9"/>
          <p:cNvSpPr>
            <a:spLocks noGrp="1"/>
          </p:cNvSpPr>
          <p:nvPr>
            <p:ph idx="1"/>
          </p:nvPr>
        </p:nvSpPr>
        <p:spPr>
          <a:xfrm>
            <a:off x="2589213" y="2040467"/>
            <a:ext cx="4802188" cy="4346265"/>
          </a:xfrm>
        </p:spPr>
        <p:txBody>
          <a:bodyPr>
            <a:normAutofit fontScale="85000" lnSpcReduction="20000"/>
          </a:bodyPr>
          <a:lstStyle/>
          <a:p>
            <a:pPr marL="0" indent="0">
              <a:buNone/>
            </a:pPr>
            <a:r>
              <a:rPr lang="ru-RU" dirty="0"/>
              <a:t>«Весьма красивый молодой человек с определенными и сухими чертами», «небольшого роста». С Болконским автор знакомит читателя еще в начале романа – герой был одним из гостей на вечере Анны </a:t>
            </a:r>
            <a:r>
              <a:rPr lang="ru-RU" dirty="0" err="1"/>
              <a:t>Шерер.По</a:t>
            </a:r>
            <a:r>
              <a:rPr lang="ru-RU" dirty="0"/>
              <a:t> сюжету произведения, Андрею надоело высшее общество, он мечтал о славе, не меньшей славы Наполеона, поэтому и едет на войну. Эпизодом, перевернувшим мировоззрение Болконского, становится встреча с Бонапартом – раненый на поле Аустерлица Андрей осознал, как на самом деле незначителен Бонапарт и вся его слава. Вторым переломным моментом в жизни Болконского становится любовь к Наташе Ростовой. Новое чувство помогло герою вернуться к полноценной жизни, поверить, что после смерти жены и всего перенесенного, он может полноценно жить дальше. Однако их счастью с Наташей не суждено было сбыться – Андрей получил смертельное ранение во время Бородинской битвы и вскоре умер.</a:t>
            </a:r>
            <a:br>
              <a:rPr lang="ru-RU" dirty="0"/>
            </a:br>
            <a:endParaRPr lang="en-US" dirty="0"/>
          </a:p>
        </p:txBody>
      </p:sp>
    </p:spTree>
    <p:extLst>
      <p:ext uri="{BB962C8B-B14F-4D97-AF65-F5344CB8AC3E}">
        <p14:creationId xmlns:p14="http://schemas.microsoft.com/office/powerpoint/2010/main" val="291380647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Объект 4"/>
          <p:cNvPicPr>
            <a:picLocks noChangeAspect="1"/>
          </p:cNvPicPr>
          <p:nvPr/>
        </p:nvPicPr>
        <p:blipFill rotWithShape="1">
          <a:blip r:embed="rId2">
            <a:extLst>
              <a:ext uri="{28A0092B-C50C-407E-A947-70E740481C1C}">
                <a14:useLocalDpi xmlns:a14="http://schemas.microsoft.com/office/drawing/2010/main" val="0"/>
              </a:ext>
            </a:extLst>
          </a:blip>
          <a:srcRect l="12418" r="17694" b="-1"/>
          <a:stretch/>
        </p:blipFill>
        <p:spPr>
          <a:xfrm>
            <a:off x="7736146" y="711199"/>
            <a:ext cx="3768466" cy="5419237"/>
          </a:xfrm>
          <a:prstGeom prst="rect">
            <a:avLst/>
          </a:prstGeom>
        </p:spPr>
      </p:pic>
      <p:sp>
        <p:nvSpPr>
          <p:cNvPr id="2" name="Заголовок 1"/>
          <p:cNvSpPr>
            <a:spLocks noGrp="1"/>
          </p:cNvSpPr>
          <p:nvPr>
            <p:ph type="title"/>
          </p:nvPr>
        </p:nvSpPr>
        <p:spPr>
          <a:xfrm>
            <a:off x="2592926" y="624110"/>
            <a:ext cx="4790008" cy="1280890"/>
          </a:xfrm>
        </p:spPr>
        <p:txBody>
          <a:bodyPr>
            <a:normAutofit/>
          </a:bodyPr>
          <a:lstStyle/>
          <a:p>
            <a:r>
              <a:rPr lang="ru-RU" b="1" dirty="0"/>
              <a:t>Наташа </a:t>
            </a:r>
            <a:r>
              <a:rPr lang="ru-RU" b="1" dirty="0" err="1"/>
              <a:t>Ростова</a:t>
            </a:r>
            <a:endParaRPr lang="ru-RU" dirty="0"/>
          </a:p>
        </p:txBody>
      </p:sp>
      <p:sp>
        <p:nvSpPr>
          <p:cNvPr id="10" name="Content Placeholder 9"/>
          <p:cNvSpPr>
            <a:spLocks noGrp="1"/>
          </p:cNvSpPr>
          <p:nvPr>
            <p:ph idx="1"/>
          </p:nvPr>
        </p:nvSpPr>
        <p:spPr>
          <a:xfrm>
            <a:off x="2589213" y="1762539"/>
            <a:ext cx="4802188" cy="5095461"/>
          </a:xfrm>
        </p:spPr>
        <p:txBody>
          <a:bodyPr>
            <a:normAutofit fontScale="85000" lnSpcReduction="10000"/>
          </a:bodyPr>
          <a:lstStyle/>
          <a:p>
            <a:pPr marL="0" indent="0">
              <a:buNone/>
            </a:pPr>
            <a:r>
              <a:rPr lang="ru-RU" dirty="0"/>
              <a:t>Жизнерадостная, добрая, очень эмоциональная и умеющая любить девушка: «черноглазая, с большим ртом, некрасивая, но живая». Важной чертой образа центральной героини «Войны и мира» является ее музыкальный талант – прекрасный голос, которым очаровывались даже неискушенные в музыке люди. С Наташей читатель знакомится в день именин девушки, когда ей исполняется 12 лет. Толстой изображает моральное взросление героини: любовные переживания, выход в свет, предательство Наташей князя Андрея и ее переживания из-за этого, поиск себя в религии и переломный момент в жизни героини – смерть Болконского. В эпилоге романа Наташа предстает перед читателем совершенно другой – перед нами скорее тень мужа, Пьера Безухова, а не яркая, активная </a:t>
            </a:r>
            <a:r>
              <a:rPr lang="ru-RU" dirty="0" err="1"/>
              <a:t>Ростова</a:t>
            </a:r>
            <a:r>
              <a:rPr lang="ru-RU" dirty="0"/>
              <a:t>, которая еще несколько лет назад плясала русские танцы и «отвоевывала» у матери подводы для раненых.</a:t>
            </a:r>
            <a:endParaRPr lang="en-US" dirty="0"/>
          </a:p>
        </p:txBody>
      </p:sp>
    </p:spTree>
    <p:extLst>
      <p:ext uri="{BB962C8B-B14F-4D97-AF65-F5344CB8AC3E}">
        <p14:creationId xmlns:p14="http://schemas.microsoft.com/office/powerpoint/2010/main" val="12952978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116</TotalTime>
  <Words>1716</Words>
  <Application>Microsoft Office PowerPoint</Application>
  <PresentationFormat>Широкоэкранный</PresentationFormat>
  <Paragraphs>52</Paragraphs>
  <Slides>21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21</vt:i4>
      </vt:variant>
    </vt:vector>
  </HeadingPairs>
  <TitlesOfParts>
    <vt:vector size="26" baseType="lpstr">
      <vt:lpstr>メイリオ</vt:lpstr>
      <vt:lpstr>Arial</vt:lpstr>
      <vt:lpstr>Century Gothic</vt:lpstr>
      <vt:lpstr>Wingdings 3</vt:lpstr>
      <vt:lpstr>Легкий дым</vt:lpstr>
      <vt:lpstr>Герои романа Л.Н.Толстого «Война и мир»</vt:lpstr>
      <vt:lpstr>Л.Н.Толстой(1828-1910)</vt:lpstr>
      <vt:lpstr>Презентация PowerPoint</vt:lpstr>
      <vt:lpstr>«Война и мир»</vt:lpstr>
      <vt:lpstr>Рождение замысла: </vt:lpstr>
      <vt:lpstr>История создания романа: </vt:lpstr>
      <vt:lpstr>Презентация PowerPoint</vt:lpstr>
      <vt:lpstr>Андрей Болконский</vt:lpstr>
      <vt:lpstr>Наташа Ростова</vt:lpstr>
      <vt:lpstr>Пьер Безухов</vt:lpstr>
      <vt:lpstr>Граф Илья Андреевич Ростов</vt:lpstr>
      <vt:lpstr>Графиня Наталья Ростова</vt:lpstr>
      <vt:lpstr>Николай Ростов</vt:lpstr>
      <vt:lpstr>Соня Ростова</vt:lpstr>
      <vt:lpstr>Николай Андреевич Болконский</vt:lpstr>
      <vt:lpstr>Марья Болконская</vt:lpstr>
      <vt:lpstr>Элен Курагина</vt:lpstr>
      <vt:lpstr>Анатоль Курагин</vt:lpstr>
      <vt:lpstr>Федор Долохов</vt:lpstr>
      <vt:lpstr>Михаил Кутузов</vt:lpstr>
      <vt:lpstr>Наполеон Бонапарт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Герои романа Л.Н.Толстого «Война и мир»</dc:title>
  <dc:creator>Нариман</dc:creator>
  <cp:lastModifiedBy>Пользователь</cp:lastModifiedBy>
  <cp:revision>11</cp:revision>
  <dcterms:created xsi:type="dcterms:W3CDTF">2017-05-25T20:44:10Z</dcterms:created>
  <dcterms:modified xsi:type="dcterms:W3CDTF">2019-04-25T08:45:20Z</dcterms:modified>
</cp:coreProperties>
</file>