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sldIdLst>
    <p:sldId id="256" r:id="rId2"/>
    <p:sldId id="291" r:id="rId3"/>
    <p:sldId id="293" r:id="rId4"/>
    <p:sldId id="289" r:id="rId5"/>
    <p:sldId id="276" r:id="rId6"/>
    <p:sldId id="294" r:id="rId7"/>
    <p:sldId id="295" r:id="rId8"/>
    <p:sldId id="292" r:id="rId9"/>
    <p:sldId id="269" r:id="rId10"/>
    <p:sldId id="302" r:id="rId11"/>
    <p:sldId id="281" r:id="rId12"/>
    <p:sldId id="303" r:id="rId13"/>
    <p:sldId id="283" r:id="rId14"/>
    <p:sldId id="304" r:id="rId15"/>
    <p:sldId id="296" r:id="rId16"/>
    <p:sldId id="297" r:id="rId17"/>
    <p:sldId id="298" r:id="rId18"/>
    <p:sldId id="311" r:id="rId19"/>
    <p:sldId id="301" r:id="rId20"/>
    <p:sldId id="284" r:id="rId21"/>
    <p:sldId id="286" r:id="rId22"/>
    <p:sldId id="307" r:id="rId23"/>
    <p:sldId id="263" r:id="rId24"/>
    <p:sldId id="264" r:id="rId25"/>
    <p:sldId id="267" r:id="rId26"/>
    <p:sldId id="258" r:id="rId27"/>
    <p:sldId id="271" r:id="rId28"/>
    <p:sldId id="31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99"/>
    <a:srgbClr val="D60093"/>
    <a:srgbClr val="FFCC00"/>
    <a:srgbClr val="FF66FF"/>
    <a:srgbClr val="FF6600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AD6F86-4B4E-48F1-9A77-61F292241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4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C20E8-1617-4E6B-A1C7-20B1CA4944C0}" type="slidenum">
              <a:rPr lang="ru-RU"/>
              <a:pPr/>
              <a:t>24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318D-7FE3-4C79-8999-D261AEEECEFD}" type="slidenum">
              <a:rPr lang="ru-RU"/>
              <a:pPr/>
              <a:t>27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5BF89-7290-4DBC-82E4-52A914E0E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C79B-FB2F-42D3-953D-B2BAE3FDA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C689-95B1-4160-9893-C1B1E8B5A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1F7C-3E12-4C64-B360-C43583B5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3E8D-9538-4096-963A-7BB79BD5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BD11-7A37-4FD8-856F-7B40971E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9B15-6ACC-4438-ABF1-14E3FDA70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AF1F0-7790-43B3-BE51-25D9CE9E2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8DF9-6BDF-49F4-ADA9-EF4831E32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693A-9976-4966-8060-D1F89EAE1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0C73-F3EE-4110-8654-143EFF41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574EE-6663-4310-9E7D-F87F1D300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D49F-F764-4586-B962-EE9C19FB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E108-EF67-4F14-B276-29F0F7823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3999-62D8-4E0C-93D5-1E0A7E6C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9E5B-2D5D-474B-B1C3-DB8EC65E7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42E9-C568-436E-90A4-DB1B06504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B892-F959-4743-9FDC-D0AA6188E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016C-4FFF-4018-BF12-9115CF040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36D1A58F-56CC-47AA-971F-A2087BD0D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hyperlink" Target="file:///D:\&#1087;&#1088;&#1086;&#1101;&#1082;&#1090;\EDA29.GIF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12.gif"/><Relationship Id="rId4" Type="http://schemas.openxmlformats.org/officeDocument/2006/relationships/hyperlink" Target="file:///D:\&#1087;&#1088;&#1086;&#1101;&#1082;&#1090;\EDA29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wm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424862" cy="63373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Пропаганда </a:t>
            </a:r>
            <a:r>
              <a:rPr lang="ru-RU" dirty="0" smtClean="0">
                <a:solidFill>
                  <a:srgbClr val="000066"/>
                </a:solidFill>
              </a:rPr>
              <a:t>здорового образа жизни как средство профилактики вредных привычек среди подрастающего поколения.</a:t>
            </a:r>
          </a:p>
          <a:p>
            <a:pPr eaLnBrk="1" hangingPunct="1"/>
            <a:endParaRPr lang="ru-RU" i="1" dirty="0" smtClean="0">
              <a:solidFill>
                <a:srgbClr val="000066"/>
              </a:solidFill>
            </a:endParaRPr>
          </a:p>
          <a:p>
            <a:pPr eaLnBrk="1" hangingPunct="1"/>
            <a:endParaRPr lang="ru-RU" i="1" dirty="0" smtClean="0">
              <a:solidFill>
                <a:srgbClr val="000066"/>
              </a:solidFill>
            </a:endParaRPr>
          </a:p>
          <a:p>
            <a:pPr eaLnBrk="1" hangingPunct="1"/>
            <a:endParaRPr lang="ru-RU" i="1" dirty="0" smtClean="0">
              <a:solidFill>
                <a:srgbClr val="000066"/>
              </a:solidFill>
            </a:endParaRPr>
          </a:p>
          <a:p>
            <a:pPr eaLnBrk="1" hangingPunct="1"/>
            <a:endParaRPr lang="ru-RU" i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2600" dirty="0" smtClean="0">
                <a:solidFill>
                  <a:srgbClr val="000066"/>
                </a:solidFill>
                <a:latin typeface="Arial" pitchFamily="34" charset="0"/>
              </a:rPr>
              <a:t>Подготовила</a:t>
            </a:r>
            <a:r>
              <a:rPr lang="ru-RU" sz="2600" dirty="0" smtClean="0">
                <a:solidFill>
                  <a:srgbClr val="000066"/>
                </a:solidFill>
                <a:latin typeface="Arial" pitchFamily="34" charset="0"/>
              </a:rPr>
              <a:t>: учитель ФК </a:t>
            </a:r>
          </a:p>
          <a:p>
            <a:pPr eaLnBrk="1" hangingPunct="1"/>
            <a:r>
              <a:rPr lang="ru-RU" sz="2600" dirty="0" smtClean="0">
                <a:solidFill>
                  <a:srgbClr val="000066"/>
                </a:solidFill>
                <a:latin typeface="Arial" pitchFamily="34" charset="0"/>
              </a:rPr>
              <a:t>МБОУ </a:t>
            </a:r>
            <a:r>
              <a:rPr lang="en-US" sz="2600" dirty="0" smtClean="0">
                <a:solidFill>
                  <a:srgbClr val="000066"/>
                </a:solidFill>
                <a:latin typeface="Arial" pitchFamily="34" charset="0"/>
              </a:rPr>
              <a:t>“</a:t>
            </a:r>
            <a:r>
              <a:rPr lang="ru-RU" sz="2600" dirty="0" err="1" smtClean="0">
                <a:solidFill>
                  <a:srgbClr val="000066"/>
                </a:solidFill>
                <a:latin typeface="Arial" pitchFamily="34" charset="0"/>
              </a:rPr>
              <a:t>г.Астрахани</a:t>
            </a:r>
            <a:r>
              <a:rPr lang="ru-RU" sz="2600" dirty="0" smtClean="0">
                <a:solidFill>
                  <a:srgbClr val="000066"/>
                </a:solidFill>
                <a:latin typeface="Arial" pitchFamily="34" charset="0"/>
              </a:rPr>
              <a:t> ООШ № 7</a:t>
            </a:r>
            <a:r>
              <a:rPr lang="en-US" sz="2600" dirty="0" smtClean="0">
                <a:solidFill>
                  <a:srgbClr val="000066"/>
                </a:solidFill>
                <a:latin typeface="Arial" pitchFamily="34" charset="0"/>
              </a:rPr>
              <a:t>”</a:t>
            </a:r>
            <a:endParaRPr lang="ru-RU" sz="2600" dirty="0" smtClean="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/>
            <a:r>
              <a:rPr lang="ru-RU" sz="2600" dirty="0" err="1" smtClean="0">
                <a:solidFill>
                  <a:srgbClr val="000066"/>
                </a:solidFill>
                <a:latin typeface="Arial" pitchFamily="34" charset="0"/>
              </a:rPr>
              <a:t>Г.Д.Морозова</a:t>
            </a:r>
            <a:endParaRPr lang="en-US" sz="26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307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31399" y="2852936"/>
            <a:ext cx="45719" cy="3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Правильное питание</a:t>
            </a:r>
          </a:p>
        </p:txBody>
      </p:sp>
      <p:pic>
        <p:nvPicPr>
          <p:cNvPr id="12291" name="Picture 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1600200"/>
            <a:ext cx="1476375" cy="2189163"/>
          </a:xfrm>
        </p:spPr>
      </p:pic>
      <p:sp>
        <p:nvSpPr>
          <p:cNvPr id="12292" name="Rectangle 1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CC0099"/>
                </a:solidFill>
              </a:rPr>
              <a:t>Старшеклассники рассказывают о необходимости правильного питания, о генетически модифицированных продуктах, консервантах, ароматизаторах. Раскрывают их положительные и отрицательные стороны, рассказывают об их возможном воздействии на организм человека, в особенности на организм подростка. О крупнейших международных пищевых корпорациях, поставляющих в Россию данную продукцию Стараются заинтересовать учащихся среднего и старшего звена этим вопросом, чтобы позже они проводили беседы с младшими учениками, для того, чтобы все осознали важность проблемы собственного питания и принимали бы разумные меры предосторожности при потреблении пищи растительного и животного происхождения с добавлением консервантов, красителей, обращали внимание на этикетки.</a:t>
            </a:r>
          </a:p>
        </p:txBody>
      </p:sp>
      <p:pic>
        <p:nvPicPr>
          <p:cNvPr id="12293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rgbClr val="FF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800080"/>
                </a:solidFill>
              </a:rPr>
              <a:t>ГМП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800080"/>
                </a:solidFill>
              </a:rPr>
              <a:t>Трансгенные продукты произведены на базе растений, в которых искусственным путем были заменены в молекуле ДНК один или несколько генов. ДНК – носитель генной информации – точно воспроизводится при делении клеток, что обеспечивает в ряду поколений клеток и организмов передачу наследственных признаков и специфических форм обмена веществ. Делается это для того, чтобы растение реципиент получило новые удобные для человека свойства, повышенную устойчивость к вирусам, гербицидам, к вредителям и болезням растений.</a:t>
            </a:r>
          </a:p>
        </p:txBody>
      </p:sp>
      <p:pic>
        <p:nvPicPr>
          <p:cNvPr id="13316" name="Picture 9" descr="hgit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484313"/>
            <a:ext cx="2184400" cy="2881312"/>
          </a:xfrm>
          <a:noFill/>
        </p:spPr>
      </p:pic>
      <p:pic>
        <p:nvPicPr>
          <p:cNvPr id="52234" name="Picture 10" descr="t_0234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6588125" y="3068638"/>
            <a:ext cx="18002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t_0444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 bwMode="auto">
          <a:xfrm>
            <a:off x="6588125" y="4437063"/>
            <a:ext cx="186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EDA29">
            <a:hlinkClick r:id="rId5" action="ppaction://program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4290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f_08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1484313"/>
            <a:ext cx="1800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STH712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4365625"/>
            <a:ext cx="22383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50000">
              <a:srgbClr val="FFFFFF"/>
            </a:gs>
            <a:gs pos="100000">
              <a:srgbClr val="FF99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80"/>
                </a:solidFill>
              </a:rPr>
              <a:t>Внимание трансгены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84313"/>
            <a:ext cx="38163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CC0099"/>
                </a:solidFill>
              </a:rPr>
              <a:t>Содержат: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1.Все виды растительного масла с содержанием импортного соевого масла.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2.Вся печенная «кондитерка» - в ней обязательно содержится растительное масло.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3.Все сладости на основе шоколада содержат растительный жир.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4.Все переработанные продукты из мяса – колбасы, паштеты, сосиски – содержат соевый белок.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5.Хлеб, в который часто подмешивают в кукурузную муку, а кукуруза вся трансгенная.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0099"/>
                </a:solidFill>
              </a:rPr>
              <a:t>6.Все молочно-кислые продукты. Их делают с помощью генно-измененных микроорганизмов и добавляют генно-измененные загустители (крахмал) </a:t>
            </a:r>
          </a:p>
        </p:txBody>
      </p:sp>
      <p:pic>
        <p:nvPicPr>
          <p:cNvPr id="14340" name="Picture 6" descr="hgit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3068638"/>
            <a:ext cx="2506663" cy="3308350"/>
          </a:xfrm>
          <a:noFill/>
        </p:spPr>
      </p:pic>
      <p:pic>
        <p:nvPicPr>
          <p:cNvPr id="14341" name="Picture 7" descr="STH71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24400"/>
            <a:ext cx="216058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84538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284538"/>
            <a:ext cx="15843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0" name="Picture 18" descr="P1090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700213"/>
            <a:ext cx="16557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9" descr="118668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738313"/>
            <a:ext cx="18002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3" name="Picture 21" descr="Untitled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1700213"/>
            <a:ext cx="15859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                 </a:t>
            </a:r>
            <a:r>
              <a:rPr lang="ru-RU" b="1" smtClean="0">
                <a:solidFill>
                  <a:srgbClr val="FF0066"/>
                </a:solidFill>
              </a:rPr>
              <a:t>Трансгены в России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3399"/>
                </a:solidFill>
              </a:rPr>
              <a:t>Каждая трансгенная линия проходит процедуру регистрации, которая осуществляется после проведения медико-биологической, медико-генетической и технологической экспертиз.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3399"/>
                </a:solidFill>
              </a:rPr>
              <a:t>Центр «Биоинженерия» РАН устанавливает, что в геноме продукта вставлены именно те гены, которые указаны в декларации на продукт, технологи оценивают его с точки зрения органолептических свойств, а Институт питания РАМН осуществляет проверку воздействия данного продукта на здоровье потребителя (помимо соответствия химического состава ГМ-продуктов традиционным аналогам, у нас они проверяются ещё на наличие токсинов, канцерогенов, мутагенных и аллергенных веществ, причем сроки отслеживания результатов по сравнению с европейскими увеличены до полугода).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3399"/>
                </a:solidFill>
              </a:rPr>
              <a:t>Введена система маркеров, помогающая выявить незаданные эффекты генетически измененных продуктов. Только после того как в ходе проводимых наблюдений подтвердится безопасность ГМ продукта для животных на всех уровнях, его допускают к регистрации.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3399"/>
                </a:solidFill>
              </a:rPr>
              <a:t>Утверждены новые санитарные правила, которые устанавливают в стране пороговый уровень для маркировки пищевых продуктов из ГМИ на уровне более 0,9% их содержания в общей массе продукта, что соответствует общеевропейским требованиям.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3399"/>
                </a:solidFill>
              </a:rPr>
              <a:t>Но возможны и случайные, так называемые технологические, заносы ГМ компонентов, наличие которых, естественно, не обозначено на упаковке. </a:t>
            </a:r>
          </a:p>
        </p:txBody>
      </p:sp>
      <p:pic>
        <p:nvPicPr>
          <p:cNvPr id="15364" name="Picture 4" descr="4a4ca0b61c252c3c97d2b2265ac9550b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7950"/>
            <a:ext cx="17287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800080"/>
                </a:solidFill>
              </a:rPr>
              <a:t>Рекомендации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Не покупайте консервированные, копченые продукты малоизвестных производителей.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Откажитесь от продуктов с неестественно яркой окраской, а так же имеющих очень длинный срок хранения.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 Внимательно читайте этикетку. Воздержитесь от приобретения товара, если в него входят больше 3-х пищевых добавок, а так же такие компоненты как «ароматизатор», «стабилизатор», «консервант».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Старайтесь не давать еду с пищевыми добавками детям до 5 лет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Ешьте как можно меньше  продуктов быстрого приготовления!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Отдавать предпочтение  горячему, традиционному питанию дома и  в школьной столовой!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CC0099"/>
                </a:solidFill>
              </a:rPr>
              <a:t>Здоровье всегда было и будет личным делом каждого. Но для этого у человека должна быть возможность получать объективную информацию и на ее основе делать свой выбор. Если после всего вышесказанного вы задумаетесь над этим вопросом, то это уже само по себе хорошо</a:t>
            </a:r>
            <a:r>
              <a:rPr lang="ru-RU" sz="1600" smtClean="0">
                <a:solidFill>
                  <a:srgbClr val="CC0099"/>
                </a:solidFill>
              </a:rPr>
              <a:t>.</a:t>
            </a:r>
          </a:p>
        </p:txBody>
      </p:sp>
      <p:pic>
        <p:nvPicPr>
          <p:cNvPr id="16388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484313"/>
            <a:ext cx="2919412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130925" cy="11398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99"/>
                </a:solidFill>
              </a:rPr>
              <a:t>Адекватное, сбалансированное, экологически чистое и разнообразное.</a:t>
            </a:r>
          </a:p>
        </p:txBody>
      </p:sp>
      <p:pic>
        <p:nvPicPr>
          <p:cNvPr id="17411" name="Picture 6" descr="magaz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2644775" cy="1798637"/>
          </a:xfr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141663"/>
            <a:ext cx="8964613" cy="3716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Адекватность</a:t>
            </a:r>
            <a:r>
              <a:rPr lang="ru-RU" sz="1400" smtClean="0">
                <a:solidFill>
                  <a:srgbClr val="FF33CC"/>
                </a:solidFill>
              </a:rPr>
              <a:t> </a:t>
            </a:r>
            <a:r>
              <a:rPr lang="ru-RU" sz="1400" smtClean="0">
                <a:solidFill>
                  <a:srgbClr val="CC0099"/>
                </a:solidFill>
              </a:rPr>
              <a:t>— значит соответствие. Питание должно быть адекватным генетике. Питание должно соответствовать традициям, характерным для конкретного этноса. Все что неадекватно, то чужеродно для организма. Сегодня 60% всех потребляемых у нас продуктов являются именно чужеродными, не соответствующими национальным традициям, а значит -  и генетике. Русский человек испокон веков ел каши, щи и супы, картошку с мясом - именно на такую пищу у нас эволюционно отобраны соответствующие ферменты.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Экологически чистое</a:t>
            </a:r>
            <a:r>
              <a:rPr lang="ru-RU" sz="1400" smtClean="0">
                <a:solidFill>
                  <a:srgbClr val="CC0099"/>
                </a:solidFill>
              </a:rPr>
              <a:t>, значит натуральное. Предпочтение отдавать натуральным продуктам, а не зарубежной консервации в ярких упаковках. Очень важно сохранить нормальный биоценоз микроорганизмов в кишечнике. Этому способствует употребление таких продуктов, как кефир, бифидум и лактобактерин. Без них в условиях экологического кризиса просто не обойтись.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Разнообразное.</a:t>
            </a:r>
            <a:r>
              <a:rPr lang="ru-RU" sz="1400" smtClean="0">
                <a:solidFill>
                  <a:srgbClr val="CC0099"/>
                </a:solidFill>
              </a:rPr>
              <a:t> При однообразном питании организм не получает нужных ему веществ, и здоровье человека начинает разрушаться. Это проявляется в виде частых простудных заболеваний, малокровия, весенней утомляемости, кариеса зубов и других болезненных состояний.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Сбалансированное</a:t>
            </a:r>
            <a:r>
              <a:rPr lang="ru-RU" sz="1400" smtClean="0">
                <a:solidFill>
                  <a:srgbClr val="CC0099"/>
                </a:solidFill>
              </a:rPr>
              <a:t> - это достаточное количество в нём белков, жиров, углеводов, витаминов и минеральных веществ. Белки должны быть как животного, так и растительного происхождения. Из животных белков наиболее полезна рыба, предпочтительно речная (из морских - треска), очень полезны молочные продукты, особенно творог. </a:t>
            </a:r>
          </a:p>
        </p:txBody>
      </p:sp>
      <p:pic>
        <p:nvPicPr>
          <p:cNvPr id="17413" name="Picture 7" descr="j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84313"/>
            <a:ext cx="2017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EDA29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011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1200" y="260350"/>
            <a:ext cx="208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06-07-101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1557338"/>
            <a:ext cx="19446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99"/>
                </a:solidFill>
              </a:rPr>
              <a:t>Пища быстрого приготовления</a:t>
            </a:r>
          </a:p>
        </p:txBody>
      </p:sp>
      <p:pic>
        <p:nvPicPr>
          <p:cNvPr id="18435" name="Picture 6" descr="STH712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2919413" cy="2189163"/>
          </a:xfrm>
        </p:spPr>
      </p:pic>
      <p:sp>
        <p:nvSpPr>
          <p:cNvPr id="18436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067175" y="1600200"/>
            <a:ext cx="48260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CC0099"/>
                </a:solidFill>
              </a:rPr>
              <a:t>Увлечение такого рода продуктами может спровоцировать обострение заболеваний органов желудочно-кишечного тракта, так как специи, содержащиеся в них, раздражают слизистую оболочку желудочно-кишечного тракта. Сухие инстантные бульоны могут быть включены в составе первых или вторых овощных блюд в обед не чаще 1-2 раз в месяц при обязательном наличии в меню продуктов других ассортиментных групп.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CC0099"/>
                </a:solidFill>
                <a:latin typeface="Arial Unicode MS" pitchFamily="34" charset="-128"/>
              </a:rPr>
              <a:t>Увлечение чипсами и сухариками, которые содержат большое количество насыщенных жиров, углеводов и специй, может спровоцировать развитие избыточной массы тела у школьников, а также ожирения в старшем возрасте. </a:t>
            </a:r>
          </a:p>
        </p:txBody>
      </p:sp>
      <p:pic>
        <p:nvPicPr>
          <p:cNvPr id="18437" name="Picture 9" descr="STH712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3933825"/>
            <a:ext cx="1760537" cy="2478088"/>
          </a:xfrm>
          <a:noFill/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33825"/>
            <a:ext cx="25193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chipsy_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868863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2" descr="P10901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628775"/>
            <a:ext cx="16208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13" descr="P10901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565400"/>
            <a:ext cx="10572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Газированные напитки</a:t>
            </a: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492500" y="1557338"/>
            <a:ext cx="525621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Употребление газированных напитков повышает кислотность желудочного сока, стимулирует моторную деятельность кишечника, вызывает реакцию непереносимости.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Содержащаяся в напитках углекислота раздражает слизистую оболочку ЖКТ школьников, вызывает отрыжку, вздутие кишечника, а в дальнейшем может провоцировать и заболевание ЖКТ, например, гастрит. 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Все химические добавки, внесенные для улучшения вкуса, запаха, а также консерванты, внесенные для увеличения срока годности продукта, являются довольно сильными аллергенами.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Установлено также, что чрезмерное потребление газированных вод в детстве способно вызвать дефицит кальция в организме, в результате чего возрастает опасность переломов костей, так как ортофосфорная кислота вымывает кальций из организма. Её рН равен </a:t>
            </a:r>
            <a:r>
              <a:rPr lang="ru-RU" sz="1400" b="1" i="1" smtClean="0">
                <a:solidFill>
                  <a:srgbClr val="800080"/>
                </a:solidFill>
              </a:rPr>
              <a:t> </a:t>
            </a:r>
            <a:r>
              <a:rPr lang="ru-RU" sz="1400" i="1" smtClean="0">
                <a:solidFill>
                  <a:srgbClr val="800080"/>
                </a:solidFill>
              </a:rPr>
              <a:t>2,8</a:t>
            </a:r>
            <a:r>
              <a:rPr lang="ru-RU" sz="1400" b="1" i="1" smtClean="0">
                <a:solidFill>
                  <a:srgbClr val="800080"/>
                </a:solidFill>
              </a:rPr>
              <a:t>. </a:t>
            </a:r>
            <a:r>
              <a:rPr lang="ru-RU" sz="1400" smtClean="0">
                <a:solidFill>
                  <a:srgbClr val="800080"/>
                </a:solidFill>
              </a:rPr>
              <a:t>За 4 дня  он может растворить ваши ногти.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800080"/>
                </a:solidFill>
              </a:rPr>
              <a:t>Поэтому использование газированных напитков является нежелательным для дошкольников и школьников, желудочно – кишечный тракт которых ещё не сформировался, детям с предрасположенностью к заболеваниям ЖКТ или уже страдающим этими заболеваниями.</a:t>
            </a:r>
          </a:p>
        </p:txBody>
      </p:sp>
      <p:pic>
        <p:nvPicPr>
          <p:cNvPr id="19460" name="Picture 13" descr="STH7123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3168650" cy="2376487"/>
          </a:xfrm>
        </p:spPr>
      </p:pic>
      <p:pic>
        <p:nvPicPr>
          <p:cNvPr id="19461" name="Picture 14" descr="STH712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997200"/>
            <a:ext cx="3024187" cy="2266950"/>
          </a:xfrm>
        </p:spPr>
      </p:pic>
      <p:pic>
        <p:nvPicPr>
          <p:cNvPr id="100367" name="Picture 15" descr="P1090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97200"/>
            <a:ext cx="1798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Picture 16" descr="P1140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815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0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50000">
              <a:srgbClr val="FFFFFF"/>
            </a:gs>
            <a:gs pos="100000">
              <a:srgbClr val="FF99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800080"/>
                </a:solidFill>
              </a:rPr>
              <a:t>Жевательная резинка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348038" y="1557338"/>
            <a:ext cx="5795962" cy="2159000"/>
          </a:xfrm>
        </p:spPr>
        <p:txBody>
          <a:bodyPr/>
          <a:lstStyle/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В состав жевательной резинки входит и синтетика. Основа жвачки, </a:t>
            </a:r>
            <a:r>
              <a:rPr lang="ru-RU" sz="1200" b="1" smtClean="0">
                <a:solidFill>
                  <a:srgbClr val="CC0099"/>
                </a:solidFill>
              </a:rPr>
              <a:t>латекс</a:t>
            </a:r>
            <a:r>
              <a:rPr lang="ru-RU" sz="1200" smtClean="0">
                <a:solidFill>
                  <a:srgbClr val="CC0099"/>
                </a:solidFill>
              </a:rPr>
              <a:t>, хоть и признается безвредным, но до определенного предела. Если на упаковке указан индекс Е171, это так называемые титановые белила. Ими подкрашивают жвачку «Орбит», «Эйрвэйс», Спортлайф», «Дейгум протеке». Самые привлекательные для детей жвачки — с наклейками, картинками — оказались практически отравой, они выделяют ядовитый стирол. Это «Терминатор», «Дональд», «Рэмбо», «Прялка», «Колесо чудес», «Супер», «Лимон», «Кукольные серии» </a:t>
            </a:r>
          </a:p>
          <a:p>
            <a:pPr eaLnBrk="1" hangingPunct="1"/>
            <a:r>
              <a:rPr lang="ru-RU" sz="1200" b="1" smtClean="0">
                <a:solidFill>
                  <a:srgbClr val="CC0099"/>
                </a:solidFill>
              </a:rPr>
              <a:t>Ароматизаторы и красители</a:t>
            </a:r>
            <a:r>
              <a:rPr lang="ru-RU" sz="1200" smtClean="0">
                <a:solidFill>
                  <a:srgbClr val="CC0099"/>
                </a:solidFill>
              </a:rPr>
              <a:t>, также не относятся к веществам полезным для здоровья, особенно если они синтетические, а не натуральные или идентичные натуральным.</a:t>
            </a:r>
          </a:p>
          <a:p>
            <a:pPr eaLnBrk="1" hangingPunct="1"/>
            <a:endParaRPr lang="ru-RU" sz="1200" smtClean="0"/>
          </a:p>
          <a:p>
            <a:pPr eaLnBrk="1" hangingPunct="1"/>
            <a:endParaRPr lang="ru-RU" sz="2000" smtClean="0">
              <a:solidFill>
                <a:srgbClr val="CC0099"/>
              </a:solidFill>
            </a:endParaRPr>
          </a:p>
          <a:p>
            <a:pPr eaLnBrk="1" hangingPunct="1"/>
            <a:endParaRPr lang="ru-RU" sz="2000" smtClean="0">
              <a:solidFill>
                <a:srgbClr val="CC0099"/>
              </a:solidFill>
            </a:endParaRPr>
          </a:p>
          <a:p>
            <a:pPr eaLnBrk="1" hangingPunct="1"/>
            <a:endParaRPr lang="ru-RU" sz="2000" smtClean="0"/>
          </a:p>
        </p:txBody>
      </p:sp>
      <p:sp>
        <p:nvSpPr>
          <p:cNvPr id="20484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79388" y="3789363"/>
            <a:ext cx="4327525" cy="2879725"/>
          </a:xfrm>
        </p:spPr>
        <p:txBody>
          <a:bodyPr/>
          <a:lstStyle/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Жевать резинку всего 2-3 минуты, 1-2 раза в день после еды. Частое  использование </a:t>
            </a:r>
          </a:p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-снижает аппетит, </a:t>
            </a:r>
          </a:p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-провоцирует аллергические реакции, </a:t>
            </a:r>
          </a:p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-воспаление кожи вокруг рта, </a:t>
            </a:r>
          </a:p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-оказывает раздражающее действие на слизистую оболочку ЖКТ детей, </a:t>
            </a:r>
          </a:p>
          <a:p>
            <a:pPr eaLnBrk="1" hangingPunct="1"/>
            <a:r>
              <a:rPr lang="ru-RU" sz="1200" smtClean="0">
                <a:solidFill>
                  <a:srgbClr val="CC0099"/>
                </a:solidFill>
              </a:rPr>
              <a:t>-способствует возникновению дискинезии ЖКТ, гастритов, дуоденитов и других заболеваний. Известны медицинской практике и такие случаи, когда у детей с ничем не объяснимыми запорами находили в пищеводе и кишечнике «резиновые» камни из слипшихся разноцветных комочков. </a:t>
            </a:r>
          </a:p>
          <a:p>
            <a:pPr eaLnBrk="1" hangingPunct="1"/>
            <a:endParaRPr lang="ru-RU" sz="1200" smtClean="0"/>
          </a:p>
        </p:txBody>
      </p:sp>
      <p:sp>
        <p:nvSpPr>
          <p:cNvPr id="20485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356100" y="3789363"/>
            <a:ext cx="4608513" cy="2808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>
                <a:solidFill>
                  <a:srgbClr val="CC0099"/>
                </a:solidFill>
              </a:rPr>
              <a:t>	Сахарозаменители - сахарин и аспартам в некоторых странах запрещены из-за неблагоприятного влияния на различные органы и системы человека. </a:t>
            </a:r>
            <a:r>
              <a:rPr lang="ru-RU" sz="1200" b="1" smtClean="0">
                <a:solidFill>
                  <a:srgbClr val="CC0099"/>
                </a:solidFill>
              </a:rPr>
              <a:t>Аспартам </a:t>
            </a:r>
            <a:r>
              <a:rPr lang="ru-RU" sz="1200" smtClean="0">
                <a:solidFill>
                  <a:srgbClr val="CC0099"/>
                </a:solidFill>
              </a:rPr>
              <a:t>является источником фенилаланина, который приводит к нарушению гормонального баланса, что особенно опасно для детей, людей с избыточным весом, диабетиков. </a:t>
            </a:r>
            <a:r>
              <a:rPr lang="ru-RU" sz="1200" b="1" smtClean="0">
                <a:solidFill>
                  <a:srgbClr val="CC0099"/>
                </a:solidFill>
              </a:rPr>
              <a:t>Фенилаланин</a:t>
            </a:r>
            <a:r>
              <a:rPr lang="ru-RU" sz="1200" smtClean="0">
                <a:solidFill>
                  <a:srgbClr val="800080"/>
                </a:solidFill>
              </a:rPr>
              <a:t> </a:t>
            </a:r>
            <a:r>
              <a:rPr lang="ru-RU" sz="1200" smtClean="0">
                <a:solidFill>
                  <a:srgbClr val="CC0099"/>
                </a:solidFill>
              </a:rPr>
              <a:t>может годами накапливаться в организме и лишь затем вызвать заболевание у матерей, приводящее к смерти младенцев. Более того, многочисленные опыты на животных, проведенные в США, показали его канцерогенный эффект В Штатах аспартам к использованию не разрешен</a:t>
            </a:r>
          </a:p>
          <a:p>
            <a:pPr eaLnBrk="1" hangingPunct="1"/>
            <a:r>
              <a:rPr lang="ru-RU" sz="1200" b="1" smtClean="0">
                <a:solidFill>
                  <a:srgbClr val="CC0099"/>
                </a:solidFill>
              </a:rPr>
              <a:t>Выбор как всегда остаётся за вами. Жевать резинку или почистить зубы.</a:t>
            </a:r>
          </a:p>
          <a:p>
            <a:pPr eaLnBrk="1" hangingPunct="1"/>
            <a:endParaRPr lang="ru-RU" sz="1200" b="1" smtClean="0">
              <a:solidFill>
                <a:srgbClr val="CC0099"/>
              </a:solidFill>
            </a:endParaRPr>
          </a:p>
        </p:txBody>
      </p:sp>
      <p:pic>
        <p:nvPicPr>
          <p:cNvPr id="145417" name="Picture 9" descr="P11401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097212" cy="227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Избавимся от депрессии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Гормоны счастья – эндорфины, улучшающие самочувствие и настроение содержатся в болгарском перце, горьком шоколаде, банане( вырабатывает серотонин) и клубнике. Их рекомендуют для снятия стресса, агрессии и оздоровлении отношений с окружающими.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Ананас – для лечения расстройств ЦНС.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Арахис – «витамин оптимизма», содержит тиамин.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Грецкие орехи – для процесса кроветворения, поддержания тонуса (много железа и «антидепрессивного» магния.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Подсолнечник – регулирует нервную систему.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Овсянка – содержит магний и тиамин.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Морепродукты: кальмары, мидии, устрицы – содержат йод, цинк, влияющий на гормональный баланс и нервную систему.</a:t>
            </a:r>
          </a:p>
          <a:p>
            <a:pPr eaLnBrk="1" hangingPunct="1">
              <a:lnSpc>
                <a:spcPct val="90000"/>
              </a:lnSpc>
            </a:pPr>
            <a:r>
              <a:rPr lang="ru-RU" sz="1200" smtClean="0">
                <a:solidFill>
                  <a:srgbClr val="CC0099"/>
                </a:solidFill>
              </a:rPr>
              <a:t>Шоколад – богат оксидантами, поэтому омолаживает, предупреждает некоторые болезни и сохраняет красоту. Никель – необходим для производства гормонов. Какао – порошок уменьшает риск сердечных заболеваний.</a:t>
            </a:r>
          </a:p>
        </p:txBody>
      </p:sp>
      <p:pic>
        <p:nvPicPr>
          <p:cNvPr id="21508" name="Picture 4" descr="3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997200"/>
            <a:ext cx="18716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im30_25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84313"/>
            <a:ext cx="2735263" cy="1441450"/>
          </a:xfrm>
          <a:noFill/>
        </p:spPr>
      </p:pic>
      <p:pic>
        <p:nvPicPr>
          <p:cNvPr id="21510" name="Picture 9" descr="06-07-101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484313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5">
            <a:lum bright="42000" contrast="-42000"/>
          </a:blip>
          <a:srcRect/>
          <a:stretch>
            <a:fillRect/>
          </a:stretch>
        </p:blipFill>
        <p:spPr bwMode="auto">
          <a:xfrm>
            <a:off x="4572000" y="1484313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190307recB1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484313"/>
            <a:ext cx="20415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RDCAR8C326CAO6SU51CAOX2LBDCAX3Q27OCA8K11LDCA4I14FLCAC8GIKCCA5LDBR7CA7E04JJCAIUMLW6CAPLFVM6CAI338EJCAYTC05MCAWTJGH8CADLSUTDCAHTARPBCACG4DR9CA20FJPFCA8T6S2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2997200"/>
            <a:ext cx="1223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200900" cy="7921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2B1684"/>
                </a:solidFill>
              </a:rPr>
              <a:t>Оглавление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2B1684"/>
                </a:solidFill>
              </a:rPr>
              <a:t>I</a:t>
            </a:r>
            <a:r>
              <a:rPr lang="ru-RU" sz="2000" smtClean="0">
                <a:solidFill>
                  <a:srgbClr val="2B1684"/>
                </a:solidFill>
              </a:rPr>
              <a:t>. Введение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2B1684"/>
                </a:solidFill>
              </a:rPr>
              <a:t>II</a:t>
            </a:r>
            <a:r>
              <a:rPr lang="ru-RU" sz="2000" smtClean="0">
                <a:solidFill>
                  <a:srgbClr val="2B1684"/>
                </a:solidFill>
              </a:rPr>
              <a:t>.Основная часть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 «Правильное питание – залог здоровья»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1.1 Пища быстрого приготовления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1.2 Газированные напитки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1.3 Влияние жевательной резинки на организм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1.4 Трансгены и эмульгаторы  в России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1.5 Тайная жизнь воды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2. «Здоровое поколение – здоровье нации»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2.1 Профилактика вредных привычек в учебном процессе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2.2 Профилактика курения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2.3 Профилактика алкоголизма и наркомании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2.4 Профилактика ВИЧ/СПИДа</a:t>
            </a:r>
            <a:endParaRPr lang="en-US" sz="2000" smtClean="0">
              <a:solidFill>
                <a:srgbClr val="2B1684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2B1684"/>
                </a:solidFill>
              </a:rPr>
              <a:t>III</a:t>
            </a:r>
            <a:r>
              <a:rPr lang="ru-RU" sz="2000" smtClean="0">
                <a:solidFill>
                  <a:srgbClr val="2B1684"/>
                </a:solidFill>
              </a:rPr>
              <a:t>. 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</a:t>
            </a:r>
            <a:r>
              <a:rPr lang="ru-RU" smtClean="0">
                <a:solidFill>
                  <a:srgbClr val="800080"/>
                </a:solidFill>
              </a:rPr>
              <a:t>Тайная жизнь воды</a:t>
            </a:r>
          </a:p>
        </p:txBody>
      </p:sp>
      <p:sp>
        <p:nvSpPr>
          <p:cNvPr id="22531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" y="3213100"/>
            <a:ext cx="8229600" cy="2917825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CC0099"/>
                </a:solidFill>
              </a:rPr>
              <a:t>На лекциях Деба Юля и Деба Александра рассказывали о структуре воды, которая меняется, если на воду воздействовать различными способами - химическим, электромагнитным, механическим, о «живой» и «мёртвой» воде, о исцеляющих свойствах крещенской воды, о чудесных свойствах воды, о цветотерапии и о многом, многом другом.</a:t>
            </a:r>
          </a:p>
          <a:p>
            <a:pPr eaLnBrk="1" hangingPunct="1"/>
            <a:r>
              <a:rPr lang="ru-RU" sz="1600" smtClean="0">
                <a:solidFill>
                  <a:srgbClr val="CC0099"/>
                </a:solidFill>
              </a:rPr>
              <a:t>Вы пьете воду из-под крана? Нет? И правильно делаете: вода, поступающая в наши дома, как правило, требует дополнительной очистки. </a:t>
            </a:r>
          </a:p>
          <a:p>
            <a:pPr eaLnBrk="1" hangingPunct="1"/>
            <a:r>
              <a:rPr lang="ru-RU" sz="1600" smtClean="0">
                <a:solidFill>
                  <a:srgbClr val="CC0099"/>
                </a:solidFill>
              </a:rPr>
              <a:t>Из проведённого анализа водопроводной воды видно, что физические показатели находятся в норме, а химические показатели необходимо изучать более подробно при помощи химических реактивов. Пока же совет один - не рисковать своим здоровьем и использовать бытовые фильтры, выбор которых сейчас достаточно большой. </a:t>
            </a:r>
          </a:p>
        </p:txBody>
      </p:sp>
      <p:pic>
        <p:nvPicPr>
          <p:cNvPr id="22533" name="Picture 8" descr="IMGP9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IMGP0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628775"/>
            <a:ext cx="19431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IMGP1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628775"/>
            <a:ext cx="19446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IMGP10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628775"/>
            <a:ext cx="18716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6" descr="hm0031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15888"/>
            <a:ext cx="12525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98625"/>
            <a:ext cx="5040313" cy="4432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391288"/>
                </a:solidFill>
              </a:rPr>
              <a:t>Питание должно быть адекватным, сбалансированным, экологически чистым и разнообразным.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391288"/>
                </a:solidFill>
              </a:rPr>
              <a:t>Продукты, в состав которых входят ГМП, консерванты и  ароматизаторы не являются безопасными.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391288"/>
                </a:solidFill>
              </a:rPr>
              <a:t>От воды, которую мы употребляем, напрямую зависит состояние нашего организма.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391288"/>
                </a:solidFill>
              </a:rPr>
              <a:t>Для очистки воды необходимо использовать бытовые фильтры.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391288"/>
              </a:solidFill>
            </a:endParaRP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2987675" y="549275"/>
            <a:ext cx="52562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Выводы</a:t>
            </a:r>
          </a:p>
        </p:txBody>
      </p:sp>
      <p:pic>
        <p:nvPicPr>
          <p:cNvPr id="64518" name="Picture 6" descr="граф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17097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89363"/>
            <a:ext cx="235426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FFFFFF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</a:rPr>
              <a:t>Физическая активность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00438"/>
            <a:ext cx="8507413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solidFill>
                  <a:srgbClr val="000099"/>
                </a:solidFill>
              </a:rPr>
              <a:t>Гиподинамия</a:t>
            </a:r>
            <a:r>
              <a:rPr lang="ru-RU" sz="1200" smtClean="0">
                <a:solidFill>
                  <a:srgbClr val="000099"/>
                </a:solidFill>
              </a:rPr>
              <a:t> – болезнь века.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99"/>
                </a:solidFill>
              </a:rPr>
              <a:t>Причина: научно – технический прогресс и лень.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99"/>
                </a:solidFill>
              </a:rPr>
              <a:t>- Понижается обмен веществ из- за недостаточного поступления в организм кислорода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99"/>
                </a:solidFill>
              </a:rPr>
              <a:t>- Атрофируются мышцы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Снижается жизненный тонус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Падает работоспособность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Ухудшается память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Является одной из причин возникновения атеросклероза, ишемической болезни сердца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Возникновение других болезней: верхних дыхательных путей и лёгких, инсульты, инфаркты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 Снижается масса миокарда, увеличивается частота пульса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>
                <a:solidFill>
                  <a:srgbClr val="000099"/>
                </a:solidFill>
              </a:rPr>
              <a:t>-Изменяются показатели артериального давления: максимальное снижается, а минимальное – повышается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0099"/>
                </a:solidFill>
              </a:rPr>
              <a:t>Вывод : необходимо движение и физическая активность.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99"/>
                </a:solidFill>
              </a:rPr>
              <a:t>Хочешь быть сильным – бегай,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99"/>
                </a:solidFill>
              </a:rPr>
              <a:t>Хочешь быть красивым – бегай,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99"/>
                </a:solidFill>
              </a:rPr>
              <a:t>Хочешь быть умным – бегай,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99"/>
                </a:solidFill>
              </a:rPr>
              <a:t>Хочешь быть здоровым – бегай.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>
              <a:solidFill>
                <a:srgbClr val="000099"/>
              </a:solidFill>
            </a:endParaRPr>
          </a:p>
        </p:txBody>
      </p:sp>
      <p:pic>
        <p:nvPicPr>
          <p:cNvPr id="24580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1500" y="1600200"/>
            <a:ext cx="2919413" cy="2189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smtClean="0"/>
              <a:t>.</a:t>
            </a:r>
            <a:r>
              <a:rPr lang="ru-RU" sz="3800" smtClean="0"/>
              <a:t> 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000099"/>
                </a:solidFill>
              </a:rPr>
              <a:t>Лучшего средства от хвори нет – делай зарядку до старости лет.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99"/>
                </a:solidFill>
              </a:rPr>
              <a:t>Древняя индийская пословица</a:t>
            </a:r>
          </a:p>
          <a:p>
            <a:pPr eaLnBrk="1" hangingPunct="1"/>
            <a:r>
              <a:rPr lang="ru-RU" sz="2000" smtClean="0">
                <a:solidFill>
                  <a:srgbClr val="000099"/>
                </a:solidFill>
              </a:rPr>
              <a:t>Выполнение физических упражнений приводит ЦНС в активное, деятельное состояние. Активизируется работа внутренних органов, обеспечивая высокую работоспособность,  давая ему ощутимый прилив бодрости.</a:t>
            </a:r>
          </a:p>
          <a:p>
            <a:pPr eaLnBrk="1" hangingPunct="1"/>
            <a:endParaRPr lang="ru-RU" sz="2000" smtClean="0">
              <a:solidFill>
                <a:srgbClr val="000099"/>
              </a:solidFill>
            </a:endParaRPr>
          </a:p>
        </p:txBody>
      </p:sp>
      <p:sp>
        <p:nvSpPr>
          <p:cNvPr id="25604" name="WordArt 7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540067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Физкультминутки </a:t>
            </a:r>
          </a:p>
        </p:txBody>
      </p:sp>
      <p:pic>
        <p:nvPicPr>
          <p:cNvPr id="2560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0099"/>
                </a:solidFill>
              </a:rPr>
              <a:t>День здоровья</a:t>
            </a:r>
            <a:r>
              <a:rPr lang="ru-RU" sz="4000" smtClean="0"/>
              <a:t> </a:t>
            </a:r>
          </a:p>
        </p:txBody>
      </p:sp>
      <p:pic>
        <p:nvPicPr>
          <p:cNvPr id="26627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840163"/>
            <a:ext cx="3671888" cy="2754312"/>
          </a:xfrm>
          <a:noFill/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238500" y="1558925"/>
            <a:ext cx="2663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ru-RU" sz="1400"/>
              <a:t> </a:t>
            </a:r>
            <a:r>
              <a:rPr lang="ru-RU" sz="1400">
                <a:solidFill>
                  <a:srgbClr val="000099"/>
                </a:solidFill>
              </a:rPr>
              <a:t>Ребята каждого класса набирали общие очки за общефизическую подготовку. Каждый класс готовил плакаты в поддержку своих товарищей в лыжной эстафете. Соревнования по волейболу и баскетболу объединили всех ребят  школы.</a:t>
            </a:r>
          </a:p>
        </p:txBody>
      </p:sp>
      <p:pic>
        <p:nvPicPr>
          <p:cNvPr id="26629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3829050"/>
            <a:ext cx="3600450" cy="26987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FFFFFF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0099"/>
                </a:solidFill>
              </a:rPr>
              <a:t>Организация досуга</a:t>
            </a:r>
          </a:p>
        </p:txBody>
      </p:sp>
      <p:pic>
        <p:nvPicPr>
          <p:cNvPr id="2765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</p:spPr>
      </p:pic>
      <p:pic>
        <p:nvPicPr>
          <p:cNvPr id="27652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50000">
              <a:srgbClr val="FFFFFF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000099"/>
                </a:solidFill>
              </a:rPr>
              <a:t>Увлечение наркотиками, особенно среди молодежи, достигло критического уровня. Преступность и насилие – наиболее очевидные результаты их распространения. Не менее серьезными последствиями употребления наркотиков являются безнравственность, незаконченное образование и разрушение жизни.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000099"/>
                </a:solidFill>
              </a:rPr>
              <a:t>Растет среди подростков и употребление алкоголя, поскольку алкоголь легко доступен и его употребление приемлемо в обществе.</a:t>
            </a:r>
          </a:p>
        </p:txBody>
      </p:sp>
      <p:pic>
        <p:nvPicPr>
          <p:cNvPr id="2867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70138"/>
            <a:ext cx="4038600" cy="29892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tint val="0"/>
                <a:invGamma/>
              </a:schemeClr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        </a:t>
            </a:r>
            <a:r>
              <a:rPr lang="ru-RU" sz="3600" b="1" smtClean="0"/>
              <a:t>Профилактика алкоголизма и наркомании</a:t>
            </a:r>
            <a:r>
              <a:rPr lang="ru-RU" sz="4000" b="1" smtClean="0"/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5184775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666400"/>
                </a:solidFill>
              </a:rPr>
              <a:t>Важно научить сказать «Нет» в тех случаях, когда тебе предлагают попробовать. Проблема наркомании неслучайно включает в себя употребление алкоголя, так как алкоголь – это наиболее доступный и наиболее часто употребляемый в целях опьянения наркотик. Для того, чтобы эффективно бороться с употреблением учащимися алкоголя и наркотиков, необходимо привлечь всё общество, родителей, школу, правоохранительные органы, религиозные и общественные организации. Все эти группы должны быть едины в том, что употребления алкоголя и наркотиков есть зло и оно приносит вред.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FF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1908175" y="1700213"/>
            <a:ext cx="554355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4211638" y="3141663"/>
            <a:ext cx="9366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</a:t>
            </a:r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2627313" y="4437063"/>
            <a:ext cx="42497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algn="ctr" eaLnBrk="1" hangingPunct="1"/>
            <a:endParaRPr lang="ru-RU" smtClean="0">
              <a:solidFill>
                <a:srgbClr val="2B1684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B1684"/>
                </a:solidFill>
              </a:rPr>
              <a:t>При встречах, расставаниях с близкими и дорогими людьми мы желаем им доброго и крепкого здоровья, так как это основное условие полноценной и счастливой жизни. Здоровье помогает нам выполнять свои планы, успешно решать основные жизненные задачи, преодолевать трудности, перегрузки. Доброе здоровье, разумно сохраняемое и укрепляемое самим человеком, обеспечивает ему долгую и активную жизнь. Однако состояние здоровья юных россиян вызывает опасение, так как почти каждый ребёнок имеет несколько хронических болезней. По мнению специалистов: 40%- несбалансированное питание, 15% - организация медицинского обслуживания, 15% - генетические особенности, 30% - образ жизни, индивидуальные привычки. У учащихся и их родителей не сформировано ценностное отношение к своему здоровью. Поэтому необходимо больше уделять внимания вопросам, связанным со здоровым образом жизни, а для этого необходимо: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6165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>
              <a:solidFill>
                <a:srgbClr val="2B1684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2B1684"/>
                </a:solidFill>
              </a:rPr>
              <a:t>- Развивать культуру приобретения навыков личной гигиены, двигательной активности, полезных привычек;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2B1684"/>
                </a:solidFill>
              </a:rPr>
              <a:t>- Формировать представление об укреплении здоровья и осмыслении информации (диагностика и прогнозирование), принятии решения; умения делать выбор и нести за него ответственность.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2B1684"/>
                </a:solidFill>
              </a:rPr>
              <a:t>- Научить применять знания о факторах, влияющих на здоровье, риске заболеваний при определениях ситуациях; болезни цивилизации: гипоксия, утомление, гиподинамия, переедание, болезни химической зависимости.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4087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Цели и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24862" cy="11430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3333CC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3333CC"/>
                </a:solidFill>
              </a:rPr>
              <a:t>   Это образ жизни, основанный на принципах нравственности, рационально организованный, активный, трудовой, закаливающий и, в то же время, защищающий от неблагоприятных воздействий окружающей среды, позволяющий до глубокой старости сохранять нравственное, психическое и физическое здоровье. Каждый человек имеет большие возможности для укрепления и поддержания своего здоровья, для сохранения трудоспособности, физической активности.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7041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Правильно организованный, физиологически оптимальный, приносящий удовлетворение труд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Достаточная двигательная активность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Рациональное питание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Достаточный сон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Соблюдение режима дня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Гармонические отношения между людьми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Правильное сексуальное поведение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Личная гигиена и ответственное гигиеническое поведение в сфере труда и быта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0033CC"/>
                </a:solidFill>
              </a:rPr>
              <a:t>Негативное отношение к вредным привычкам</a:t>
            </a: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6011863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здорового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1763713" y="836613"/>
            <a:ext cx="21605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образа</a:t>
            </a: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4356100" y="981075"/>
            <a:ext cx="2305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жизни</a:t>
            </a:r>
          </a:p>
        </p:txBody>
      </p:sp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23034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19446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аспекты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50000">
              <a:srgbClr val="FFFFFF"/>
            </a:gs>
            <a:gs pos="100000">
              <a:srgbClr val="FF99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800080"/>
                </a:solidFill>
              </a:rPr>
              <a:t>Профилактика</a:t>
            </a:r>
          </a:p>
        </p:txBody>
      </p:sp>
      <p:pic>
        <p:nvPicPr>
          <p:cNvPr id="9219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CC0099"/>
                </a:solidFill>
              </a:rPr>
              <a:t>В целях профилактики и пропаганды здорового образа жизни в школе ведутся занятия: </a:t>
            </a:r>
          </a:p>
          <a:p>
            <a:pPr eaLnBrk="1" hangingPunct="1"/>
            <a:r>
              <a:rPr lang="ru-RU" sz="2400" smtClean="0">
                <a:solidFill>
                  <a:srgbClr val="CC0099"/>
                </a:solidFill>
              </a:rPr>
              <a:t>-«Правильное питание» </a:t>
            </a:r>
          </a:p>
          <a:p>
            <a:pPr eaLnBrk="1" hangingPunct="1"/>
            <a:r>
              <a:rPr lang="ru-RU" sz="2400" smtClean="0">
                <a:solidFill>
                  <a:srgbClr val="CC0099"/>
                </a:solidFill>
              </a:rPr>
              <a:t>-«Здоровое поколение – здоровье нации» </a:t>
            </a:r>
          </a:p>
          <a:p>
            <a:pPr eaLnBrk="1" hangingPunct="1"/>
            <a:r>
              <a:rPr lang="ru-RU" sz="2400" smtClean="0">
                <a:solidFill>
                  <a:srgbClr val="CC0099"/>
                </a:solidFill>
              </a:rPr>
              <a:t>-«Твой выбор».</a:t>
            </a:r>
          </a:p>
        </p:txBody>
      </p:sp>
      <p:pic>
        <p:nvPicPr>
          <p:cNvPr id="9221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557338"/>
            <a:ext cx="2919413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rgbClr val="FFFDFE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Правильное питание</a:t>
            </a:r>
          </a:p>
        </p:txBody>
      </p:sp>
      <p:pic>
        <p:nvPicPr>
          <p:cNvPr id="10243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89138"/>
            <a:ext cx="4038600" cy="3240087"/>
          </a:xfrm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537075" cy="4852988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6699"/>
                </a:solidFill>
              </a:rPr>
              <a:t>Остерегайся всякой пищи и питья, которые побудили бы тебя съесть больше того, сколько требуют твои голод и жажда. 			Сократ.</a:t>
            </a:r>
          </a:p>
          <a:p>
            <a:pPr eaLnBrk="1" hangingPunct="1"/>
            <a:r>
              <a:rPr lang="ru-RU" sz="2000" smtClean="0">
                <a:solidFill>
                  <a:srgbClr val="FF6699"/>
                </a:solidFill>
              </a:rPr>
              <a:t>Ведь если б еда прибавляла года, 				Всех дольше бы жили обжоры тогда.			Съел мало – и много покоя взамен,				Съел много – к болезням отправился в плен. 		Г. Низами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CC"/>
            </a:gs>
            <a:gs pos="50000">
              <a:srgbClr val="FFFFFF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CC0099"/>
                </a:solidFill>
              </a:rPr>
              <a:t>Правильное питание</a:t>
            </a:r>
          </a:p>
        </p:txBody>
      </p:sp>
      <p:pic>
        <p:nvPicPr>
          <p:cNvPr id="11267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49488"/>
            <a:ext cx="4038600" cy="3230562"/>
          </a:xfrm>
          <a:noFill/>
        </p:spPr>
      </p:pic>
      <p:pic>
        <p:nvPicPr>
          <p:cNvPr id="1126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78038"/>
            <a:ext cx="4038600" cy="35750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Arial Unicode MS"/>
        <a:cs typeface="Arial Unicode MS"/>
      </a:majorFont>
      <a:minorFont>
        <a:latin typeface="Verdan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4728</TotalTime>
  <Words>2434</Words>
  <Application>Microsoft Office PowerPoint</Application>
  <PresentationFormat>Экран (4:3)</PresentationFormat>
  <Paragraphs>163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Уровень</vt:lpstr>
      <vt:lpstr>Презентация PowerPoint</vt:lpstr>
      <vt:lpstr>Оглавление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</vt:lpstr>
      <vt:lpstr>Правильное питание</vt:lpstr>
      <vt:lpstr>Правильное питание</vt:lpstr>
      <vt:lpstr>Правильное питание</vt:lpstr>
      <vt:lpstr>ГМП</vt:lpstr>
      <vt:lpstr>Внимание трансгены</vt:lpstr>
      <vt:lpstr>                   Трансгены в России</vt:lpstr>
      <vt:lpstr>Рекомендации</vt:lpstr>
      <vt:lpstr>Адекватное, сбалансированное, экологически чистое и разнообразное.</vt:lpstr>
      <vt:lpstr>Пища быстрого приготовления</vt:lpstr>
      <vt:lpstr>Газированные напитки</vt:lpstr>
      <vt:lpstr>Жевательная резинка</vt:lpstr>
      <vt:lpstr>Избавимся от депрессии</vt:lpstr>
      <vt:lpstr>              Тайная жизнь воды</vt:lpstr>
      <vt:lpstr>Презентация PowerPoint</vt:lpstr>
      <vt:lpstr>Физическая активность</vt:lpstr>
      <vt:lpstr>.  </vt:lpstr>
      <vt:lpstr>День здоровья </vt:lpstr>
      <vt:lpstr>Организация досуга</vt:lpstr>
      <vt:lpstr>Презентация PowerPoint</vt:lpstr>
      <vt:lpstr>        Профилактика алкоголизма и наркомании.</vt:lpstr>
      <vt:lpstr>Презентация PowerPoint</vt:lpstr>
    </vt:vector>
  </TitlesOfParts>
  <Company>Ивановская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Татьяна</dc:creator>
  <cp:lastModifiedBy>1</cp:lastModifiedBy>
  <cp:revision>64</cp:revision>
  <dcterms:created xsi:type="dcterms:W3CDTF">2008-07-22T12:15:10Z</dcterms:created>
  <dcterms:modified xsi:type="dcterms:W3CDTF">2021-10-24T17:56:44Z</dcterms:modified>
</cp:coreProperties>
</file>