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65" r:id="rId13"/>
    <p:sldId id="269" r:id="rId14"/>
    <p:sldId id="271" r:id="rId15"/>
    <p:sldId id="272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FF99"/>
    <a:srgbClr val="800080"/>
    <a:srgbClr val="FF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A184C-6662-4619-A42E-36CEE42DDE10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311271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2F7A8-22B4-49D1-BB99-1C271BB7A233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381084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A4665-8939-40C7-AA63-7243733D0E93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80148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DB5E9-3E4C-4076-B8EE-4863253B98E5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258074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52635-62B5-4C14-8B94-F3D2E0A9A2F7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363245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B038E-6DEE-4C02-B70C-F549688AAF57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253755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15D28-F990-4531-9D06-72E81835B6B3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424437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D6614-DA77-43F5-8B41-C5DA81B1A7F7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56342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20BD5-B1C4-4B0D-A021-BB43363C862A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94659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B84E5-A8F6-4406-BCDA-A828A311EFD5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65863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F0692-16B1-4390-810D-9BB56BA1AD34}" type="slidenum">
              <a:rPr lang="ru-RU" altLang="be-BY"/>
              <a:pPr/>
              <a:t>‹#›</a:t>
            </a:fld>
            <a:endParaRPr lang="ru-RU" altLang="be-BY"/>
          </a:p>
        </p:txBody>
      </p:sp>
    </p:spTree>
    <p:extLst>
      <p:ext uri="{BB962C8B-B14F-4D97-AF65-F5344CB8AC3E}">
        <p14:creationId xmlns:p14="http://schemas.microsoft.com/office/powerpoint/2010/main" val="188754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be-BY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be-BY" smtClean="0"/>
              <a:t>Образец текста</a:t>
            </a:r>
          </a:p>
          <a:p>
            <a:pPr lvl="1"/>
            <a:r>
              <a:rPr lang="ru-RU" altLang="be-BY" smtClean="0"/>
              <a:t>Второй уровень</a:t>
            </a:r>
          </a:p>
          <a:p>
            <a:pPr lvl="2"/>
            <a:r>
              <a:rPr lang="ru-RU" altLang="be-BY" smtClean="0"/>
              <a:t>Третий уровень</a:t>
            </a:r>
          </a:p>
          <a:p>
            <a:pPr lvl="3"/>
            <a:r>
              <a:rPr lang="ru-RU" altLang="be-BY" smtClean="0"/>
              <a:t>Четвертый уровень</a:t>
            </a:r>
          </a:p>
          <a:p>
            <a:pPr lvl="4"/>
            <a:r>
              <a:rPr lang="ru-RU" altLang="be-BY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be-BY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be-BY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DC3664-F650-4893-A7F3-A6AA79713B5B}" type="slidenum">
              <a:rPr lang="ru-RU" altLang="be-BY"/>
              <a:pPr/>
              <a:t>‹#›</a:t>
            </a:fld>
            <a:endParaRPr lang="ru-RU" alt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4.gif"/><Relationship Id="rId4" Type="http://schemas.openxmlformats.org/officeDocument/2006/relationships/image" Target="../media/image10.wmf"/><Relationship Id="rId9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7162800" cy="3124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b="1" kern="10">
                <a:ln w="381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ПРОСТЫЕ</a:t>
            </a:r>
          </a:p>
          <a:p>
            <a:pPr algn="ctr"/>
            <a:r>
              <a:rPr lang="be-BY" sz="3600" b="1" kern="10">
                <a:ln w="381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И</a:t>
            </a:r>
          </a:p>
          <a:p>
            <a:pPr algn="ctr"/>
            <a:r>
              <a:rPr lang="be-BY" sz="3600" b="1" kern="10">
                <a:ln w="381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СОСТАВНЫЕ</a:t>
            </a:r>
          </a:p>
          <a:p>
            <a:pPr algn="ctr"/>
            <a:r>
              <a:rPr lang="be-BY" sz="3600" b="1" kern="10">
                <a:ln w="381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УСЛОВИЯ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4800" y="5791200"/>
            <a:ext cx="861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be-BY" b="1">
                <a:solidFill>
                  <a:srgbClr val="800080"/>
                </a:solidFill>
              </a:rPr>
              <a:t>Автор: учитель информатики СОШ № 28 г.Бобруйска Кунцевич Л.А.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781050" y="457200"/>
            <a:ext cx="767715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Логический блок ( блок условия )</a:t>
            </a:r>
          </a:p>
        </p:txBody>
      </p: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1071563" y="1371600"/>
            <a:ext cx="6834187" cy="1752600"/>
            <a:chOff x="675" y="864"/>
            <a:chExt cx="4305" cy="1104"/>
          </a:xfrm>
        </p:grpSpPr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>
              <a:off x="1728" y="864"/>
              <a:ext cx="2208" cy="1104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400" b="1">
                  <a:solidFill>
                    <a:schemeClr val="accent2"/>
                  </a:solidFill>
                </a:rPr>
                <a:t>Условие</a:t>
              </a:r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H="1">
              <a:off x="768" y="1410"/>
              <a:ext cx="9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3915" y="1413"/>
              <a:ext cx="96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e-BY"/>
            </a:p>
          </p:txBody>
        </p:sp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 rot="-5400000">
              <a:off x="747" y="1290"/>
              <a:ext cx="96" cy="240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 rot="5400000" flipH="1">
              <a:off x="4812" y="1293"/>
              <a:ext cx="96" cy="240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e-BY"/>
            </a:p>
          </p:txBody>
        </p:sp>
      </p:grp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1981200" y="1662113"/>
            <a:ext cx="657225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Да</a:t>
            </a:r>
          </a:p>
        </p:txBody>
      </p:sp>
      <p:sp>
        <p:nvSpPr>
          <p:cNvPr id="12301" name="WordArt 13"/>
          <p:cNvSpPr>
            <a:spLocks noChangeArrowheads="1" noChangeShapeType="1" noTextEdit="1"/>
          </p:cNvSpPr>
          <p:nvPr/>
        </p:nvSpPr>
        <p:spPr bwMode="auto">
          <a:xfrm>
            <a:off x="6400800" y="1676400"/>
            <a:ext cx="809625" cy="4714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Нет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52425" y="3352800"/>
            <a:ext cx="84582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Если условие выполняется, то есть высказывание, записанное в блоке является истинным, то выполняются команды по стрелке «ДА».</a:t>
            </a:r>
          </a:p>
          <a:p>
            <a:pPr>
              <a:spcBef>
                <a:spcPct val="50000"/>
              </a:spcBef>
            </a:pPr>
            <a:r>
              <a:rPr lang="ru-RU" altLang="be-BY" b="1"/>
              <a:t>Если условие не выполняется, то есть высказывание, записанное в блоке является ложным, то выполняются команды по стрелке «НЕТ».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457200" y="1050925"/>
            <a:ext cx="2771775" cy="352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2400" b="1" kern="10">
                <a:solidFill>
                  <a:schemeClr val="accent2"/>
                </a:solidFill>
                <a:latin typeface="Arial"/>
                <a:cs typeface="Arial"/>
              </a:rPr>
              <a:t>Простое условие -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352800" y="998538"/>
            <a:ext cx="556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это два выражения, связанные одним из знаков отношений: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4800" y="1736725"/>
            <a:ext cx="845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be-BY" sz="2000" b="1">
                <a:solidFill>
                  <a:srgbClr val="FF3300"/>
                </a:solidFill>
              </a:rPr>
              <a:t>= </a:t>
            </a:r>
            <a:r>
              <a:rPr lang="ru-RU" altLang="be-BY" sz="2000" b="1"/>
              <a:t>( равно ), </a:t>
            </a:r>
            <a:r>
              <a:rPr lang="en-US" altLang="be-BY" sz="2000" b="1">
                <a:solidFill>
                  <a:srgbClr val="FF3300"/>
                </a:solidFill>
              </a:rPr>
              <a:t>&lt;</a:t>
            </a:r>
            <a:r>
              <a:rPr lang="ru-RU" altLang="be-BY" sz="2000" b="1"/>
              <a:t> ( меньше ), </a:t>
            </a:r>
            <a:r>
              <a:rPr lang="en-US" altLang="be-BY" sz="2000" b="1"/>
              <a:t> </a:t>
            </a:r>
            <a:r>
              <a:rPr lang="en-US" altLang="be-BY" sz="2000" b="1">
                <a:solidFill>
                  <a:srgbClr val="FF3300"/>
                </a:solidFill>
              </a:rPr>
              <a:t>&gt;</a:t>
            </a:r>
            <a:r>
              <a:rPr lang="en-US" altLang="be-BY" sz="2000" b="1"/>
              <a:t> </a:t>
            </a:r>
            <a:r>
              <a:rPr lang="ru-RU" altLang="be-BY" sz="2000" b="1"/>
              <a:t>( больше ), </a:t>
            </a:r>
            <a:r>
              <a:rPr lang="en-US" altLang="be-BY" sz="2000" b="1">
                <a:solidFill>
                  <a:srgbClr val="FF3300"/>
                </a:solidFill>
              </a:rPr>
              <a:t>&lt;</a:t>
            </a:r>
            <a:r>
              <a:rPr lang="ru-RU" altLang="be-BY" sz="2000" b="1">
                <a:solidFill>
                  <a:srgbClr val="FF3300"/>
                </a:solidFill>
              </a:rPr>
              <a:t> </a:t>
            </a:r>
            <a:r>
              <a:rPr lang="en-US" altLang="be-BY" sz="2000" b="1">
                <a:solidFill>
                  <a:srgbClr val="FF3300"/>
                </a:solidFill>
              </a:rPr>
              <a:t>=</a:t>
            </a:r>
            <a:r>
              <a:rPr lang="en-US" altLang="be-BY" sz="2000" b="1"/>
              <a:t> </a:t>
            </a:r>
            <a:r>
              <a:rPr lang="ru-RU" altLang="be-BY" sz="2000" b="1"/>
              <a:t>( меньше либо равно ),                     </a:t>
            </a:r>
            <a:r>
              <a:rPr lang="en-US" altLang="be-BY" sz="2000" b="1">
                <a:solidFill>
                  <a:srgbClr val="FF3300"/>
                </a:solidFill>
              </a:rPr>
              <a:t>&gt;</a:t>
            </a:r>
            <a:r>
              <a:rPr lang="ru-RU" altLang="be-BY" sz="2000" b="1">
                <a:solidFill>
                  <a:srgbClr val="FF3300"/>
                </a:solidFill>
              </a:rPr>
              <a:t> </a:t>
            </a:r>
            <a:r>
              <a:rPr lang="en-US" altLang="be-BY" sz="2000" b="1">
                <a:solidFill>
                  <a:srgbClr val="FF3300"/>
                </a:solidFill>
              </a:rPr>
              <a:t>=</a:t>
            </a:r>
            <a:r>
              <a:rPr lang="en-US" altLang="be-BY" sz="2000" b="1"/>
              <a:t> </a:t>
            </a:r>
            <a:r>
              <a:rPr lang="ru-RU" altLang="be-BY" sz="2000" b="1"/>
              <a:t> ( больше либо равно ) , </a:t>
            </a:r>
            <a:r>
              <a:rPr lang="en-US" altLang="be-BY" sz="2000" b="1">
                <a:solidFill>
                  <a:srgbClr val="FF3300"/>
                </a:solidFill>
              </a:rPr>
              <a:t>&lt;</a:t>
            </a:r>
            <a:r>
              <a:rPr lang="ru-RU" altLang="be-BY" sz="2000" b="1">
                <a:solidFill>
                  <a:srgbClr val="FF3300"/>
                </a:solidFill>
              </a:rPr>
              <a:t> </a:t>
            </a:r>
            <a:r>
              <a:rPr lang="en-US" altLang="be-BY" sz="2000" b="1">
                <a:solidFill>
                  <a:srgbClr val="FF3300"/>
                </a:solidFill>
              </a:rPr>
              <a:t>&gt;</a:t>
            </a:r>
            <a:r>
              <a:rPr lang="ru-RU" altLang="be-BY" sz="2000" b="1"/>
              <a:t> ( не равно ).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81000" y="2687638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sz="2400" b="1" u="sng">
                <a:solidFill>
                  <a:srgbClr val="FF3300"/>
                </a:solidFill>
              </a:rPr>
              <a:t>Задание 1.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57200" y="3068638"/>
            <a:ext cx="838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Укажите условия, правильно записанные на языке Паскаль.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09600" y="3525838"/>
            <a:ext cx="2819400" cy="325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А)  </a:t>
            </a:r>
            <a:r>
              <a:rPr lang="en-US" altLang="be-BY" b="1">
                <a:solidFill>
                  <a:schemeClr val="accent2"/>
                </a:solidFill>
              </a:rPr>
              <a:t>x &gt; 0</a:t>
            </a:r>
          </a:p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Б)</a:t>
            </a:r>
            <a:r>
              <a:rPr lang="en-US" altLang="be-BY" b="1">
                <a:solidFill>
                  <a:schemeClr val="accent2"/>
                </a:solidFill>
              </a:rPr>
              <a:t> 5 &gt; y</a:t>
            </a:r>
            <a:endParaRPr lang="ru-RU" altLang="be-BY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В)</a:t>
            </a:r>
            <a:r>
              <a:rPr lang="en-US" altLang="be-BY" b="1">
                <a:solidFill>
                  <a:schemeClr val="accent2"/>
                </a:solidFill>
              </a:rPr>
              <a:t> c = &lt; 5</a:t>
            </a:r>
          </a:p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Г)</a:t>
            </a:r>
            <a:r>
              <a:rPr lang="en-US" altLang="be-BY" b="1">
                <a:solidFill>
                  <a:schemeClr val="accent2"/>
                </a:solidFill>
              </a:rPr>
              <a:t> x = &gt; y</a:t>
            </a:r>
            <a:endParaRPr lang="ru-RU" altLang="be-BY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Д)</a:t>
            </a:r>
            <a:r>
              <a:rPr lang="en-US" altLang="be-BY" b="1">
                <a:solidFill>
                  <a:schemeClr val="accent2"/>
                </a:solidFill>
              </a:rPr>
              <a:t> a &gt; = b*2</a:t>
            </a:r>
            <a:endParaRPr lang="ru-RU" altLang="be-BY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Е)</a:t>
            </a:r>
            <a:r>
              <a:rPr lang="en-US" altLang="be-BY" b="1">
                <a:solidFill>
                  <a:schemeClr val="accent2"/>
                </a:solidFill>
              </a:rPr>
              <a:t> a&lt; &gt; b</a:t>
            </a:r>
            <a:endParaRPr lang="ru-RU" altLang="be-BY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Ж)</a:t>
            </a:r>
            <a:r>
              <a:rPr lang="en-US" altLang="be-BY" b="1">
                <a:solidFill>
                  <a:schemeClr val="accent2"/>
                </a:solidFill>
              </a:rPr>
              <a:t> a = b</a:t>
            </a:r>
            <a:endParaRPr lang="ru-RU" altLang="be-BY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ru-RU" altLang="be-BY" b="1">
              <a:solidFill>
                <a:schemeClr val="accent2"/>
              </a:solidFill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61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   </a:t>
            </a:r>
          </a:p>
        </p:txBody>
      </p:sp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304800" y="381000"/>
            <a:ext cx="8377238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На языке программирования Паскаль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243013" y="6096000"/>
            <a:ext cx="171450" cy="1666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e-BY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895600" y="3505200"/>
            <a:ext cx="2438400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З) </a:t>
            </a:r>
            <a:r>
              <a:rPr lang="en-US" altLang="be-BY" b="1">
                <a:solidFill>
                  <a:schemeClr val="accent2"/>
                </a:solidFill>
              </a:rPr>
              <a:t>x, y &gt; 0</a:t>
            </a:r>
            <a:endParaRPr lang="ru-RU" altLang="be-BY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И)</a:t>
            </a:r>
            <a:r>
              <a:rPr lang="en-US" altLang="be-BY" b="1">
                <a:solidFill>
                  <a:schemeClr val="accent2"/>
                </a:solidFill>
              </a:rPr>
              <a:t> x = 5</a:t>
            </a:r>
            <a:endParaRPr lang="ru-RU" altLang="be-BY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К)</a:t>
            </a:r>
            <a:r>
              <a:rPr lang="en-US" altLang="be-BY" b="1">
                <a:solidFill>
                  <a:schemeClr val="accent2"/>
                </a:solidFill>
              </a:rPr>
              <a:t> x + 5 &gt; = y - 3</a:t>
            </a:r>
            <a:endParaRPr lang="ru-RU" altLang="be-BY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Л)</a:t>
            </a:r>
            <a:r>
              <a:rPr lang="en-US" altLang="be-BY" b="1">
                <a:solidFill>
                  <a:schemeClr val="accent2"/>
                </a:solidFill>
              </a:rPr>
              <a:t> 5 &lt; y &lt; 9</a:t>
            </a:r>
            <a:endParaRPr lang="ru-RU" altLang="be-BY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М)</a:t>
            </a:r>
            <a:r>
              <a:rPr lang="en-US" altLang="be-BY" b="1">
                <a:solidFill>
                  <a:schemeClr val="accent2"/>
                </a:solidFill>
              </a:rPr>
              <a:t> x = y = z</a:t>
            </a:r>
            <a:endParaRPr lang="ru-RU" altLang="be-BY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Н)</a:t>
            </a:r>
            <a:r>
              <a:rPr lang="en-US" altLang="be-BY" b="1">
                <a:solidFill>
                  <a:schemeClr val="accent2"/>
                </a:solidFill>
              </a:rPr>
              <a:t> 8 mod 2 = 0</a:t>
            </a:r>
            <a:endParaRPr lang="ru-RU" altLang="be-BY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О)</a:t>
            </a:r>
            <a:r>
              <a:rPr lang="en-US" altLang="be-BY" b="1">
                <a:solidFill>
                  <a:schemeClr val="accent2"/>
                </a:solidFill>
              </a:rPr>
              <a:t> x     y</a:t>
            </a:r>
            <a:endParaRPr lang="ru-RU" altLang="be-BY" b="1">
              <a:solidFill>
                <a:schemeClr val="accent2"/>
              </a:solidFill>
            </a:endParaRP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3429000" y="6172200"/>
            <a:ext cx="304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e-BY"/>
          </a:p>
        </p:txBody>
      </p:sp>
      <p:pic>
        <p:nvPicPr>
          <p:cNvPr id="18448" name="Picture 16" descr="Рисунок1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33800"/>
            <a:ext cx="3200400" cy="240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3200400" y="1676400"/>
            <a:ext cx="3581400" cy="1371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80"/>
                    </a:gs>
                    <a:gs pos="100000">
                      <a:srgbClr val="FF3300"/>
                    </a:gs>
                  </a:gsLst>
                  <a:lin ang="0" scaled="1"/>
                </a:gradFill>
                <a:latin typeface="Arial"/>
                <a:cs typeface="Arial"/>
              </a:rPr>
              <a:t>and - </a:t>
            </a:r>
            <a:r>
              <a:rPr lang="be-BY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80"/>
                    </a:gs>
                    <a:gs pos="100000">
                      <a:srgbClr val="FF3300"/>
                    </a:gs>
                  </a:gsLst>
                  <a:lin ang="0" scaled="1"/>
                </a:gradFill>
                <a:latin typeface="Arial"/>
                <a:cs typeface="Arial"/>
              </a:rPr>
              <a:t>и     </a:t>
            </a:r>
          </a:p>
          <a:p>
            <a:pPr algn="ctr"/>
            <a:r>
              <a:rPr lang="en-US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80"/>
                    </a:gs>
                    <a:gs pos="100000">
                      <a:srgbClr val="FF3300"/>
                    </a:gs>
                  </a:gsLst>
                  <a:lin ang="0" scaled="1"/>
                </a:gradFill>
                <a:latin typeface="Arial"/>
                <a:cs typeface="Arial"/>
              </a:rPr>
              <a:t>or - </a:t>
            </a:r>
            <a:r>
              <a:rPr lang="be-BY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80"/>
                    </a:gs>
                    <a:gs pos="100000">
                      <a:srgbClr val="FF3300"/>
                    </a:gs>
                  </a:gsLst>
                  <a:lin ang="0" scaled="1"/>
                </a:gradFill>
                <a:latin typeface="Arial"/>
                <a:cs typeface="Arial"/>
              </a:rPr>
              <a:t>или     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09600" y="3581400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sz="2000" b="1"/>
              <a:t>( условие 1 ) </a:t>
            </a:r>
            <a:r>
              <a:rPr lang="en-US" altLang="be-BY" sz="2000" b="1">
                <a:solidFill>
                  <a:srgbClr val="FF3300"/>
                </a:solidFill>
              </a:rPr>
              <a:t>and</a:t>
            </a:r>
            <a:r>
              <a:rPr lang="en-US" altLang="be-BY" sz="2000" b="1"/>
              <a:t> (</a:t>
            </a:r>
            <a:r>
              <a:rPr lang="ru-RU" altLang="be-BY" sz="2000" b="1"/>
              <a:t> условие 2)</a:t>
            </a:r>
          </a:p>
          <a:p>
            <a:pPr>
              <a:spcBef>
                <a:spcPct val="50000"/>
              </a:spcBef>
            </a:pPr>
            <a:r>
              <a:rPr lang="ru-RU" altLang="be-BY" sz="2000" b="1" u="sng">
                <a:solidFill>
                  <a:srgbClr val="993300"/>
                </a:solidFill>
              </a:rPr>
              <a:t>Например:</a:t>
            </a:r>
            <a:r>
              <a:rPr lang="ru-RU" altLang="be-BY" sz="2000" b="1">
                <a:solidFill>
                  <a:schemeClr val="accent2"/>
                </a:solidFill>
              </a:rPr>
              <a:t> ( </a:t>
            </a:r>
            <a:r>
              <a:rPr lang="en-US" altLang="be-BY" sz="2000" b="1">
                <a:solidFill>
                  <a:schemeClr val="accent2"/>
                </a:solidFill>
              </a:rPr>
              <a:t>x&gt;2 ) and ( x&lt;5 ) – </a:t>
            </a:r>
            <a:r>
              <a:rPr lang="ru-RU" altLang="be-BY" sz="2000" b="1">
                <a:solidFill>
                  <a:schemeClr val="accent2"/>
                </a:solidFill>
              </a:rPr>
              <a:t>задан интервал (2;5)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09600" y="4556125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sz="2000" b="1"/>
              <a:t>( условие 1 ) </a:t>
            </a:r>
            <a:r>
              <a:rPr lang="en-US" altLang="be-BY" sz="2000" b="1">
                <a:solidFill>
                  <a:srgbClr val="FF3300"/>
                </a:solidFill>
              </a:rPr>
              <a:t>or </a:t>
            </a:r>
            <a:r>
              <a:rPr lang="ru-RU" altLang="be-BY" sz="2000" b="1"/>
              <a:t>( условие 2 )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9600" y="5029200"/>
            <a:ext cx="807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sz="2000" b="1" u="sng">
                <a:solidFill>
                  <a:srgbClr val="993300"/>
                </a:solidFill>
              </a:rPr>
              <a:t>Например:</a:t>
            </a:r>
            <a:r>
              <a:rPr lang="ru-RU" altLang="be-BY" sz="2000" b="1">
                <a:solidFill>
                  <a:schemeClr val="accent2"/>
                </a:solidFill>
              </a:rPr>
              <a:t> ( </a:t>
            </a:r>
            <a:r>
              <a:rPr lang="en-US" altLang="be-BY" sz="2000" b="1">
                <a:solidFill>
                  <a:schemeClr val="accent2"/>
                </a:solidFill>
              </a:rPr>
              <a:t>x&lt;2 ) or ( x&gt;5) – </a:t>
            </a:r>
            <a:r>
              <a:rPr lang="be-BY" altLang="be-BY" sz="2000" b="1">
                <a:solidFill>
                  <a:schemeClr val="accent2"/>
                </a:solidFill>
              </a:rPr>
              <a:t>задано </a:t>
            </a:r>
            <a:r>
              <a:rPr lang="ru-RU" altLang="be-BY" sz="2000" b="1">
                <a:solidFill>
                  <a:schemeClr val="accent2"/>
                </a:solidFill>
              </a:rPr>
              <a:t>объединение двух интервалов ( -      ; 2)    ( 5; +      )</a:t>
            </a:r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3311525" y="5367338"/>
          <a:ext cx="4032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Формула" r:id="rId3" imgW="152280" imgH="431640" progId="Equation.3">
                  <p:embed/>
                </p:oleObj>
              </mc:Choice>
              <mc:Fallback>
                <p:oleObj name="Формула" r:id="rId3" imgW="15228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5367338"/>
                        <a:ext cx="4032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2562225" y="5348288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Формула" r:id="rId5" imgW="152280" imgH="126720" progId="Equation.3">
                  <p:embed/>
                </p:oleObj>
              </mc:Choice>
              <mc:Fallback>
                <p:oleObj name="Формула" r:id="rId5" imgW="152280" imgH="1267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5348288"/>
                        <a:ext cx="457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4214813" y="5334000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Формула" r:id="rId7" imgW="152280" imgH="126720" progId="Equation.3">
                  <p:embed/>
                </p:oleObj>
              </mc:Choice>
              <mc:Fallback>
                <p:oleObj name="Формула" r:id="rId7" imgW="152280" imgH="1267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5334000"/>
                        <a:ext cx="457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533400" y="485775"/>
            <a:ext cx="2943225" cy="352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2400" b="1" kern="10">
                <a:solidFill>
                  <a:schemeClr val="accent2"/>
                </a:solidFill>
                <a:latin typeface="Arial"/>
                <a:cs typeface="Arial"/>
              </a:rPr>
              <a:t>Составное условие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429000" y="457200"/>
            <a:ext cx="518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 - это несколько простых условий, соединённых с помощью логических операций:</a:t>
            </a:r>
          </a:p>
        </p:txBody>
      </p:sp>
      <p:pic>
        <p:nvPicPr>
          <p:cNvPr id="13327" name="Picture 15" descr="Рисунок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1792288" cy="20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8" name="Picture 16" descr="Рисунок12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447800"/>
            <a:ext cx="167640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838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sz="2000" b="1" u="sng">
                <a:solidFill>
                  <a:srgbClr val="FF3300"/>
                </a:solidFill>
              </a:rPr>
              <a:t>Задание 2.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8382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Укажите условия, истинные при 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2971800" y="1219200"/>
            <a:ext cx="2962275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800080"/>
                </a:solidFill>
                <a:latin typeface="Arial"/>
                <a:cs typeface="Arial"/>
              </a:rPr>
              <a:t>x=-3, y=2, z=5</a:t>
            </a:r>
            <a:endParaRPr lang="be-BY" sz="3600" b="1" kern="10">
              <a:solidFill>
                <a:srgbClr val="800080"/>
              </a:solidFill>
              <a:latin typeface="Arial"/>
              <a:cs typeface="Arial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09800"/>
            <a:ext cx="4648200" cy="335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be-BY" b="1"/>
              <a:t>Y = Z + X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800" b="1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be-BY" b="1"/>
              <a:t>Z &lt; SQR(X)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800" b="1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be-BY" b="1"/>
              <a:t>X+Y+Z &lt; &gt; 4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800" b="1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be-BY" b="1"/>
              <a:t>X – Y = - Z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800" b="1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be-BY" b="1"/>
              <a:t>Z div 2 = 1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800" b="1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be-BY" b="1"/>
              <a:t>Z mod Y = 2</a:t>
            </a:r>
            <a:endParaRPr lang="ru-RU" altLang="be-BY" b="1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200400" y="2286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Истина 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419600" y="2286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Ложь 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200400" y="28194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Истина 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419600" y="28194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Ложь 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200400" y="3352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Истина 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4419600" y="3352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Ложь 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3200400" y="39624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Истина 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419600" y="39624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Ложь 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32004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Истина</a:t>
            </a:r>
            <a:r>
              <a:rPr lang="en-US" altLang="be-BY" b="1"/>
              <a:t> </a:t>
            </a:r>
            <a:endParaRPr lang="ru-RU" altLang="be-BY" b="1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4419600" y="4572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Ложь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3200400" y="51816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Истина 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4419600" y="51816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Ложь 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5795963" y="2270125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sz="2000" b="1">
                <a:solidFill>
                  <a:srgbClr val="FF3300"/>
                </a:solidFill>
              </a:rPr>
              <a:t>2 = 5 + ( - 3 )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791200" y="281940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sz="2000" b="1">
                <a:solidFill>
                  <a:srgbClr val="FF3300"/>
                </a:solidFill>
              </a:rPr>
              <a:t>5 </a:t>
            </a:r>
            <a:r>
              <a:rPr lang="en-US" altLang="be-BY" sz="2000" b="1">
                <a:solidFill>
                  <a:srgbClr val="FF3300"/>
                </a:solidFill>
              </a:rPr>
              <a:t>&lt; ( -3 )</a:t>
            </a:r>
            <a:r>
              <a:rPr lang="en-US" altLang="be-BY" sz="2000" b="1" baseline="30000">
                <a:solidFill>
                  <a:srgbClr val="FF3300"/>
                </a:solidFill>
              </a:rPr>
              <a:t>2</a:t>
            </a:r>
            <a:endParaRPr lang="ru-RU" altLang="be-BY" sz="2000" b="1" baseline="30000">
              <a:solidFill>
                <a:srgbClr val="FF3300"/>
              </a:solidFill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5791200" y="3357563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be-BY" sz="2000" b="1">
                <a:solidFill>
                  <a:srgbClr val="FF3300"/>
                </a:solidFill>
              </a:rPr>
              <a:t>- 3 + 2 + 5 = 4</a:t>
            </a:r>
            <a:endParaRPr lang="ru-RU" altLang="be-BY" sz="2000" b="1">
              <a:solidFill>
                <a:srgbClr val="FF3300"/>
              </a:solidFill>
            </a:endParaRP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5867400" y="398145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be-BY" sz="2000" b="1">
                <a:solidFill>
                  <a:srgbClr val="FF3300"/>
                </a:solidFill>
              </a:rPr>
              <a:t> - 3 – 2 = - 5</a:t>
            </a:r>
            <a:endParaRPr lang="ru-RU" altLang="be-BY" sz="2000" b="1">
              <a:solidFill>
                <a:srgbClr val="FF3300"/>
              </a:solidFill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5781675" y="4471988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e-BY" altLang="be-BY" b="1">
                <a:solidFill>
                  <a:srgbClr val="FF3300"/>
                </a:solidFill>
              </a:rPr>
              <a:t>Частное от деления 5 на 2 равно 2</a:t>
            </a:r>
            <a:endParaRPr lang="ru-RU" altLang="be-BY" b="1">
              <a:solidFill>
                <a:srgbClr val="FF3300"/>
              </a:solidFill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5791200" y="502920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>
                <a:solidFill>
                  <a:srgbClr val="FF3300"/>
                </a:solidFill>
              </a:rPr>
              <a:t>Остаток при делении 5 на 2 равен 1</a:t>
            </a:r>
          </a:p>
        </p:txBody>
      </p:sp>
      <p:pic>
        <p:nvPicPr>
          <p:cNvPr id="17435" name="Picture 27" descr="Рисунок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8613"/>
            <a:ext cx="2447925" cy="203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7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7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74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</p:childTnLst>
        </p:cTn>
      </p:par>
    </p:tnLst>
    <p:bldLst>
      <p:bldP spid="17417" grpId="0" animBg="1"/>
      <p:bldP spid="17419" grpId="0" animBg="1"/>
      <p:bldP spid="17420" grpId="0" animBg="1"/>
      <p:bldP spid="17423" grpId="0" animBg="1"/>
      <p:bldP spid="17424" grpId="0" animBg="1"/>
      <p:bldP spid="17426" grpId="0" animBg="1"/>
      <p:bldP spid="17428" grpId="0"/>
      <p:bldP spid="17429" grpId="0"/>
      <p:bldP spid="17430" grpId="0"/>
      <p:bldP spid="17431" grpId="0"/>
      <p:bldP spid="17432" grpId="0"/>
      <p:bldP spid="174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838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sz="2000" b="1" u="sng">
                <a:solidFill>
                  <a:srgbClr val="FF3300"/>
                </a:solidFill>
              </a:rPr>
              <a:t>Задание </a:t>
            </a:r>
            <a:r>
              <a:rPr lang="en-US" altLang="be-BY" sz="2000" b="1" u="sng">
                <a:solidFill>
                  <a:srgbClr val="FF3300"/>
                </a:solidFill>
              </a:rPr>
              <a:t>3</a:t>
            </a:r>
            <a:r>
              <a:rPr lang="ru-RU" altLang="be-BY" sz="2000" b="1" u="sng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8382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Укажите условия, истинные при </a:t>
            </a:r>
          </a:p>
        </p:txBody>
      </p:sp>
      <p:pic>
        <p:nvPicPr>
          <p:cNvPr id="19462" name="Picture 6" descr="Рисунок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8613"/>
            <a:ext cx="2447925" cy="203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2895600" y="1295400"/>
            <a:ext cx="2962275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800080"/>
                </a:solidFill>
                <a:latin typeface="Arial"/>
                <a:cs typeface="Arial"/>
              </a:rPr>
              <a:t>a=5, b=7, c=0</a:t>
            </a:r>
            <a:endParaRPr lang="be-BY" sz="3600" b="1" kern="10">
              <a:solidFill>
                <a:srgbClr val="800080"/>
              </a:solidFill>
              <a:latin typeface="Arial"/>
              <a:cs typeface="Arial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066800" y="2579688"/>
            <a:ext cx="4648200" cy="252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be-BY" b="1"/>
              <a:t>( a &gt; b ) or ( b &gt; c 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800" b="1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be-BY" b="1"/>
              <a:t> ( b &gt; a ) and ( b &gt; c 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800" b="1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be-BY" b="1"/>
              <a:t> (( a – b ) &gt; 0 ) or ( c &lt; &gt; 0 )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800" b="1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be-BY" b="1"/>
              <a:t> ( a mod 2 = 1 ) and ( b mod 2 = 2 )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800" b="1"/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800" b="1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410200" y="265588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Истина 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6629400" y="265588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Ложь 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410200" y="318928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Истина 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6629400" y="318928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Ложь 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410200" y="372268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Истина 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6629400" y="372268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Ложь 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5410200" y="433228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Истина 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629400" y="433228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/>
              <a:t>Ложь </a:t>
            </a:r>
          </a:p>
        </p:txBody>
      </p:sp>
      <p:sp>
        <p:nvSpPr>
          <p:cNvPr id="19477" name="WordArt 21"/>
          <p:cNvSpPr>
            <a:spLocks noChangeArrowheads="1" noChangeShapeType="1" noTextEdit="1"/>
          </p:cNvSpPr>
          <p:nvPr/>
        </p:nvSpPr>
        <p:spPr bwMode="auto">
          <a:xfrm>
            <a:off x="3581400" y="5334000"/>
            <a:ext cx="16002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Думай!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4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9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4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94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xit" presetSubtype="0" fill="hold" grpId="7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1"/>
                  </p:tgtEl>
                </p:cond>
              </p:nextCondLst>
            </p:seq>
          </p:childTnLst>
        </p:cTn>
      </p:par>
    </p:tnLst>
    <p:bldLst>
      <p:bldP spid="19466" grpId="0" animBg="1"/>
      <p:bldP spid="19468" grpId="0" animBg="1"/>
      <p:bldP spid="19469" grpId="0" animBg="1"/>
      <p:bldP spid="19471" grpId="0" animBg="1"/>
      <p:bldP spid="19477" grpId="0" animBg="1"/>
      <p:bldP spid="19477" grpId="1" animBg="1"/>
      <p:bldP spid="19477" grpId="2" animBg="1"/>
      <p:bldP spid="19477" grpId="3" animBg="1"/>
      <p:bldP spid="19477" grpId="4" animBg="1"/>
      <p:bldP spid="19477" grpId="5" animBg="1"/>
      <p:bldP spid="19477" grpId="6" animBg="1"/>
      <p:bldP spid="19477" grpId="7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e-BY" altLang="be-BY" sz="2000" b="1">
                <a:solidFill>
                  <a:srgbClr val="FF3300"/>
                </a:solidFill>
              </a:rPr>
              <a:t>Задан</a:t>
            </a:r>
            <a:r>
              <a:rPr lang="ru-RU" altLang="be-BY" sz="2000" b="1">
                <a:solidFill>
                  <a:srgbClr val="FF3300"/>
                </a:solidFill>
              </a:rPr>
              <a:t>и</a:t>
            </a:r>
            <a:r>
              <a:rPr lang="be-BY" altLang="be-BY" sz="2000" b="1">
                <a:solidFill>
                  <a:srgbClr val="FF3300"/>
                </a:solidFill>
              </a:rPr>
              <a:t>е 4.</a:t>
            </a:r>
            <a:endParaRPr lang="ru-RU" altLang="be-BY" sz="2000" b="1">
              <a:solidFill>
                <a:srgbClr val="FF330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905000" y="304800"/>
            <a:ext cx="693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Запишите в тетрадь следующие условия на языке программирования Паскаль.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219200" y="1219200"/>
            <a:ext cx="54102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sz="2400" b="1">
                <a:solidFill>
                  <a:srgbClr val="800080"/>
                </a:solidFill>
              </a:rPr>
              <a:t>Величина Х – положительна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sz="2400" b="1">
                <a:solidFill>
                  <a:srgbClr val="800080"/>
                </a:solidFill>
              </a:rPr>
              <a:t>Число </a:t>
            </a:r>
            <a:r>
              <a:rPr lang="en-US" altLang="be-BY" sz="2400" b="1">
                <a:solidFill>
                  <a:srgbClr val="800080"/>
                </a:solidFill>
              </a:rPr>
              <a:t>Y </a:t>
            </a:r>
            <a:r>
              <a:rPr lang="ru-RU" altLang="be-BY" sz="2400" b="1">
                <a:solidFill>
                  <a:srgbClr val="800080"/>
                </a:solidFill>
              </a:rPr>
              <a:t> - неотрицательно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sz="2400" b="1">
                <a:solidFill>
                  <a:srgbClr val="800080"/>
                </a:solidFill>
              </a:rPr>
              <a:t> </a:t>
            </a:r>
            <a:r>
              <a:rPr lang="en-US" altLang="be-BY" sz="2400" b="1">
                <a:solidFill>
                  <a:srgbClr val="800080"/>
                </a:solidFill>
              </a:rPr>
              <a:t>0 &lt; X &lt; 5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be-BY" sz="2400" b="1">
                <a:solidFill>
                  <a:srgbClr val="800080"/>
                </a:solidFill>
              </a:rPr>
              <a:t> X </a:t>
            </a:r>
            <a:r>
              <a:rPr lang="ru-RU" altLang="be-BY" sz="2400" b="1">
                <a:solidFill>
                  <a:srgbClr val="800080"/>
                </a:solidFill>
              </a:rPr>
              <a:t>равно</a:t>
            </a:r>
            <a:r>
              <a:rPr lang="en-US" altLang="be-BY" sz="2400" b="1">
                <a:solidFill>
                  <a:srgbClr val="800080"/>
                </a:solidFill>
              </a:rPr>
              <a:t> 10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be-BY" sz="2400" b="1">
                <a:solidFill>
                  <a:srgbClr val="800080"/>
                </a:solidFill>
              </a:rPr>
              <a:t> </a:t>
            </a:r>
            <a:r>
              <a:rPr lang="ru-RU" altLang="be-BY" sz="2400" b="1">
                <a:solidFill>
                  <a:srgbClr val="800080"/>
                </a:solidFill>
              </a:rPr>
              <a:t>Числа </a:t>
            </a:r>
            <a:r>
              <a:rPr lang="en-US" altLang="be-BY" sz="2400" b="1">
                <a:solidFill>
                  <a:srgbClr val="800080"/>
                </a:solidFill>
              </a:rPr>
              <a:t>X </a:t>
            </a:r>
            <a:r>
              <a:rPr lang="ru-RU" altLang="be-BY" sz="2400" b="1">
                <a:solidFill>
                  <a:srgbClr val="800080"/>
                </a:solidFill>
              </a:rPr>
              <a:t>и </a:t>
            </a:r>
            <a:r>
              <a:rPr lang="en-US" altLang="be-BY" sz="2400" b="1">
                <a:solidFill>
                  <a:srgbClr val="800080"/>
                </a:solidFill>
              </a:rPr>
              <a:t>Y – </a:t>
            </a:r>
            <a:r>
              <a:rPr lang="ru-RU" altLang="be-BY" sz="2400" b="1">
                <a:solidFill>
                  <a:srgbClr val="800080"/>
                </a:solidFill>
              </a:rPr>
              <a:t>отрицательные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sz="2400" b="1">
                <a:solidFill>
                  <a:srgbClr val="800080"/>
                </a:solidFill>
              </a:rPr>
              <a:t> </a:t>
            </a:r>
            <a:r>
              <a:rPr lang="en-US" altLang="be-BY" sz="2400" b="1">
                <a:solidFill>
                  <a:srgbClr val="800080"/>
                </a:solidFill>
              </a:rPr>
              <a:t> X  </a:t>
            </a:r>
            <a:r>
              <a:rPr lang="ru-RU" altLang="be-BY" sz="2400" b="1">
                <a:solidFill>
                  <a:srgbClr val="800080"/>
                </a:solidFill>
              </a:rPr>
              <a:t>   </a:t>
            </a:r>
            <a:r>
              <a:rPr lang="en-US" altLang="be-BY" sz="2400" b="1">
                <a:solidFill>
                  <a:srgbClr val="800080"/>
                </a:solidFill>
              </a:rPr>
              <a:t>( - 5; 5 ]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be-BY" sz="2400" b="1">
                <a:solidFill>
                  <a:srgbClr val="800080"/>
                </a:solidFill>
              </a:rPr>
              <a:t>  X &gt; 0 , Y &lt; 4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be-BY" sz="2400" b="1">
                <a:solidFill>
                  <a:srgbClr val="800080"/>
                </a:solidFill>
              </a:rPr>
              <a:t> X </a:t>
            </a:r>
            <a:r>
              <a:rPr lang="ru-RU" altLang="be-BY" sz="2400" b="1">
                <a:solidFill>
                  <a:srgbClr val="800080"/>
                </a:solidFill>
              </a:rPr>
              <a:t> кратно 3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sz="2400" b="1">
                <a:solidFill>
                  <a:srgbClr val="800080"/>
                </a:solidFill>
              </a:rPr>
              <a:t> </a:t>
            </a:r>
            <a:r>
              <a:rPr lang="en-US" altLang="be-BY" sz="2400" b="1">
                <a:solidFill>
                  <a:srgbClr val="800080"/>
                </a:solidFill>
              </a:rPr>
              <a:t>X </a:t>
            </a:r>
            <a:r>
              <a:rPr lang="be-BY" altLang="be-BY" sz="2400" b="1">
                <a:solidFill>
                  <a:srgbClr val="800080"/>
                </a:solidFill>
              </a:rPr>
              <a:t> не дел</a:t>
            </a:r>
            <a:r>
              <a:rPr lang="ru-RU" altLang="be-BY" sz="2400" b="1">
                <a:solidFill>
                  <a:srgbClr val="800080"/>
                </a:solidFill>
              </a:rPr>
              <a:t>и</a:t>
            </a:r>
            <a:r>
              <a:rPr lang="be-BY" altLang="be-BY" sz="2400" b="1">
                <a:solidFill>
                  <a:srgbClr val="800080"/>
                </a:solidFill>
              </a:rPr>
              <a:t>тся на 5</a:t>
            </a:r>
            <a:endParaRPr lang="ru-RU" altLang="be-BY" sz="2400" b="1">
              <a:solidFill>
                <a:srgbClr val="800080"/>
              </a:solidFill>
            </a:endParaRPr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1981200" y="3962400"/>
          <a:ext cx="444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Формула" r:id="rId3" imgW="126720" imgH="126720" progId="Equation.3">
                  <p:embed/>
                </p:oleObj>
              </mc:Choice>
              <mc:Fallback>
                <p:oleObj name="Формула" r:id="rId3" imgW="126720" imgH="1267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62400"/>
                        <a:ext cx="4445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80008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90" name="Picture 10" descr="8104_350abi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988" y="762000"/>
            <a:ext cx="2030412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1" name="Picture 11" descr="ucebni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81400"/>
            <a:ext cx="20621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838200" y="381000"/>
            <a:ext cx="74676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b="1" kern="10">
                <a:solidFill>
                  <a:schemeClr val="accent2"/>
                </a:solidFill>
                <a:latin typeface="Arial"/>
                <a:cs typeface="Arial"/>
              </a:rPr>
              <a:t>Рефлексия</a:t>
            </a:r>
          </a:p>
        </p:txBody>
      </p:sp>
      <p:graphicFrame>
        <p:nvGraphicFramePr>
          <p:cNvPr id="15433" name="Group 73"/>
          <p:cNvGraphicFramePr>
            <a:graphicFrameLocks noGrp="1"/>
          </p:cNvGraphicFramePr>
          <p:nvPr/>
        </p:nvGraphicFramePr>
        <p:xfrm>
          <a:off x="609600" y="1905000"/>
          <a:ext cx="7620000" cy="3722688"/>
        </p:xfrm>
        <a:graphic>
          <a:graphicData uri="http://schemas.openxmlformats.org/drawingml/2006/table">
            <a:tbl>
              <a:tblPr/>
              <a:tblGrid>
                <a:gridCol w="76200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e-BY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altLang="be-BY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Я понимаю, я могу ответить на вопрос</a:t>
                      </a:r>
                      <a:endParaRPr kumimoji="0" lang="ru-RU" altLang="be-BY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e-BY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Что такое условие?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e-BY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Какими бывают условия?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e-BY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Какие условия называются составными?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e-BY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С помощью каких логических операций можно составить составное условие?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e-BY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Как записываются составные условия на языке Паскаль?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e-BY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Как графически изобразить условие?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685800" y="1143000"/>
            <a:ext cx="769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be-BY" b="1"/>
              <a:t>Оцени свое понимание материала данного урока </a:t>
            </a:r>
          </a:p>
          <a:p>
            <a:pPr algn="ctr"/>
            <a:r>
              <a:rPr lang="ru-RU" altLang="be-BY" b="1"/>
              <a:t>( да – «+», нет – «-» )</a:t>
            </a:r>
          </a:p>
        </p:txBody>
      </p:sp>
      <p:sp>
        <p:nvSpPr>
          <p:cNvPr id="15434" name="Rectangle 74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762000" y="1066800"/>
            <a:ext cx="7467600" cy="1438275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be-BY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ДО СВИДАНИЯ!</a:t>
            </a: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838200" y="3886200"/>
            <a:ext cx="7543800" cy="1743075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be-BY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Спасибо за урок!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54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Виды алгоритмов:                                                          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2362200"/>
            <a:ext cx="8229600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be-BY" b="1"/>
              <a:t>Команды ветвления и повторения  состоят из </a:t>
            </a:r>
            <a:r>
              <a:rPr lang="ru-RU" altLang="be-BY" b="1">
                <a:solidFill>
                  <a:srgbClr val="FF3300"/>
                </a:solidFill>
              </a:rPr>
              <a:t>условий</a:t>
            </a:r>
            <a:r>
              <a:rPr lang="ru-RU" altLang="be-BY" b="1"/>
              <a:t>.                                 В качестве условия используется любое понятное исполнителю высказывание.                                                                                                               </a:t>
            </a:r>
          </a:p>
          <a:p>
            <a:pPr algn="just">
              <a:spcBef>
                <a:spcPct val="50000"/>
              </a:spcBef>
            </a:pPr>
            <a:r>
              <a:rPr lang="ru-RU" altLang="be-BY" b="1"/>
              <a:t>Это высказывание может быть </a:t>
            </a:r>
            <a:r>
              <a:rPr lang="ru-RU" altLang="be-BY" b="1">
                <a:solidFill>
                  <a:srgbClr val="FF3300"/>
                </a:solidFill>
              </a:rPr>
              <a:t>истинным</a:t>
            </a:r>
            <a:r>
              <a:rPr lang="ru-RU" altLang="be-BY" b="1"/>
              <a:t> ( тогда мы говорим о том,</a:t>
            </a:r>
            <a:r>
              <a:rPr lang="ru-RU" altLang="be-BY" b="1">
                <a:solidFill>
                  <a:schemeClr val="accent2"/>
                </a:solidFill>
              </a:rPr>
              <a:t> </a:t>
            </a:r>
            <a:r>
              <a:rPr lang="ru-RU" altLang="be-BY" b="1">
                <a:solidFill>
                  <a:schemeClr val="tx2"/>
                </a:solidFill>
              </a:rPr>
              <a:t>что</a:t>
            </a:r>
            <a:r>
              <a:rPr lang="ru-RU" altLang="be-BY" b="1">
                <a:solidFill>
                  <a:schemeClr val="accent2"/>
                </a:solidFill>
              </a:rPr>
              <a:t> условие выполняется</a:t>
            </a:r>
            <a:r>
              <a:rPr lang="ru-RU" altLang="be-BY" b="1"/>
              <a:t>)  или </a:t>
            </a:r>
            <a:r>
              <a:rPr lang="ru-RU" altLang="be-BY" b="1">
                <a:solidFill>
                  <a:srgbClr val="FF3300"/>
                </a:solidFill>
              </a:rPr>
              <a:t>ложным</a:t>
            </a:r>
            <a:r>
              <a:rPr lang="ru-RU" altLang="be-BY" b="1"/>
              <a:t> ( тогда считается, что </a:t>
            </a:r>
            <a:r>
              <a:rPr lang="ru-RU" altLang="be-BY" b="1">
                <a:solidFill>
                  <a:schemeClr val="accent2"/>
                </a:solidFill>
              </a:rPr>
              <a:t>условие не выполняется </a:t>
            </a:r>
            <a:r>
              <a:rPr lang="ru-RU" altLang="be-BY" b="1">
                <a:solidFill>
                  <a:schemeClr val="tx2"/>
                </a:solidFill>
              </a:rPr>
              <a:t>). 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914400" y="990600"/>
            <a:ext cx="3286125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dist"/>
            <a:r>
              <a:rPr lang="ru-RU" sz="2000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линейный</a:t>
            </a:r>
          </a:p>
          <a:p>
            <a:pPr algn="dist"/>
            <a:r>
              <a:rPr lang="ru-RU" sz="2000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с ветвлением</a:t>
            </a:r>
          </a:p>
          <a:p>
            <a:pPr algn="dist"/>
            <a:r>
              <a:rPr lang="ru-RU" sz="2000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с повторением</a:t>
            </a:r>
            <a:endParaRPr lang="be-BY" sz="2000" b="1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800080"/>
              </a:solidFill>
              <a:latin typeface="Arial"/>
              <a:cs typeface="Arial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990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be-BY" altLang="be-BY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495800" y="1066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be-BY" altLang="be-BY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419600" y="1004888"/>
            <a:ext cx="441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/>
              <a:t>( состоит из простых команд )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419600" y="1385888"/>
            <a:ext cx="441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/>
              <a:t>( в состав входит  команда ветвления )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343400" y="1828800"/>
            <a:ext cx="480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/>
              <a:t> ( в состав входит  команда повторения )</a:t>
            </a:r>
          </a:p>
        </p:txBody>
      </p:sp>
      <p:pic>
        <p:nvPicPr>
          <p:cNvPr id="4112" name="Picture 16" descr="Рисунок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7675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685800" y="5105400"/>
            <a:ext cx="1752600" cy="685800"/>
          </a:xfrm>
          <a:prstGeom prst="rightArrow">
            <a:avLst>
              <a:gd name="adj1" fmla="val 50000"/>
              <a:gd name="adj2" fmla="val 63889"/>
            </a:avLst>
          </a:prstGeom>
          <a:solidFill>
            <a:schemeClr val="bg1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>
                <a:solidFill>
                  <a:srgbClr val="FF3300"/>
                </a:solidFill>
              </a:rPr>
              <a:t>ИСТИНА</a:t>
            </a: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 flipH="1">
            <a:off x="6934200" y="5105400"/>
            <a:ext cx="1752600" cy="685800"/>
          </a:xfrm>
          <a:prstGeom prst="rightArrow">
            <a:avLst>
              <a:gd name="adj1" fmla="val 50000"/>
              <a:gd name="adj2" fmla="val 63889"/>
            </a:avLst>
          </a:prstGeom>
          <a:solidFill>
            <a:schemeClr val="bg1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>
                <a:solidFill>
                  <a:srgbClr val="FF3300"/>
                </a:solidFill>
              </a:rPr>
              <a:t>ЛОЖЬ</a:t>
            </a:r>
          </a:p>
        </p:txBody>
      </p:sp>
      <p:pic>
        <p:nvPicPr>
          <p:cNvPr id="4118" name="Picture 22" descr="Рисунок1г (1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414838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9600" y="457200"/>
            <a:ext cx="807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sz="2000" b="1"/>
              <a:t>Высказывания бывают </a:t>
            </a:r>
            <a:r>
              <a:rPr lang="ru-RU" altLang="be-BY" sz="2000" b="1" i="1" u="sng">
                <a:solidFill>
                  <a:schemeClr val="accent2"/>
                </a:solidFill>
              </a:rPr>
              <a:t>простыми </a:t>
            </a:r>
            <a:r>
              <a:rPr lang="ru-RU" altLang="be-BY" sz="2000" b="1"/>
              <a:t>и </a:t>
            </a:r>
            <a:r>
              <a:rPr lang="ru-RU" altLang="be-BY" sz="2000" b="1" i="1" u="sng">
                <a:solidFill>
                  <a:schemeClr val="accent2"/>
                </a:solidFill>
              </a:rPr>
              <a:t>составными</a:t>
            </a:r>
            <a:r>
              <a:rPr lang="ru-RU" altLang="be-BY" sz="2000" b="1"/>
              <a:t>.</a:t>
            </a:r>
          </a:p>
          <a:p>
            <a:pPr>
              <a:spcBef>
                <a:spcPct val="50000"/>
              </a:spcBef>
            </a:pPr>
            <a:endParaRPr lang="ru-RU" altLang="be-BY" sz="2000" b="1"/>
          </a:p>
          <a:p>
            <a:pPr>
              <a:spcBef>
                <a:spcPct val="50000"/>
              </a:spcBef>
            </a:pPr>
            <a:endParaRPr lang="ru-RU" altLang="be-BY" sz="2000" b="1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66800" y="1379538"/>
            <a:ext cx="7315200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b="1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b="1"/>
              <a:t>Луна – спутник Земли.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b="1"/>
              <a:t>Пингвины живут в Антарктиде.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b="1"/>
              <a:t>Акулы плавают в Москве-реке.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b="1"/>
              <a:t>9 меньше 2.</a:t>
            </a:r>
          </a:p>
          <a:p>
            <a:pPr>
              <a:spcBef>
                <a:spcPct val="50000"/>
              </a:spcBef>
            </a:pPr>
            <a:endParaRPr lang="ru-RU" altLang="be-BY" b="1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66800" y="3962400"/>
            <a:ext cx="7315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Высказывания 1 и 2 являются истинными, </a:t>
            </a:r>
          </a:p>
          <a:p>
            <a:pPr>
              <a:spcBef>
                <a:spcPct val="50000"/>
              </a:spcBef>
            </a:pPr>
            <a:r>
              <a:rPr lang="ru-RU" altLang="be-BY" b="1"/>
              <a:t>а высказывания 3 и 4 – ложными.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1952625" y="1247775"/>
            <a:ext cx="5238750" cy="352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2400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Примеры простых высказываний:</a:t>
            </a:r>
          </a:p>
        </p:txBody>
      </p:sp>
      <p:pic>
        <p:nvPicPr>
          <p:cNvPr id="5130" name="Picture 10" descr="Kos_%20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76400"/>
            <a:ext cx="1828800" cy="131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13" descr="FISH1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" t="27272" r="2272" b="27274"/>
          <a:stretch>
            <a:fillRect/>
          </a:stretch>
        </p:blipFill>
        <p:spPr bwMode="auto">
          <a:xfrm>
            <a:off x="2209800" y="4876800"/>
            <a:ext cx="281940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6400800" y="3276600"/>
            <a:ext cx="1828800" cy="1143000"/>
          </a:xfrm>
          <a:prstGeom prst="rect">
            <a:avLst/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3600" b="1">
                <a:solidFill>
                  <a:srgbClr val="FF3300"/>
                </a:solidFill>
              </a:rPr>
              <a:t>9 </a:t>
            </a:r>
            <a:r>
              <a:rPr lang="en-US" altLang="be-BY" sz="3600" b="1">
                <a:solidFill>
                  <a:srgbClr val="FF3300"/>
                </a:solidFill>
              </a:rPr>
              <a:t>&lt; </a:t>
            </a:r>
            <a:r>
              <a:rPr lang="ru-RU" altLang="be-BY" sz="3600" b="1">
                <a:solidFill>
                  <a:srgbClr val="FF3300"/>
                </a:solidFill>
              </a:rPr>
              <a:t>2</a:t>
            </a:r>
          </a:p>
        </p:txBody>
      </p:sp>
      <p:pic>
        <p:nvPicPr>
          <p:cNvPr id="5136" name="Picture 16" descr="1243925903_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3" b="10001"/>
          <a:stretch>
            <a:fillRect/>
          </a:stretch>
        </p:blipFill>
        <p:spPr bwMode="auto">
          <a:xfrm>
            <a:off x="5634038" y="4857750"/>
            <a:ext cx="25908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533400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Высказывание, состоящее из нескольких простых высказываний, называется </a:t>
            </a:r>
            <a:r>
              <a:rPr lang="ru-RU" altLang="be-BY" b="1">
                <a:solidFill>
                  <a:srgbClr val="FF3300"/>
                </a:solidFill>
              </a:rPr>
              <a:t>составным</a:t>
            </a:r>
            <a:r>
              <a:rPr lang="ru-RU" altLang="be-BY" b="1"/>
              <a:t>.</a:t>
            </a:r>
            <a:endParaRPr lang="ru-RU" altLang="be-BY" b="1">
              <a:solidFill>
                <a:srgbClr val="FF3300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1534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be-BY" b="1" u="sng">
              <a:solidFill>
                <a:srgbClr val="800080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be-BY" b="1"/>
              <a:t> 1. Был солнечный июльский день и ребята ходили в лес за ягодами.</a:t>
            </a:r>
          </a:p>
          <a:p>
            <a:pPr>
              <a:spcBef>
                <a:spcPct val="50000"/>
              </a:spcBef>
            </a:pPr>
            <a:r>
              <a:rPr lang="ru-RU" altLang="be-BY" b="1"/>
              <a:t>  2. Денис решил нарисовать котёнка или сфотографировать его.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7200" y="3124200"/>
            <a:ext cx="8229600" cy="242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ru-RU" altLang="be-BY" b="1"/>
          </a:p>
          <a:p>
            <a:pPr algn="just">
              <a:spcBef>
                <a:spcPct val="50000"/>
              </a:spcBef>
            </a:pPr>
            <a:r>
              <a:rPr lang="ru-RU" altLang="be-BY" b="1"/>
              <a:t>В приведённых примерах простые высказывания соединены с помощью союзов «И» и «ИЛИ», которые в информатике называются </a:t>
            </a:r>
            <a:r>
              <a:rPr lang="ru-RU" altLang="be-BY" b="1">
                <a:solidFill>
                  <a:schemeClr val="accent2"/>
                </a:solidFill>
              </a:rPr>
              <a:t>логическими операциями</a:t>
            </a:r>
            <a:r>
              <a:rPr lang="ru-RU" altLang="be-BY" b="1"/>
              <a:t>.</a:t>
            </a:r>
          </a:p>
          <a:p>
            <a:pPr algn="ctr">
              <a:spcBef>
                <a:spcPct val="50000"/>
              </a:spcBef>
            </a:pPr>
            <a:r>
              <a:rPr lang="ru-RU" altLang="be-BY" sz="2400" b="1">
                <a:solidFill>
                  <a:srgbClr val="FF3300"/>
                </a:solidFill>
              </a:rPr>
              <a:t>«И»</a:t>
            </a:r>
            <a:r>
              <a:rPr lang="ru-RU" altLang="be-BY" sz="2400" b="1"/>
              <a:t> - логическое умножение,  </a:t>
            </a:r>
          </a:p>
          <a:p>
            <a:pPr algn="ctr">
              <a:spcBef>
                <a:spcPct val="50000"/>
              </a:spcBef>
            </a:pPr>
            <a:r>
              <a:rPr lang="ru-RU" altLang="be-BY" sz="2400" b="1">
                <a:solidFill>
                  <a:srgbClr val="FF3300"/>
                </a:solidFill>
              </a:rPr>
              <a:t>«ИЛИ»</a:t>
            </a:r>
            <a:r>
              <a:rPr lang="ru-RU" altLang="be-BY" sz="2400" b="1"/>
              <a:t> - логическое сложение.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609600" y="1323975"/>
            <a:ext cx="5238750" cy="352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2400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Примеры составных высказываний: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914400" y="3200400"/>
            <a:ext cx="7086600" cy="0"/>
          </a:xfrm>
          <a:prstGeom prst="line">
            <a:avLst/>
          </a:prstGeom>
          <a:noFill/>
          <a:ln w="76200" cmpd="tri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" y="533400"/>
            <a:ext cx="8305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В зависимости от того, ложны или истинны простые высказывания, в зависимости от логической операции, составное высказывание может быть также истинным или ложным.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2438400" y="1524000"/>
            <a:ext cx="1638300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2800" b="1" kern="10">
                <a:ln w="9525">
                  <a:solidFill>
                    <a:srgbClr val="FF9933"/>
                  </a:solidFill>
                  <a:round/>
                  <a:headEnd/>
                  <a:tailEnd/>
                </a:ln>
                <a:solidFill>
                  <a:srgbClr val="FF9933"/>
                </a:solidFill>
                <a:latin typeface="Arial"/>
                <a:cs typeface="Arial"/>
              </a:rPr>
              <a:t>Примеры: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21336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1. Бананы растут в Африке и обезьяны их едят.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7200" y="25146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Первое высказывание – истинное, второе высказывание – истинное, всё составное высказывание тоже истинное.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33400" y="3276600"/>
            <a:ext cx="815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2. Бананы растут в Сибири и обезьяны их едят. 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33400" y="365760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Первое высказывание – ложно, второе – истинное, всё составное высказывание является ложным.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57200" y="44196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>
                <a:solidFill>
                  <a:schemeClr val="accent2"/>
                </a:solidFill>
              </a:rPr>
              <a:t>3. В белорусских болотах водятся бегемоты или лягушки.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33400" y="487680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Первое высказывание – ложно, второе – истинное, всё составное высказывание является истинным.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33400" y="571500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be-BY" b="1"/>
              <a:t>Истинность высказываний 2 и 3 различна, так как различны логические операции, входящие в них.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" y="4572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/>
              <a:t>В выяснении истинности или ложности составного высказывания помогают </a:t>
            </a:r>
            <a:r>
              <a:rPr lang="ru-RU" altLang="be-BY" b="1">
                <a:solidFill>
                  <a:srgbClr val="FF3300"/>
                </a:solidFill>
              </a:rPr>
              <a:t>таблицы истинности</a:t>
            </a:r>
            <a:r>
              <a:rPr lang="ru-RU" altLang="be-BY" b="1"/>
              <a:t>.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2428875" y="1295400"/>
            <a:ext cx="428625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200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Таблицы истинности</a:t>
            </a:r>
          </a:p>
        </p:txBody>
      </p:sp>
      <p:grpSp>
        <p:nvGrpSpPr>
          <p:cNvPr id="8242" name="Group 50"/>
          <p:cNvGrpSpPr>
            <a:grpSpLocks/>
          </p:cNvGrpSpPr>
          <p:nvPr/>
        </p:nvGrpSpPr>
        <p:grpSpPr bwMode="auto">
          <a:xfrm>
            <a:off x="914400" y="2209800"/>
            <a:ext cx="2971800" cy="3048000"/>
            <a:chOff x="576" y="1392"/>
            <a:chExt cx="1872" cy="1920"/>
          </a:xfrm>
        </p:grpSpPr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576" y="1392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400" b="1"/>
                <a:t>А</a:t>
              </a: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1056" y="1392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400" b="1"/>
                <a:t>В</a:t>
              </a: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536" y="1392"/>
              <a:ext cx="9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400" b="1"/>
                <a:t>А </a:t>
              </a:r>
              <a:r>
                <a:rPr lang="ru-RU" altLang="be-BY" sz="2400" b="1">
                  <a:solidFill>
                    <a:srgbClr val="FF3300"/>
                  </a:solidFill>
                </a:rPr>
                <a:t>и</a:t>
              </a:r>
              <a:r>
                <a:rPr lang="ru-RU" altLang="be-BY" sz="2400" b="1"/>
                <a:t> В</a:t>
              </a: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576" y="1776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И</a:t>
              </a:r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1056" y="1776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И</a:t>
              </a:r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1536" y="1776"/>
              <a:ext cx="9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И</a:t>
              </a:r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576" y="2160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И</a:t>
              </a:r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1056" y="2160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Л</a:t>
              </a:r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1536" y="2160"/>
              <a:ext cx="9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Л</a:t>
              </a:r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576" y="2544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Л</a:t>
              </a:r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1056" y="2544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И</a:t>
              </a:r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1536" y="2544"/>
              <a:ext cx="9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Л</a:t>
              </a:r>
            </a:p>
          </p:txBody>
        </p:sp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576" y="2928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Л</a:t>
              </a:r>
            </a:p>
          </p:txBody>
        </p:sp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1056" y="2928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Л</a:t>
              </a:r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1536" y="2928"/>
              <a:ext cx="9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Л</a:t>
              </a:r>
            </a:p>
          </p:txBody>
        </p:sp>
      </p:grpSp>
      <p:grpSp>
        <p:nvGrpSpPr>
          <p:cNvPr id="8243" name="Group 51"/>
          <p:cNvGrpSpPr>
            <a:grpSpLocks/>
          </p:cNvGrpSpPr>
          <p:nvPr/>
        </p:nvGrpSpPr>
        <p:grpSpPr bwMode="auto">
          <a:xfrm>
            <a:off x="5105400" y="2209800"/>
            <a:ext cx="2971800" cy="3048000"/>
            <a:chOff x="576" y="1392"/>
            <a:chExt cx="1872" cy="1920"/>
          </a:xfrm>
        </p:grpSpPr>
        <p:sp>
          <p:nvSpPr>
            <p:cNvPr id="8244" name="Rectangle 52"/>
            <p:cNvSpPr>
              <a:spLocks noChangeArrowheads="1"/>
            </p:cNvSpPr>
            <p:nvPr/>
          </p:nvSpPr>
          <p:spPr bwMode="auto">
            <a:xfrm>
              <a:off x="576" y="1392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400" b="1"/>
                <a:t>А</a:t>
              </a:r>
            </a:p>
          </p:txBody>
        </p:sp>
        <p:sp>
          <p:nvSpPr>
            <p:cNvPr id="8245" name="Rectangle 53"/>
            <p:cNvSpPr>
              <a:spLocks noChangeArrowheads="1"/>
            </p:cNvSpPr>
            <p:nvPr/>
          </p:nvSpPr>
          <p:spPr bwMode="auto">
            <a:xfrm>
              <a:off x="1056" y="1392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400" b="1"/>
                <a:t>В</a:t>
              </a:r>
            </a:p>
          </p:txBody>
        </p:sp>
        <p:sp>
          <p:nvSpPr>
            <p:cNvPr id="8246" name="Rectangle 54"/>
            <p:cNvSpPr>
              <a:spLocks noChangeArrowheads="1"/>
            </p:cNvSpPr>
            <p:nvPr/>
          </p:nvSpPr>
          <p:spPr bwMode="auto">
            <a:xfrm>
              <a:off x="1536" y="1392"/>
              <a:ext cx="9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400" b="1"/>
                <a:t>А </a:t>
              </a:r>
              <a:r>
                <a:rPr lang="ru-RU" altLang="be-BY" sz="2400" b="1">
                  <a:solidFill>
                    <a:srgbClr val="FF3300"/>
                  </a:solidFill>
                </a:rPr>
                <a:t>или</a:t>
              </a:r>
              <a:r>
                <a:rPr lang="ru-RU" altLang="be-BY" sz="2400" b="1"/>
                <a:t> В</a:t>
              </a:r>
            </a:p>
          </p:txBody>
        </p:sp>
        <p:sp>
          <p:nvSpPr>
            <p:cNvPr id="8247" name="Rectangle 55"/>
            <p:cNvSpPr>
              <a:spLocks noChangeArrowheads="1"/>
            </p:cNvSpPr>
            <p:nvPr/>
          </p:nvSpPr>
          <p:spPr bwMode="auto">
            <a:xfrm>
              <a:off x="576" y="1776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И</a:t>
              </a:r>
            </a:p>
          </p:txBody>
        </p:sp>
        <p:sp>
          <p:nvSpPr>
            <p:cNvPr id="8248" name="Rectangle 56"/>
            <p:cNvSpPr>
              <a:spLocks noChangeArrowheads="1"/>
            </p:cNvSpPr>
            <p:nvPr/>
          </p:nvSpPr>
          <p:spPr bwMode="auto">
            <a:xfrm>
              <a:off x="1056" y="1776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И</a:t>
              </a:r>
            </a:p>
          </p:txBody>
        </p:sp>
        <p:sp>
          <p:nvSpPr>
            <p:cNvPr id="8249" name="Rectangle 57"/>
            <p:cNvSpPr>
              <a:spLocks noChangeArrowheads="1"/>
            </p:cNvSpPr>
            <p:nvPr/>
          </p:nvSpPr>
          <p:spPr bwMode="auto">
            <a:xfrm>
              <a:off x="1536" y="1776"/>
              <a:ext cx="9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И</a:t>
              </a:r>
            </a:p>
          </p:txBody>
        </p:sp>
        <p:sp>
          <p:nvSpPr>
            <p:cNvPr id="8250" name="Rectangle 58"/>
            <p:cNvSpPr>
              <a:spLocks noChangeArrowheads="1"/>
            </p:cNvSpPr>
            <p:nvPr/>
          </p:nvSpPr>
          <p:spPr bwMode="auto">
            <a:xfrm>
              <a:off x="576" y="2160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И</a:t>
              </a:r>
            </a:p>
          </p:txBody>
        </p:sp>
        <p:sp>
          <p:nvSpPr>
            <p:cNvPr id="8251" name="Rectangle 59"/>
            <p:cNvSpPr>
              <a:spLocks noChangeArrowheads="1"/>
            </p:cNvSpPr>
            <p:nvPr/>
          </p:nvSpPr>
          <p:spPr bwMode="auto">
            <a:xfrm>
              <a:off x="1056" y="2160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Л</a:t>
              </a:r>
            </a:p>
          </p:txBody>
        </p:sp>
        <p:sp>
          <p:nvSpPr>
            <p:cNvPr id="8252" name="Rectangle 60"/>
            <p:cNvSpPr>
              <a:spLocks noChangeArrowheads="1"/>
            </p:cNvSpPr>
            <p:nvPr/>
          </p:nvSpPr>
          <p:spPr bwMode="auto">
            <a:xfrm>
              <a:off x="1536" y="2160"/>
              <a:ext cx="9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И</a:t>
              </a:r>
            </a:p>
          </p:txBody>
        </p:sp>
        <p:sp>
          <p:nvSpPr>
            <p:cNvPr id="8253" name="Rectangle 61"/>
            <p:cNvSpPr>
              <a:spLocks noChangeArrowheads="1"/>
            </p:cNvSpPr>
            <p:nvPr/>
          </p:nvSpPr>
          <p:spPr bwMode="auto">
            <a:xfrm>
              <a:off x="576" y="2544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Л</a:t>
              </a:r>
            </a:p>
          </p:txBody>
        </p:sp>
        <p:sp>
          <p:nvSpPr>
            <p:cNvPr id="8254" name="Rectangle 62"/>
            <p:cNvSpPr>
              <a:spLocks noChangeArrowheads="1"/>
            </p:cNvSpPr>
            <p:nvPr/>
          </p:nvSpPr>
          <p:spPr bwMode="auto">
            <a:xfrm>
              <a:off x="1056" y="2544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И</a:t>
              </a:r>
            </a:p>
          </p:txBody>
        </p:sp>
        <p:sp>
          <p:nvSpPr>
            <p:cNvPr id="8255" name="Rectangle 63"/>
            <p:cNvSpPr>
              <a:spLocks noChangeArrowheads="1"/>
            </p:cNvSpPr>
            <p:nvPr/>
          </p:nvSpPr>
          <p:spPr bwMode="auto">
            <a:xfrm>
              <a:off x="1536" y="2544"/>
              <a:ext cx="9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И</a:t>
              </a:r>
            </a:p>
          </p:txBody>
        </p:sp>
        <p:sp>
          <p:nvSpPr>
            <p:cNvPr id="8256" name="Rectangle 64"/>
            <p:cNvSpPr>
              <a:spLocks noChangeArrowheads="1"/>
            </p:cNvSpPr>
            <p:nvPr/>
          </p:nvSpPr>
          <p:spPr bwMode="auto">
            <a:xfrm>
              <a:off x="576" y="2928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Л</a:t>
              </a:r>
            </a:p>
          </p:txBody>
        </p:sp>
        <p:sp>
          <p:nvSpPr>
            <p:cNvPr id="8257" name="Rectangle 65"/>
            <p:cNvSpPr>
              <a:spLocks noChangeArrowheads="1"/>
            </p:cNvSpPr>
            <p:nvPr/>
          </p:nvSpPr>
          <p:spPr bwMode="auto">
            <a:xfrm>
              <a:off x="1056" y="2928"/>
              <a:ext cx="48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Л</a:t>
              </a:r>
            </a:p>
          </p:txBody>
        </p:sp>
        <p:sp>
          <p:nvSpPr>
            <p:cNvPr id="8258" name="Rectangle 66"/>
            <p:cNvSpPr>
              <a:spLocks noChangeArrowheads="1"/>
            </p:cNvSpPr>
            <p:nvPr/>
          </p:nvSpPr>
          <p:spPr bwMode="auto">
            <a:xfrm>
              <a:off x="1536" y="2928"/>
              <a:ext cx="9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altLang="be-BY" sz="2000" b="1">
                  <a:solidFill>
                    <a:schemeClr val="accent2"/>
                  </a:solidFill>
                </a:rPr>
                <a:t>Л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6538913" y="36576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rgbClr val="FF3300"/>
                </a:solidFill>
              </a:rPr>
              <a:t>Верно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7743825" y="36576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>
                <a:solidFill>
                  <a:srgbClr val="FF3300"/>
                </a:solidFill>
              </a:rPr>
              <a:t>Неверно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6553200" y="36576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accent2"/>
                </a:solidFill>
              </a:rPr>
              <a:t>Истина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7748588" y="3657600"/>
            <a:ext cx="1143000" cy="533400"/>
          </a:xfrm>
          <a:prstGeom prst="rect">
            <a:avLst/>
          </a:prstGeom>
          <a:solidFill>
            <a:srgbClr val="FF9933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bg1"/>
                </a:solidFill>
              </a:rPr>
              <a:t>Ложь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748588" y="28194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rgbClr val="FF3300"/>
                </a:solidFill>
              </a:rPr>
              <a:t>Верно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6538913" y="28194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>
                <a:solidFill>
                  <a:srgbClr val="FF3300"/>
                </a:solidFill>
              </a:rPr>
              <a:t>Неверно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7748588" y="2819400"/>
            <a:ext cx="1143000" cy="533400"/>
          </a:xfrm>
          <a:prstGeom prst="rect">
            <a:avLst/>
          </a:prstGeom>
          <a:solidFill>
            <a:srgbClr val="FF9933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bg1"/>
                </a:solidFill>
              </a:rPr>
              <a:t>Ложь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553200" y="28194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accent2"/>
                </a:solidFill>
              </a:rPr>
              <a:t>Истина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7735888" y="19304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rgbClr val="FF3300"/>
                </a:solidFill>
              </a:rPr>
              <a:t>Верно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538913" y="1933575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>
                <a:solidFill>
                  <a:srgbClr val="FF3300"/>
                </a:solidFill>
              </a:rPr>
              <a:t>Неверно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748588" y="1938338"/>
            <a:ext cx="1143000" cy="533400"/>
          </a:xfrm>
          <a:prstGeom prst="rect">
            <a:avLst/>
          </a:prstGeom>
          <a:solidFill>
            <a:srgbClr val="FF9933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bg1"/>
                </a:solidFill>
              </a:rPr>
              <a:t>Ложь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553200" y="1938338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accent2"/>
                </a:solidFill>
              </a:rPr>
              <a:t>Истина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553200" y="11430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rgbClr val="FF3300"/>
                </a:solidFill>
              </a:rPr>
              <a:t>Верно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7743825" y="11430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b="1">
                <a:solidFill>
                  <a:srgbClr val="FF3300"/>
                </a:solidFill>
              </a:rPr>
              <a:t>Неверно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553200" y="11430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accent2"/>
                </a:solidFill>
              </a:rPr>
              <a:t>Истина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>
                <a:solidFill>
                  <a:srgbClr val="FF3300"/>
                </a:solidFill>
              </a:rPr>
              <a:t>Упражнение 1.</a:t>
            </a:r>
            <a:r>
              <a:rPr lang="ru-RU" altLang="be-BY" b="1"/>
              <a:t> Определите, истинным или ложным является составное высказывание: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3400" y="1295400"/>
            <a:ext cx="57912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sz="2000" b="1">
                <a:solidFill>
                  <a:schemeClr val="accent2"/>
                </a:solidFill>
              </a:rPr>
              <a:t>Лимон кислый или сахар горький.</a:t>
            </a:r>
          </a:p>
          <a:p>
            <a:pPr>
              <a:spcBef>
                <a:spcPct val="50000"/>
              </a:spcBef>
            </a:pPr>
            <a:endParaRPr lang="ru-RU" altLang="be-BY" sz="10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be-BY" sz="2000" b="1">
                <a:solidFill>
                  <a:schemeClr val="accent2"/>
                </a:solidFill>
              </a:rPr>
              <a:t>2</a:t>
            </a:r>
            <a:r>
              <a:rPr lang="ru-RU" altLang="be-BY" sz="2000" b="1">
                <a:solidFill>
                  <a:schemeClr val="accent2"/>
                </a:solidFill>
              </a:rPr>
              <a:t>.  Зимой идёт снег и цветут яблони.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12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be-BY" sz="2000" b="1">
                <a:solidFill>
                  <a:schemeClr val="accent2"/>
                </a:solidFill>
              </a:rPr>
              <a:t>3.  Днепр впадает в Балтийское или Жёлтое                                          море.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10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be-BY" sz="2000" b="1">
                <a:solidFill>
                  <a:schemeClr val="accent2"/>
                </a:solidFill>
              </a:rPr>
              <a:t>4.  Число 15 делится на 3 и на 5.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7748588" y="1143000"/>
            <a:ext cx="1143000" cy="533400"/>
          </a:xfrm>
          <a:prstGeom prst="rect">
            <a:avLst/>
          </a:prstGeom>
          <a:solidFill>
            <a:srgbClr val="FF9933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bg1"/>
                </a:solidFill>
              </a:rPr>
              <a:t>Ложь</a:t>
            </a:r>
          </a:p>
        </p:txBody>
      </p:sp>
      <p:pic>
        <p:nvPicPr>
          <p:cNvPr id="9230" name="Picture 14" descr="1242769584_rrr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76"/>
          <a:stretch>
            <a:fillRect/>
          </a:stretch>
        </p:blipFill>
        <p:spPr bwMode="auto">
          <a:xfrm>
            <a:off x="3733800" y="4343400"/>
            <a:ext cx="2819400" cy="2209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609600" y="4419600"/>
            <a:ext cx="2514600" cy="1600200"/>
          </a:xfrm>
          <a:prstGeom prst="cloudCallout">
            <a:avLst>
              <a:gd name="adj1" fmla="val 112435"/>
              <a:gd name="adj2" fmla="val 15477"/>
            </a:avLst>
          </a:prstGeom>
          <a:solidFill>
            <a:schemeClr val="bg1"/>
          </a:solidFill>
          <a:ln w="28575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 altLang="be-BY"/>
          </a:p>
          <a:p>
            <a:pPr algn="ctr"/>
            <a:r>
              <a:rPr lang="ru-RU" altLang="be-BY" sz="2000" b="1">
                <a:solidFill>
                  <a:srgbClr val="FF3300"/>
                </a:solidFill>
              </a:rPr>
              <a:t>Думаем!!!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9"/>
                  </p:tgtEl>
                </p:cond>
              </p:nextCondLst>
            </p:seq>
          </p:childTnLst>
        </p:cTn>
      </p:par>
    </p:tnLst>
    <p:bldLst>
      <p:bldP spid="9228" grpId="0" animBg="1"/>
      <p:bldP spid="9229" grpId="0" animBg="1"/>
      <p:bldP spid="9227" grpId="0" animBg="1"/>
      <p:bldP spid="9226" grpId="0" animBg="1"/>
      <p:bldP spid="9225" grpId="0" animBg="1"/>
      <p:bldP spid="9224" grpId="0" animBg="1"/>
      <p:bldP spid="9222" grpId="0" animBg="1"/>
      <p:bldP spid="92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5334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>
                <a:solidFill>
                  <a:srgbClr val="FF3300"/>
                </a:solidFill>
              </a:rPr>
              <a:t>Упражнение 2.</a:t>
            </a:r>
            <a:r>
              <a:rPr lang="ru-RU" altLang="be-BY" b="1"/>
              <a:t> Допишите в тетрадке простое высказывание так, чтобы полученное составное высказывание было истинным.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371600" y="1371600"/>
            <a:ext cx="6629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sz="2000" b="1">
                <a:solidFill>
                  <a:schemeClr val="accent2"/>
                </a:solidFill>
              </a:rPr>
              <a:t>Число 16 делится на 3 или на …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sz="2000" b="1">
                <a:solidFill>
                  <a:schemeClr val="accent2"/>
                </a:solidFill>
              </a:rPr>
              <a:t>Земля вращается вокруг Солнца  и Луна …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57200" y="25146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>
                <a:solidFill>
                  <a:srgbClr val="FF3300"/>
                </a:solidFill>
              </a:rPr>
              <a:t>Упражнение 3.</a:t>
            </a:r>
            <a:r>
              <a:rPr lang="ru-RU" altLang="be-BY" b="1"/>
              <a:t> Допишите эти же высказывания так, чтобы полученное составное высказывание было ложным.</a:t>
            </a:r>
          </a:p>
        </p:txBody>
      </p:sp>
      <p:pic>
        <p:nvPicPr>
          <p:cNvPr id="10248" name="Picture 8" descr="nay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971800"/>
            <a:ext cx="1554163" cy="33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33400" y="3808413"/>
            <a:ext cx="6324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>
                <a:solidFill>
                  <a:srgbClr val="FF3300"/>
                </a:solidFill>
              </a:rPr>
              <a:t>Упражнение 4</a:t>
            </a:r>
            <a:r>
              <a:rPr lang="ru-RU" altLang="be-BY" b="1"/>
              <a:t>. Допишите в тетрадке логическую операцию так, чтобы составное высказывание было истинным.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524000" y="4784725"/>
            <a:ext cx="5562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sz="2000" b="1">
                <a:solidFill>
                  <a:schemeClr val="accent2"/>
                </a:solidFill>
              </a:rPr>
              <a:t>1. Число 7 простое … число 7 составное.</a:t>
            </a:r>
          </a:p>
          <a:p>
            <a:pPr>
              <a:spcBef>
                <a:spcPct val="50000"/>
              </a:spcBef>
            </a:pPr>
            <a:r>
              <a:rPr lang="ru-RU" altLang="be-BY" sz="2000" b="1">
                <a:solidFill>
                  <a:schemeClr val="accent2"/>
                </a:solidFill>
              </a:rPr>
              <a:t>2. Число 105 делится на 5 … делится на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6400800" y="4391025"/>
            <a:ext cx="2362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rgbClr val="FF3300"/>
                </a:solidFill>
              </a:rPr>
              <a:t>ВЕРНО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6400800" y="5410200"/>
            <a:ext cx="2362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rgbClr val="FF3300"/>
                </a:solidFill>
              </a:rPr>
              <a:t>ВЕРНО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386513" y="3352800"/>
            <a:ext cx="2362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rgbClr val="FF3300"/>
                </a:solidFill>
              </a:rPr>
              <a:t>ВЕРНО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400800" y="33528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accent2"/>
                </a:solidFill>
              </a:rPr>
              <a:t>Истина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7596188" y="3352800"/>
            <a:ext cx="1143000" cy="533400"/>
          </a:xfrm>
          <a:prstGeom prst="rect">
            <a:avLst/>
          </a:prstGeom>
          <a:solidFill>
            <a:srgbClr val="FF9933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bg1"/>
                </a:solidFill>
              </a:rPr>
              <a:t>Ложь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400800" y="1295400"/>
            <a:ext cx="2362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rgbClr val="FF3300"/>
                </a:solidFill>
              </a:rPr>
              <a:t>ВЕРНО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6386513" y="2286000"/>
            <a:ext cx="2362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rgbClr val="FF3300"/>
                </a:solidFill>
              </a:rPr>
              <a:t>ВЕРНО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596188" y="1295400"/>
            <a:ext cx="1143000" cy="533400"/>
          </a:xfrm>
          <a:prstGeom prst="rect">
            <a:avLst/>
          </a:prstGeom>
          <a:solidFill>
            <a:srgbClr val="FF9933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bg1"/>
                </a:solidFill>
              </a:rPr>
              <a:t>Ложь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400800" y="12954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accent2"/>
                </a:solidFill>
              </a:rPr>
              <a:t>Истина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 w="114300" cmpd="tri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e-BY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be-BY" b="1">
                <a:solidFill>
                  <a:srgbClr val="FF3300"/>
                </a:solidFill>
              </a:rPr>
              <a:t>Упражнение 5.</a:t>
            </a:r>
            <a:r>
              <a:rPr lang="ru-RU" altLang="be-BY" b="1"/>
              <a:t> Определите, истинным или ложным является составное высказывание: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85800" y="1295400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e-BY" altLang="be-BY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09600" y="1371600"/>
            <a:ext cx="62484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sz="2000" b="1">
                <a:solidFill>
                  <a:schemeClr val="accent2"/>
                </a:solidFill>
              </a:rPr>
              <a:t>Если х – брат у, то х и у – родственники.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20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sz="2000" b="1">
                <a:solidFill>
                  <a:schemeClr val="accent2"/>
                </a:solidFill>
              </a:rPr>
              <a:t>Если х – сын или дочь у, то у – мать или          отец х.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20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sz="2000" b="1">
                <a:solidFill>
                  <a:schemeClr val="accent2"/>
                </a:solidFill>
              </a:rPr>
              <a:t>Если х – сестра у, то у – сестра х.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20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sz="2000" b="1">
                <a:solidFill>
                  <a:schemeClr val="accent2"/>
                </a:solidFill>
              </a:rPr>
              <a:t>Число 8 чётное и простое.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altLang="be-BY" sz="20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be-BY" sz="2000" b="1">
                <a:solidFill>
                  <a:schemeClr val="accent2"/>
                </a:solidFill>
              </a:rPr>
              <a:t>Чтобы уметь плавать, надо жить у                   моря  или реки.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400800" y="22860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accent2"/>
                </a:solidFill>
              </a:rPr>
              <a:t>Истина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7596188" y="2286000"/>
            <a:ext cx="1143000" cy="533400"/>
          </a:xfrm>
          <a:prstGeom prst="rect">
            <a:avLst/>
          </a:prstGeom>
          <a:solidFill>
            <a:srgbClr val="FF9933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bg1"/>
                </a:solidFill>
              </a:rPr>
              <a:t>Ложь</a:t>
            </a:r>
          </a:p>
        </p:txBody>
      </p:sp>
      <p:sp>
        <p:nvSpPr>
          <p:cNvPr id="11281" name="WordArt 17"/>
          <p:cNvSpPr>
            <a:spLocks noChangeArrowheads="1" noChangeShapeType="1" noTextEdit="1"/>
          </p:cNvSpPr>
          <p:nvPr/>
        </p:nvSpPr>
        <p:spPr bwMode="auto">
          <a:xfrm>
            <a:off x="6705600" y="914400"/>
            <a:ext cx="1743075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Думай!!</a:t>
            </a:r>
          </a:p>
        </p:txBody>
      </p:sp>
      <p:sp>
        <p:nvSpPr>
          <p:cNvPr id="11282" name="WordArt 18"/>
          <p:cNvSpPr>
            <a:spLocks noChangeArrowheads="1" noChangeShapeType="1" noTextEdit="1"/>
          </p:cNvSpPr>
          <p:nvPr/>
        </p:nvSpPr>
        <p:spPr bwMode="auto">
          <a:xfrm>
            <a:off x="6705600" y="1905000"/>
            <a:ext cx="1743075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Думай!!</a:t>
            </a:r>
          </a:p>
        </p:txBody>
      </p:sp>
      <p:sp>
        <p:nvSpPr>
          <p:cNvPr id="11283" name="WordArt 19"/>
          <p:cNvSpPr>
            <a:spLocks noChangeArrowheads="1" noChangeShapeType="1" noTextEdit="1"/>
          </p:cNvSpPr>
          <p:nvPr/>
        </p:nvSpPr>
        <p:spPr bwMode="auto">
          <a:xfrm>
            <a:off x="6705600" y="2924175"/>
            <a:ext cx="1743075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Думай!!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6400800" y="4391025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accent2"/>
                </a:solidFill>
              </a:rPr>
              <a:t>Истина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7596188" y="4391025"/>
            <a:ext cx="1143000" cy="533400"/>
          </a:xfrm>
          <a:prstGeom prst="rect">
            <a:avLst/>
          </a:prstGeom>
          <a:solidFill>
            <a:srgbClr val="FF9933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bg1"/>
                </a:solidFill>
              </a:rPr>
              <a:t>Ложь</a:t>
            </a:r>
          </a:p>
        </p:txBody>
      </p:sp>
      <p:sp>
        <p:nvSpPr>
          <p:cNvPr id="11286" name="WordArt 22"/>
          <p:cNvSpPr>
            <a:spLocks noChangeArrowheads="1" noChangeShapeType="1" noTextEdit="1"/>
          </p:cNvSpPr>
          <p:nvPr/>
        </p:nvSpPr>
        <p:spPr bwMode="auto">
          <a:xfrm>
            <a:off x="6705600" y="3962400"/>
            <a:ext cx="1743075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Думай!!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6400800" y="54102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accent2"/>
                </a:solidFill>
              </a:rPr>
              <a:t>Истина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7596188" y="5410200"/>
            <a:ext cx="1143000" cy="533400"/>
          </a:xfrm>
          <a:prstGeom prst="rect">
            <a:avLst/>
          </a:prstGeom>
          <a:solidFill>
            <a:srgbClr val="FF9933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be-BY" sz="2400" b="1">
                <a:solidFill>
                  <a:schemeClr val="bg1"/>
                </a:solidFill>
              </a:rPr>
              <a:t>Ложь</a:t>
            </a:r>
          </a:p>
        </p:txBody>
      </p:sp>
      <p:sp>
        <p:nvSpPr>
          <p:cNvPr id="11289" name="WordArt 25"/>
          <p:cNvSpPr>
            <a:spLocks noChangeArrowheads="1" noChangeShapeType="1" noTextEdit="1"/>
          </p:cNvSpPr>
          <p:nvPr/>
        </p:nvSpPr>
        <p:spPr bwMode="auto">
          <a:xfrm>
            <a:off x="6705600" y="4981575"/>
            <a:ext cx="1743075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Думай!!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1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1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1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1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7"/>
                  </p:tgtEl>
                </p:cond>
              </p:nextCondLst>
            </p:seq>
          </p:childTnLst>
        </p:cTn>
      </p:par>
    </p:tnLst>
    <p:bldLst>
      <p:bldP spid="11276" grpId="0" animBg="1"/>
      <p:bldP spid="11277" grpId="0" animBg="1"/>
      <p:bldP spid="11273" grpId="0" animBg="1"/>
      <p:bldP spid="11272" grpId="0" animBg="1"/>
      <p:bldP spid="11274" grpId="0" animBg="1"/>
      <p:bldP spid="11275" grpId="0" animBg="1"/>
      <p:bldP spid="11281" grpId="0" animBg="1"/>
      <p:bldP spid="11281" grpId="1" animBg="1"/>
      <p:bldP spid="11282" grpId="0" animBg="1"/>
      <p:bldP spid="11282" grpId="1" animBg="1"/>
      <p:bldP spid="11283" grpId="0" animBg="1"/>
      <p:bldP spid="11283" grpId="1" animBg="1"/>
      <p:bldP spid="11284" grpId="0" animBg="1"/>
      <p:bldP spid="11285" grpId="0" animBg="1"/>
      <p:bldP spid="11286" grpId="0" animBg="1"/>
      <p:bldP spid="11286" grpId="1" animBg="1"/>
      <p:bldP spid="11287" grpId="0" animBg="1"/>
      <p:bldP spid="11288" grpId="0" animBg="1"/>
      <p:bldP spid="11289" grpId="0" animBg="1"/>
      <p:bldP spid="11289" grpId="1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1240</Words>
  <Application>Microsoft Office PowerPoint</Application>
  <PresentationFormat>Экран (4:3)</PresentationFormat>
  <Paragraphs>248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Оформление по умолчанию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</dc:creator>
  <cp:lastModifiedBy>1968</cp:lastModifiedBy>
  <cp:revision>12</cp:revision>
  <cp:lastPrinted>1601-01-01T00:00:00Z</cp:lastPrinted>
  <dcterms:created xsi:type="dcterms:W3CDTF">1601-01-01T00:00:00Z</dcterms:created>
  <dcterms:modified xsi:type="dcterms:W3CDTF">2016-11-23T18:54:16Z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