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media/image84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6" r:id="rId5"/>
    <p:sldId id="258" r:id="rId6"/>
    <p:sldId id="262" r:id="rId7"/>
    <p:sldId id="263" r:id="rId8"/>
    <p:sldId id="259" r:id="rId9"/>
    <p:sldId id="267" r:id="rId10"/>
    <p:sldId id="266" r:id="rId11"/>
    <p:sldId id="268" r:id="rId12"/>
    <p:sldId id="264" r:id="rId13"/>
    <p:sldId id="265" r:id="rId14"/>
    <p:sldId id="269" r:id="rId15"/>
    <p:sldId id="270" r:id="rId16"/>
    <p:sldId id="257" r:id="rId17"/>
    <p:sldId id="271" r:id="rId18"/>
    <p:sldId id="272" r:id="rId19"/>
    <p:sldId id="273" r:id="rId20"/>
    <p:sldId id="274" r:id="rId21"/>
    <p:sldId id="275" r:id="rId22"/>
    <p:sldId id="276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7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9" r:id="rId55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35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64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40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31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72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87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9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77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58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69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0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51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89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88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08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21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71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34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65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3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68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46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96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8876D-E6F9-4882-A60C-BD707D301D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8B4AA-5A53-4C46-AA32-BEF29EC94B5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3494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8876D-E6F9-4882-A60C-BD707D301D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8B4AA-5A53-4C46-AA32-BEF29EC94B5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8189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8876D-E6F9-4882-A60C-BD707D301D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8B4AA-5A53-4C46-AA32-BEF29EC94B5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342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8876D-E6F9-4882-A60C-BD707D301D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8B4AA-5A53-4C46-AA32-BEF29EC94B5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291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8876D-E6F9-4882-A60C-BD707D301D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8B4AA-5A53-4C46-AA32-BEF29EC94B5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8843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8876D-E6F9-4882-A60C-BD707D301D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8B4AA-5A53-4C46-AA32-BEF29EC94B5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337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8876D-E6F9-4882-A60C-BD707D301D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8B4AA-5A53-4C46-AA32-BEF29EC94B5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1514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8876D-E6F9-4882-A60C-BD707D301D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8B4AA-5A53-4C46-AA32-BEF29EC94B5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8098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8876D-E6F9-4882-A60C-BD707D301D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8B4AA-5A53-4C46-AA32-BEF29EC94B5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90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8876D-E6F9-4882-A60C-BD707D301D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8B4AA-5A53-4C46-AA32-BEF29EC94B5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2174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8876D-E6F9-4882-A60C-BD707D301D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8B4AA-5A53-4C46-AA32-BEF29EC94B5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967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5/29/2016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12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114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8876D-E6F9-4882-A60C-BD707D301D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8B4AA-5A53-4C46-AA32-BEF29EC94B5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400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jpeg"/><Relationship Id="rId11" Type="http://schemas.openxmlformats.org/officeDocument/2006/relationships/image" Target="../media/image59.jpg"/><Relationship Id="rId5" Type="http://schemas.openxmlformats.org/officeDocument/2006/relationships/image" Target="../media/image53.jpg"/><Relationship Id="rId10" Type="http://schemas.openxmlformats.org/officeDocument/2006/relationships/image" Target="../media/image58.jpg"/><Relationship Id="rId4" Type="http://schemas.openxmlformats.org/officeDocument/2006/relationships/image" Target="../media/image52.jpg"/><Relationship Id="rId9" Type="http://schemas.openxmlformats.org/officeDocument/2006/relationships/image" Target="../media/image5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2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28600"/>
            <a:ext cx="5943600" cy="5105399"/>
          </a:xfrm>
        </p:spPr>
        <p:txBody>
          <a:bodyPr>
            <a:noAutofit/>
          </a:bodyPr>
          <a:lstStyle/>
          <a:p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rgbClr val="FFFFFF">
                        <a:shade val="30000"/>
                        <a:satMod val="115000"/>
                      </a:srgbClr>
                    </a:gs>
                    <a:gs pos="50000">
                      <a:srgbClr val="FFFFFF">
                        <a:shade val="67500"/>
                        <a:satMod val="115000"/>
                      </a:srgbClr>
                    </a:gs>
                    <a:gs pos="100000">
                      <a:srgbClr val="FFFFFF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</a:rPr>
              <a:t>Противоречия в отечественной художественной культуре последних </a:t>
            </a:r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rgbClr val="FFFFFF">
                        <a:shade val="30000"/>
                        <a:satMod val="115000"/>
                      </a:srgbClr>
                    </a:gs>
                    <a:gs pos="50000">
                      <a:srgbClr val="FFFFFF">
                        <a:shade val="67500"/>
                        <a:satMod val="115000"/>
                      </a:srgbClr>
                    </a:gs>
                    <a:gs pos="100000">
                      <a:srgbClr val="FFFFFF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</a:rPr>
              <a:t>десятилетий 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rgbClr val="FFFFFF">
                        <a:shade val="30000"/>
                        <a:satMod val="115000"/>
                      </a:srgbClr>
                    </a:gs>
                    <a:gs pos="50000">
                      <a:srgbClr val="FFFFFF">
                        <a:shade val="67500"/>
                        <a:satMod val="115000"/>
                      </a:srgbClr>
                    </a:gs>
                    <a:gs pos="100000">
                      <a:srgbClr val="FFFFFF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</a:rPr>
              <a:t>XX в.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" y="6019800"/>
            <a:ext cx="5410200" cy="685800"/>
          </a:xfrm>
        </p:spPr>
        <p:txBody>
          <a:bodyPr>
            <a:noAutofit/>
          </a:bodyPr>
          <a:lstStyle/>
          <a:p>
            <a:pPr algn="r"/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Подготовила преподаватель </a:t>
            </a:r>
          </a:p>
          <a:p>
            <a:pPr algn="r"/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ГФ ГБОУ ВО БГИИК Дрожжина Л.И.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2462081"/>
            <a:ext cx="2520000" cy="396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457200"/>
            <a:ext cx="2520000" cy="396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673" y="2444975"/>
            <a:ext cx="2520000" cy="396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93522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9702"/>
            <a:ext cx="4110329" cy="63601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"/>
            <a:ext cx="4114800" cy="6391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4318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600"/>
            <a:ext cx="4191000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8600"/>
            <a:ext cx="4113711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80" y="245188"/>
            <a:ext cx="4197220" cy="635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45188"/>
            <a:ext cx="4113711" cy="6384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44" y="228600"/>
            <a:ext cx="4168256" cy="63831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744" y="228600"/>
            <a:ext cx="4244456" cy="6409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4781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" y="381000"/>
            <a:ext cx="5867400" cy="57451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500" b="1" spc="50" dirty="0" err="1">
                <a:ln w="0"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Меннипея</a:t>
            </a:r>
            <a:r>
              <a:rPr lang="ru-RU" sz="3500" b="1" spc="50" dirty="0">
                <a:ln w="0">
                  <a:solidFill>
                    <a:srgbClr val="FF0000"/>
                  </a:solidFill>
                </a:ln>
                <a:gradFill flip="none" rotWithShape="1">
                  <a:gsLst>
                    <a:gs pos="0">
                      <a:schemeClr val="bg2">
                        <a:shade val="30000"/>
                        <a:satMod val="115000"/>
                      </a:schemeClr>
                    </a:gs>
                    <a:gs pos="50000">
                      <a:schemeClr val="bg2">
                        <a:shade val="67500"/>
                        <a:satMod val="115000"/>
                      </a:schemeClr>
                    </a:gs>
                    <a:gs pos="100000">
                      <a:schemeClr val="bg2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– жанр литературы, свободно соединяющий серьезность и комизм, философские рассуждения и сатирическое осмеяние, фантастику и реализм и </a:t>
            </a:r>
            <a:r>
              <a:rPr lang="ru-RU" sz="3500" b="1" spc="50" dirty="0" smtClean="0">
                <a:ln w="0">
                  <a:solidFill>
                    <a:srgbClr val="FF0000"/>
                  </a:solidFill>
                </a:ln>
                <a:gradFill flip="none" rotWithShape="1">
                  <a:gsLst>
                    <a:gs pos="0">
                      <a:schemeClr val="bg2">
                        <a:shade val="30000"/>
                        <a:satMod val="115000"/>
                      </a:schemeClr>
                    </a:gs>
                    <a:gs pos="50000">
                      <a:schemeClr val="bg2">
                        <a:shade val="67500"/>
                        <a:satMod val="115000"/>
                      </a:schemeClr>
                    </a:gs>
                    <a:gs pos="100000">
                      <a:schemeClr val="bg2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др</a:t>
            </a:r>
            <a:r>
              <a:rPr lang="ru-RU" sz="3500" b="1" spc="50" dirty="0">
                <a:ln w="0">
                  <a:solidFill>
                    <a:srgbClr val="FF0000"/>
                  </a:solidFill>
                </a:ln>
                <a:gradFill flip="none" rotWithShape="1">
                  <a:gsLst>
                    <a:gs pos="0">
                      <a:schemeClr val="bg2">
                        <a:shade val="30000"/>
                        <a:satMod val="115000"/>
                      </a:schemeClr>
                    </a:gs>
                    <a:gs pos="50000">
                      <a:schemeClr val="bg2">
                        <a:shade val="67500"/>
                        <a:satMod val="115000"/>
                      </a:schemeClr>
                    </a:gs>
                    <a:gs pos="100000">
                      <a:schemeClr val="bg2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067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514600" y="274638"/>
            <a:ext cx="6019800" cy="201136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rgbClr val="FFFFFF">
                        <a:shade val="30000"/>
                        <a:satMod val="115000"/>
                      </a:srgbClr>
                    </a:gs>
                    <a:gs pos="50000">
                      <a:srgbClr val="FFFFFF">
                        <a:shade val="67500"/>
                        <a:satMod val="115000"/>
                      </a:srgbClr>
                    </a:gs>
                    <a:gs pos="100000">
                      <a:srgbClr val="FFFFFF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</a:rPr>
              <a:t>Александр Валентинович </a:t>
            </a:r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rgbClr val="FFFFFF">
                        <a:shade val="30000"/>
                        <a:satMod val="115000"/>
                      </a:srgbClr>
                    </a:gs>
                    <a:gs pos="50000">
                      <a:srgbClr val="FFFFFF">
                        <a:shade val="67500"/>
                        <a:satMod val="115000"/>
                      </a:srgbClr>
                    </a:gs>
                    <a:gs pos="100000">
                      <a:srgbClr val="FFFFFF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</a:rPr>
              <a:t>Вампилов </a:t>
            </a:r>
            <a:b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rgbClr val="FFFFFF">
                        <a:shade val="30000"/>
                        <a:satMod val="115000"/>
                      </a:srgbClr>
                    </a:gs>
                    <a:gs pos="50000">
                      <a:srgbClr val="FFFFFF">
                        <a:shade val="67500"/>
                        <a:satMod val="115000"/>
                      </a:srgbClr>
                    </a:gs>
                    <a:gs pos="100000">
                      <a:srgbClr val="FFFFFF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</a:rPr>
            </a:br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rgbClr val="FFFFFF">
                        <a:shade val="30000"/>
                        <a:satMod val="115000"/>
                      </a:srgbClr>
                    </a:gs>
                    <a:gs pos="50000">
                      <a:srgbClr val="FFFFFF">
                        <a:shade val="67500"/>
                        <a:satMod val="115000"/>
                      </a:srgbClr>
                    </a:gs>
                    <a:gs pos="100000">
                      <a:srgbClr val="FFFFFF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</a:rPr>
              <a:t>(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rgbClr val="FFFFFF">
                        <a:shade val="30000"/>
                        <a:satMod val="115000"/>
                      </a:srgbClr>
                    </a:gs>
                    <a:gs pos="50000">
                      <a:srgbClr val="FFFFFF">
                        <a:shade val="67500"/>
                        <a:satMod val="115000"/>
                      </a:srgbClr>
                    </a:gs>
                    <a:gs pos="100000">
                      <a:srgbClr val="FFFFFF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</a:rPr>
              <a:t>1937-1972)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3925729" y="3763962"/>
            <a:ext cx="4761071" cy="2362201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Русский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советский драматург и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прозаик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3849529" cy="5212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53407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600"/>
            <a:ext cx="4114800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8600"/>
            <a:ext cx="4143022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8166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74638"/>
            <a:ext cx="64008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rgbClr val="FFFFFF">
                        <a:shade val="30000"/>
                        <a:satMod val="115000"/>
                      </a:srgbClr>
                    </a:gs>
                    <a:gs pos="50000">
                      <a:srgbClr val="FFFFFF">
                        <a:shade val="67500"/>
                        <a:satMod val="115000"/>
                      </a:srgbClr>
                    </a:gs>
                    <a:gs pos="100000">
                      <a:srgbClr val="FFFFFF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</a:rPr>
              <a:t>Василий Павлович Аксёнов (1932-2009)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733801" y="3124199"/>
            <a:ext cx="4953000" cy="3001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Русский писатель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4" y="1417639"/>
            <a:ext cx="3779196" cy="52365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19040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600"/>
            <a:ext cx="4114800" cy="6410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8600"/>
            <a:ext cx="4174872" cy="6410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0957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33600" y="274638"/>
            <a:ext cx="67818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rgbClr val="FFFFFF">
                        <a:shade val="30000"/>
                        <a:satMod val="115000"/>
                      </a:srgbClr>
                    </a:gs>
                    <a:gs pos="50000">
                      <a:srgbClr val="FFFFFF">
                        <a:shade val="67500"/>
                        <a:satMod val="115000"/>
                      </a:srgbClr>
                    </a:gs>
                    <a:gs pos="100000">
                      <a:srgbClr val="FFFFFF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</a:rPr>
              <a:t>Владимир Николаевич Войнович (род. 1932)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4648200" y="3352800"/>
            <a:ext cx="4038600" cy="27733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Русский писатель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05000"/>
            <a:ext cx="3733333" cy="467133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65473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371600" y="609600"/>
            <a:ext cx="6781800" cy="55165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4000" b="1" spc="50" dirty="0">
                <a:ln w="0">
                  <a:solidFill>
                    <a:srgbClr val="FF0000"/>
                  </a:solidFill>
                </a:ln>
                <a:gradFill flip="none" rotWithShape="1">
                  <a:gsLst>
                    <a:gs pos="0">
                      <a:schemeClr val="bg2">
                        <a:shade val="30000"/>
                        <a:satMod val="115000"/>
                      </a:schemeClr>
                    </a:gs>
                    <a:gs pos="50000">
                      <a:schemeClr val="bg2">
                        <a:shade val="67500"/>
                        <a:satMod val="115000"/>
                      </a:schemeClr>
                    </a:gs>
                    <a:gs pos="100000">
                      <a:schemeClr val="bg2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Отражением устремленности некоторых авторов к ценностям и достижениям западной культуры стала литература </a:t>
            </a:r>
            <a:r>
              <a:rPr lang="ru-RU" sz="4000" b="1" spc="50" dirty="0">
                <a:ln w="0"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русского</a:t>
            </a:r>
            <a:r>
              <a:rPr lang="ru-RU" sz="4000" b="1" spc="50" dirty="0">
                <a:ln w="0">
                  <a:solidFill>
                    <a:schemeClr val="bg1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bg2">
                        <a:shade val="30000"/>
                        <a:satMod val="115000"/>
                      </a:schemeClr>
                    </a:gs>
                    <a:gs pos="50000">
                      <a:schemeClr val="bg2">
                        <a:shade val="67500"/>
                        <a:satMod val="115000"/>
                      </a:schemeClr>
                    </a:gs>
                    <a:gs pos="100000">
                      <a:schemeClr val="bg2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4000" b="1" spc="50" dirty="0" smtClean="0">
                <a:ln w="0"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постмодернизма</a:t>
            </a:r>
            <a:endParaRPr lang="ru-RU" sz="4000" b="1" spc="50" dirty="0">
              <a:ln w="0">
                <a:solidFill>
                  <a:schemeClr val="bg1">
                    <a:lumMod val="50000"/>
                  </a:schemeClr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01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4830762"/>
          </a:xfrm>
        </p:spPr>
        <p:txBody>
          <a:bodyPr>
            <a:normAutofit/>
          </a:bodyPr>
          <a:lstStyle/>
          <a:p>
            <a:r>
              <a:rPr lang="ru-RU" b="1" spc="50" dirty="0">
                <a:ln w="0">
                  <a:solidFill>
                    <a:srgbClr val="FF0000"/>
                  </a:solidFill>
                </a:ln>
                <a:gradFill flip="none" rotWithShape="1">
                  <a:gsLst>
                    <a:gs pos="0">
                      <a:schemeClr val="bg2">
                        <a:shade val="30000"/>
                        <a:satMod val="115000"/>
                      </a:schemeClr>
                    </a:gs>
                    <a:gs pos="50000">
                      <a:schemeClr val="bg2">
                        <a:shade val="67500"/>
                        <a:satMod val="115000"/>
                      </a:schemeClr>
                    </a:gs>
                    <a:gs pos="100000">
                      <a:schemeClr val="bg2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man Old Style" panose="02050604050505020204" pitchFamily="18" charset="0"/>
              </a:rPr>
              <a:t>Уже в конце 60-х гг. отечественная художественная культура стала освобождаться от иллюзий построения </a:t>
            </a:r>
            <a:r>
              <a:rPr lang="ru-RU" b="1" spc="50" dirty="0" smtClean="0">
                <a:ln w="0">
                  <a:solidFill>
                    <a:srgbClr val="FF0000"/>
                  </a:solidFill>
                </a:ln>
                <a:gradFill flip="none" rotWithShape="1">
                  <a:gsLst>
                    <a:gs pos="0">
                      <a:schemeClr val="bg2">
                        <a:shade val="30000"/>
                        <a:satMod val="115000"/>
                      </a:schemeClr>
                    </a:gs>
                    <a:gs pos="50000">
                      <a:schemeClr val="bg2">
                        <a:shade val="67500"/>
                        <a:satMod val="115000"/>
                      </a:schemeClr>
                    </a:gs>
                    <a:gs pos="100000">
                      <a:schemeClr val="bg2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man Old Style" panose="02050604050505020204" pitchFamily="18" charset="0"/>
              </a:rPr>
              <a:t>коммунизма</a:t>
            </a:r>
            <a:endParaRPr lang="ru-RU" b="1" spc="50" dirty="0">
              <a:ln w="0">
                <a:solidFill>
                  <a:srgbClr val="FF0000"/>
                </a:solidFill>
              </a:ln>
              <a:gradFill flip="none" rotWithShape="1">
                <a:gsLst>
                  <a:gs pos="0">
                    <a:schemeClr val="bg2">
                      <a:shade val="30000"/>
                      <a:satMod val="115000"/>
                    </a:schemeClr>
                  </a:gs>
                  <a:gs pos="50000">
                    <a:schemeClr val="bg2">
                      <a:shade val="67500"/>
                      <a:satMod val="115000"/>
                    </a:schemeClr>
                  </a:gs>
                  <a:gs pos="100000">
                    <a:schemeClr val="bg2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35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600"/>
            <a:ext cx="4191000" cy="6403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8600"/>
            <a:ext cx="4115629" cy="6403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02162"/>
            <a:ext cx="4191000" cy="6430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8600"/>
            <a:ext cx="4124325" cy="6403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02161"/>
            <a:ext cx="4191000" cy="6430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7740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971800"/>
            <a:ext cx="252000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533400" y="6096000"/>
            <a:ext cx="2438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А.А. Тарковский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332" y="304800"/>
            <a:ext cx="252000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2590800" y="3404036"/>
            <a:ext cx="23249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Д.С. Самойлов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264" y="2971800"/>
            <a:ext cx="252000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4641176" y="6096000"/>
            <a:ext cx="2284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Б.А. Ахмадулина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4" name="Рисунок 1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879" y="304800"/>
            <a:ext cx="252000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6172201" y="3404036"/>
            <a:ext cx="23273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С.И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. Липкин 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14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057400" y="274638"/>
            <a:ext cx="69342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rgbClr val="FFFFFF">
                        <a:shade val="30000"/>
                        <a:satMod val="115000"/>
                      </a:srgbClr>
                    </a:gs>
                    <a:gs pos="50000">
                      <a:srgbClr val="FFFFFF">
                        <a:shade val="67500"/>
                        <a:satMod val="115000"/>
                      </a:srgbClr>
                    </a:gs>
                    <a:gs pos="100000">
                      <a:srgbClr val="FFFFFF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</a:rPr>
              <a:t>Иосиф Александрович Бродский (1940-1996)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3632200" y="2667000"/>
            <a:ext cx="5054600" cy="34591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Русский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 американский поэт, эссеист, драматург,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переводчик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752600"/>
            <a:ext cx="3556000" cy="49828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49182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7400" y="274638"/>
            <a:ext cx="69342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rgbClr val="FFFFFF">
                        <a:shade val="30000"/>
                        <a:satMod val="115000"/>
                      </a:srgbClr>
                    </a:gs>
                    <a:gs pos="50000">
                      <a:srgbClr val="FFFFFF">
                        <a:shade val="67500"/>
                        <a:satMod val="115000"/>
                      </a:srgbClr>
                    </a:gs>
                    <a:gs pos="100000">
                      <a:srgbClr val="FFFFFF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</a:rPr>
              <a:t>Дмитрий Дмитриевич Шостакович </a:t>
            </a:r>
            <a:b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rgbClr val="FFFFFF">
                        <a:shade val="30000"/>
                        <a:satMod val="115000"/>
                      </a:srgbClr>
                    </a:gs>
                    <a:gs pos="50000">
                      <a:srgbClr val="FFFFFF">
                        <a:shade val="67500"/>
                        <a:satMod val="115000"/>
                      </a:srgbClr>
                    </a:gs>
                    <a:gs pos="100000">
                      <a:srgbClr val="FFFFFF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</a:rPr>
            </a:br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rgbClr val="FFFFFF">
                        <a:shade val="30000"/>
                        <a:satMod val="115000"/>
                      </a:srgbClr>
                    </a:gs>
                    <a:gs pos="50000">
                      <a:srgbClr val="FFFFFF">
                        <a:shade val="67500"/>
                        <a:satMod val="115000"/>
                      </a:srgbClr>
                    </a:gs>
                    <a:gs pos="100000">
                      <a:srgbClr val="FFFFFF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</a:rPr>
              <a:t>(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rgbClr val="FFFFFF">
                        <a:shade val="30000"/>
                        <a:satMod val="115000"/>
                      </a:srgbClr>
                    </a:gs>
                    <a:gs pos="50000">
                      <a:srgbClr val="FFFFFF">
                        <a:shade val="67500"/>
                        <a:satMod val="115000"/>
                      </a:srgbClr>
                    </a:gs>
                    <a:gs pos="100000">
                      <a:srgbClr val="FFFFFF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</a:rPr>
              <a:t>1906-1975</a:t>
            </a:r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rgbClr val="FFFFFF">
                        <a:shade val="30000"/>
                        <a:satMod val="115000"/>
                      </a:srgbClr>
                    </a:gs>
                    <a:gs pos="50000">
                      <a:srgbClr val="FFFFFF">
                        <a:shade val="67500"/>
                        <a:satMod val="115000"/>
                      </a:srgbClr>
                    </a:gs>
                    <a:gs pos="100000">
                      <a:srgbClr val="FFFFFF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</a:rPr>
              <a:t>)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gradFill flip="none" rotWithShape="1">
                <a:gsLst>
                  <a:gs pos="0">
                    <a:srgbClr val="FFFFFF">
                      <a:shade val="30000"/>
                      <a:satMod val="115000"/>
                    </a:srgbClr>
                  </a:gs>
                  <a:gs pos="50000">
                    <a:srgbClr val="FFFFFF">
                      <a:shade val="67500"/>
                      <a:satMod val="115000"/>
                    </a:srgbClr>
                  </a:gs>
                  <a:gs pos="100000">
                    <a:srgbClr val="FFFFFF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dist="38100" dir="2700000" algn="tl" rotWithShape="0">
                  <a:schemeClr val="accent2"/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683005" y="3276600"/>
            <a:ext cx="5003795" cy="28495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Советский композитор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, пианист, музыкально-общественный деятель, доктор искусствоведения, педагог, профессор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7" y="1524000"/>
            <a:ext cx="3659678" cy="51809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28575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05200"/>
            <a:ext cx="2520000" cy="30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873860" y="6096000"/>
            <a:ext cx="1686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А.П. Петров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7" name="Рисунок 6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5116"/>
            <a:ext cx="2520000" cy="30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457200" y="3015784"/>
            <a:ext cx="252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С.М.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Слонимский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9" name="Рисунок 8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03" y="3505200"/>
            <a:ext cx="2520000" cy="30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3372089" y="6096000"/>
            <a:ext cx="24379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А.Я. </a:t>
            </a: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Эшпай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2" name="Рисунок 1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03" y="304900"/>
            <a:ext cx="2520000" cy="30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3460884" y="2995568"/>
            <a:ext cx="21779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Н.И. </a:t>
            </a:r>
            <a:r>
              <a:rPr lang="ru-RU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Пейко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4" name="Рисунок 13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505200"/>
            <a:ext cx="2520000" cy="30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>
            <a:off x="6534358" y="6096000"/>
            <a:ext cx="1795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Р.К. Щедрин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6" name="Рисунок 15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206" y="325116"/>
            <a:ext cx="2520000" cy="30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Прямоугольник 16"/>
          <p:cNvSpPr/>
          <p:nvPr/>
        </p:nvSpPr>
        <p:spPr>
          <a:xfrm>
            <a:off x="6443015" y="2995568"/>
            <a:ext cx="1954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В.А. Гаврилин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38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05200"/>
            <a:ext cx="2520000" cy="30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762000" y="6096000"/>
            <a:ext cx="1763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А.Г. </a:t>
            </a:r>
            <a:r>
              <a:rPr lang="ru-RU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Шнитке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04800"/>
            <a:ext cx="2520000" cy="30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657600" y="2895600"/>
            <a:ext cx="1837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Э.В. Денисов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05200"/>
            <a:ext cx="2520000" cy="30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6162404" y="6103776"/>
            <a:ext cx="2387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С.А. </a:t>
            </a:r>
            <a:r>
              <a:rPr lang="ru-RU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Губайдулина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8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65532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rgbClr val="FFFFFF">
                        <a:shade val="30000"/>
                        <a:satMod val="115000"/>
                      </a:srgbClr>
                    </a:gs>
                    <a:gs pos="50000">
                      <a:srgbClr val="FFFFFF">
                        <a:shade val="67500"/>
                        <a:satMod val="115000"/>
                      </a:srgbClr>
                    </a:gs>
                    <a:gs pos="100000">
                      <a:srgbClr val="FFFFFF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</a:rPr>
              <a:t>Альфред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rgbClr val="FFFFFF">
                        <a:shade val="30000"/>
                        <a:satMod val="115000"/>
                      </a:srgbClr>
                    </a:gs>
                    <a:gs pos="50000">
                      <a:srgbClr val="FFFFFF">
                        <a:shade val="67500"/>
                        <a:satMod val="115000"/>
                      </a:srgbClr>
                    </a:gs>
                    <a:gs pos="100000">
                      <a:srgbClr val="FFFFFF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</a:rPr>
              <a:t>Гарриевич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rgbClr val="FFFFFF">
                        <a:shade val="30000"/>
                        <a:satMod val="115000"/>
                      </a:srgbClr>
                    </a:gs>
                    <a:gs pos="50000">
                      <a:srgbClr val="FFFFFF">
                        <a:shade val="67500"/>
                        <a:satMod val="115000"/>
                      </a:srgbClr>
                    </a:gs>
                    <a:gs pos="100000">
                      <a:srgbClr val="FFFFFF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rgbClr val="FFFFFF">
                        <a:shade val="30000"/>
                        <a:satMod val="115000"/>
                      </a:srgbClr>
                    </a:gs>
                    <a:gs pos="50000">
                      <a:srgbClr val="FFFFFF">
                        <a:shade val="67500"/>
                        <a:satMod val="115000"/>
                      </a:srgbClr>
                    </a:gs>
                    <a:gs pos="100000">
                      <a:srgbClr val="FFFFFF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</a:rPr>
              <a:t>Шнитке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rgbClr val="FFFFFF">
                        <a:shade val="30000"/>
                        <a:satMod val="115000"/>
                      </a:srgbClr>
                    </a:gs>
                    <a:gs pos="50000">
                      <a:srgbClr val="FFFFFF">
                        <a:shade val="67500"/>
                        <a:satMod val="115000"/>
                      </a:srgbClr>
                    </a:gs>
                    <a:gs pos="100000">
                      <a:srgbClr val="FFFFFF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</a:rPr>
              <a:t> (1934-1998)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62400" y="2895600"/>
            <a:ext cx="4724400" cy="32305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Советский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 российский композитор, педагог и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музыковед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4038600" cy="49022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73916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5875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4374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" y="0"/>
            <a:ext cx="447675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0"/>
            <a:ext cx="456733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907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400" b="1" spc="50" dirty="0">
                <a:ln w="0">
                  <a:solidFill>
                    <a:srgbClr val="FF0000"/>
                  </a:solidFill>
                </a:ln>
                <a:gradFill flip="none" rotWithShape="1">
                  <a:gsLst>
                    <a:gs pos="0">
                      <a:schemeClr val="bg2">
                        <a:shade val="30000"/>
                        <a:satMod val="115000"/>
                      </a:schemeClr>
                    </a:gs>
                    <a:gs pos="50000">
                      <a:schemeClr val="bg2">
                        <a:shade val="67500"/>
                        <a:satMod val="115000"/>
                      </a:schemeClr>
                    </a:gs>
                    <a:gs pos="100000">
                      <a:schemeClr val="bg2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man Old Style" panose="02050604050505020204" pitchFamily="18" charset="0"/>
              </a:rPr>
              <a:t>«Вражескими голосами» в то время принято было называть радиостанции Запада, вещавшие на русском языке (например, «Голос Америки» или «Свобода</a:t>
            </a:r>
            <a:r>
              <a:rPr lang="ru-RU" sz="4400" b="1" spc="50" dirty="0" smtClean="0">
                <a:ln w="0">
                  <a:solidFill>
                    <a:srgbClr val="FF0000"/>
                  </a:solidFill>
                </a:ln>
                <a:gradFill flip="none" rotWithShape="1">
                  <a:gsLst>
                    <a:gs pos="0">
                      <a:schemeClr val="bg2">
                        <a:shade val="30000"/>
                        <a:satMod val="115000"/>
                      </a:schemeClr>
                    </a:gs>
                    <a:gs pos="50000">
                      <a:schemeClr val="bg2">
                        <a:shade val="67500"/>
                        <a:satMod val="115000"/>
                      </a:schemeClr>
                    </a:gs>
                    <a:gs pos="100000">
                      <a:schemeClr val="bg2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man Old Style" panose="02050604050505020204" pitchFamily="18" charset="0"/>
              </a:rPr>
              <a:t>»)</a:t>
            </a:r>
            <a:endParaRPr lang="ru-RU" sz="4400" b="1" spc="50" dirty="0">
              <a:ln w="0">
                <a:solidFill>
                  <a:srgbClr val="FF0000"/>
                </a:solidFill>
              </a:ln>
              <a:gradFill flip="none" rotWithShape="1">
                <a:gsLst>
                  <a:gs pos="0">
                    <a:schemeClr val="bg2">
                      <a:shade val="30000"/>
                      <a:satMod val="115000"/>
                    </a:schemeClr>
                  </a:gs>
                  <a:gs pos="50000">
                    <a:schemeClr val="bg2">
                      <a:shade val="67500"/>
                      <a:satMod val="115000"/>
                    </a:schemeClr>
                  </a:gs>
                  <a:gs pos="100000">
                    <a:schemeClr val="bg2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5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057400" y="274638"/>
            <a:ext cx="69342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rgbClr val="FFFFFF">
                        <a:shade val="30000"/>
                        <a:satMod val="115000"/>
                      </a:srgbClr>
                    </a:gs>
                    <a:gs pos="50000">
                      <a:srgbClr val="FFFFFF">
                        <a:shade val="67500"/>
                        <a:satMod val="115000"/>
                      </a:srgbClr>
                    </a:gs>
                    <a:gs pos="100000">
                      <a:srgbClr val="FFFFFF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</a:rPr>
              <a:t>Юрий Николаевич Григорович (род. 1927)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3505200" y="2667000"/>
            <a:ext cx="5181600" cy="34591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Советский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 российский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артист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балета, балетмейстер, хореограф, педагог,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профессор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" y="1524000"/>
            <a:ext cx="3175000" cy="508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71059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62" y="3810000"/>
            <a:ext cx="3420000" cy="27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071553" y="6096000"/>
            <a:ext cx="2204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М.М.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Плисецкая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116" y="3525476"/>
            <a:ext cx="3420000" cy="27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3508242" y="5726668"/>
            <a:ext cx="15680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М.Э.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Лиепа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8" name="Рисунок 7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247101"/>
            <a:ext cx="3420000" cy="27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5250249" y="5472449"/>
            <a:ext cx="1911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В.В. Васильев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0" name="Рисунок 9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23" y="2052449"/>
            <a:ext cx="2700000" cy="34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6363127" y="4964909"/>
            <a:ext cx="2183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Е.С.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Максимова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2" name="Рисунок 11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634" y="1201971"/>
            <a:ext cx="2700000" cy="34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5844705" y="4098418"/>
            <a:ext cx="2563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Н.А.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Бессмертнова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533" y="281006"/>
            <a:ext cx="2700000" cy="34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5239363" y="3216112"/>
            <a:ext cx="2191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Н.В.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Тимофеева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4" name="Рисунок 13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551" y="514730"/>
            <a:ext cx="2700000" cy="34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>
            <a:off x="4398218" y="3452140"/>
            <a:ext cx="2303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М.Л.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Лавровский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6" name="Рисунок 15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033" y="799254"/>
            <a:ext cx="2700000" cy="34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Прямоугольник 16"/>
          <p:cNvSpPr/>
          <p:nvPr/>
        </p:nvSpPr>
        <p:spPr>
          <a:xfrm>
            <a:off x="3542131" y="3761284"/>
            <a:ext cx="1802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Н.В.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Павлова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8" name="Рисунок 17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867" y="1030738"/>
            <a:ext cx="2700000" cy="34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Прямоугольник 18"/>
          <p:cNvSpPr/>
          <p:nvPr/>
        </p:nvSpPr>
        <p:spPr>
          <a:xfrm>
            <a:off x="2754577" y="3992768"/>
            <a:ext cx="1495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В.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Гордеев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Рисунок 19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17" y="1297421"/>
            <a:ext cx="2700000" cy="34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Прямоугольник 20"/>
          <p:cNvSpPr/>
          <p:nvPr/>
        </p:nvSpPr>
        <p:spPr>
          <a:xfrm>
            <a:off x="995827" y="4259451"/>
            <a:ext cx="1994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Л.И.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Семеняка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81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276600"/>
            <a:ext cx="3268980" cy="3257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609600" y="6096000"/>
            <a:ext cx="312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А.Б. Градский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559770"/>
            <a:ext cx="2978150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085256" y="4980609"/>
            <a:ext cx="29734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А. Макаревич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88" y="358068"/>
            <a:ext cx="365760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5688848" y="3571312"/>
            <a:ext cx="2220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Б. Гребенщиков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64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600"/>
            <a:ext cx="8382000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4741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6201"/>
            <a:ext cx="8382000" cy="6705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817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601"/>
            <a:ext cx="8382000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9319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8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0377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63" y="0"/>
            <a:ext cx="8540473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0245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0"/>
            <a:ext cx="838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648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600"/>
            <a:ext cx="8382000" cy="647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5124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spc="50" dirty="0" smtClean="0">
                <a:ln w="0">
                  <a:solidFill>
                    <a:srgbClr val="FF0000"/>
                  </a:solidFill>
                </a:ln>
                <a:gradFill flip="none" rotWithShape="1">
                  <a:gsLst>
                    <a:gs pos="0">
                      <a:schemeClr val="bg2">
                        <a:shade val="30000"/>
                        <a:satMod val="115000"/>
                      </a:schemeClr>
                    </a:gs>
                    <a:gs pos="50000">
                      <a:schemeClr val="bg2">
                        <a:shade val="67500"/>
                        <a:satMod val="115000"/>
                      </a:schemeClr>
                    </a:gs>
                    <a:gs pos="100000">
                      <a:schemeClr val="bg2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man Old Style" panose="02050604050505020204" pitchFamily="18" charset="0"/>
              </a:rPr>
              <a:t>Диссиденты </a:t>
            </a:r>
            <a:r>
              <a:rPr lang="ru-RU" b="1" spc="50" dirty="0">
                <a:ln w="0">
                  <a:solidFill>
                    <a:srgbClr val="FF0000"/>
                  </a:solidFill>
                </a:ln>
                <a:gradFill flip="none" rotWithShape="1">
                  <a:gsLst>
                    <a:gs pos="0">
                      <a:schemeClr val="bg2">
                        <a:shade val="30000"/>
                        <a:satMod val="115000"/>
                      </a:schemeClr>
                    </a:gs>
                    <a:gs pos="50000">
                      <a:schemeClr val="bg2">
                        <a:shade val="67500"/>
                        <a:satMod val="115000"/>
                      </a:schemeClr>
                    </a:gs>
                    <a:gs pos="100000">
                      <a:schemeClr val="bg2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man Old Style" panose="02050604050505020204" pitchFamily="18" charset="0"/>
              </a:rPr>
              <a:t>в СССР – граждане СССР, открыто выражавшие свои политические взгляды, которые существенно отличались от господствовавшей в обществе и государстве коммунистической идеологии и практики, за что многие из диссидентов подвергались преследованиям со стороны </a:t>
            </a:r>
            <a:r>
              <a:rPr lang="ru-RU" b="1" spc="50" dirty="0" smtClean="0">
                <a:ln w="0">
                  <a:solidFill>
                    <a:srgbClr val="FF0000"/>
                  </a:solidFill>
                </a:ln>
                <a:gradFill flip="none" rotWithShape="1">
                  <a:gsLst>
                    <a:gs pos="0">
                      <a:schemeClr val="bg2">
                        <a:shade val="30000"/>
                        <a:satMod val="115000"/>
                      </a:schemeClr>
                    </a:gs>
                    <a:gs pos="50000">
                      <a:schemeClr val="bg2">
                        <a:shade val="67500"/>
                        <a:satMod val="115000"/>
                      </a:schemeClr>
                    </a:gs>
                    <a:gs pos="100000">
                      <a:schemeClr val="bg2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man Old Style" panose="02050604050505020204" pitchFamily="18" charset="0"/>
              </a:rPr>
              <a:t>властей</a:t>
            </a:r>
            <a:endParaRPr lang="ru-RU" b="1" spc="50" dirty="0">
              <a:ln w="0">
                <a:solidFill>
                  <a:srgbClr val="FF0000"/>
                </a:solidFill>
              </a:ln>
              <a:gradFill flip="none" rotWithShape="1">
                <a:gsLst>
                  <a:gs pos="0">
                    <a:schemeClr val="bg2">
                      <a:shade val="30000"/>
                      <a:satMod val="115000"/>
                    </a:schemeClr>
                  </a:gs>
                  <a:gs pos="50000">
                    <a:schemeClr val="bg2">
                      <a:shade val="67500"/>
                      <a:satMod val="115000"/>
                    </a:schemeClr>
                  </a:gs>
                  <a:gs pos="100000">
                    <a:schemeClr val="bg2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93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5701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759974" y="6324600"/>
            <a:ext cx="83840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«Портрет композитора Кара-</a:t>
            </a:r>
            <a:r>
              <a:rPr lang="ru-RU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Караева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»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Т. Салахов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54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327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3134021" y="0"/>
            <a:ext cx="60099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«Воспоминание. Вдовы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» В. Попков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67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152400" y="5663891"/>
            <a:ext cx="6553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Надгробный памятник Н.С. Хрущеву на Новодевичьем кладбище в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Москве. Э. Неизвестный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29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96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304800" y="6019800"/>
            <a:ext cx="64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Мозаики в 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комплексе «Измайлово» </a:t>
            </a:r>
            <a:endParaRPr lang="ru-RU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ea typeface="Century Schoolbook" panose="02040604050505020304" pitchFamily="18" charset="0"/>
              <a:cs typeface="Century Schoolbook" panose="02040604050505020304" pitchFamily="18" charset="0"/>
            </a:endParaRPr>
          </a:p>
          <a:p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в Москве 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З.К. Церетели 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600" y="6248400"/>
            <a:ext cx="58881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«Солдатские матери</a:t>
            </a:r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»</a:t>
            </a:r>
            <a: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А.М. Шилов</a:t>
            </a:r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 </a:t>
            </a:r>
            <a:endParaRPr lang="ru-RU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21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2743200" y="274638"/>
            <a:ext cx="5943600" cy="178276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rgbClr val="FFFFFF">
                        <a:shade val="30000"/>
                        <a:satMod val="115000"/>
                      </a:srgbClr>
                    </a:gs>
                    <a:gs pos="50000">
                      <a:srgbClr val="FFFFFF">
                        <a:shade val="67500"/>
                        <a:satMod val="115000"/>
                      </a:srgbClr>
                    </a:gs>
                    <a:gs pos="100000">
                      <a:srgbClr val="FFFFFF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</a:rPr>
              <a:t>Михаил Михайлович Шемякин </a:t>
            </a:r>
            <a:b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rgbClr val="FFFFFF">
                        <a:shade val="30000"/>
                        <a:satMod val="115000"/>
                      </a:srgbClr>
                    </a:gs>
                    <a:gs pos="50000">
                      <a:srgbClr val="FFFFFF">
                        <a:shade val="67500"/>
                        <a:satMod val="115000"/>
                      </a:srgbClr>
                    </a:gs>
                    <a:gs pos="100000">
                      <a:srgbClr val="FFFFFF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</a:rPr>
            </a:b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rgbClr val="FFFFFF">
                        <a:shade val="30000"/>
                        <a:satMod val="115000"/>
                      </a:srgbClr>
                    </a:gs>
                    <a:gs pos="50000">
                      <a:srgbClr val="FFFFFF">
                        <a:shade val="67500"/>
                        <a:satMod val="115000"/>
                      </a:srgbClr>
                    </a:gs>
                    <a:gs pos="100000">
                      <a:srgbClr val="FFFFFF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</a:rPr>
              <a:t>(род. 1943</a:t>
            </a:r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rgbClr val="FFFFFF">
                        <a:shade val="30000"/>
                        <a:satMod val="115000"/>
                      </a:srgbClr>
                    </a:gs>
                    <a:gs pos="50000">
                      <a:srgbClr val="FFFFFF">
                        <a:shade val="67500"/>
                        <a:satMod val="115000"/>
                      </a:srgbClr>
                    </a:gs>
                    <a:gs pos="100000">
                      <a:srgbClr val="FFFFFF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</a:rPr>
              <a:t>)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114800" y="3962400"/>
            <a:ext cx="4038600" cy="228600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Российский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 американский художник,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скульптор 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" y="1524000"/>
            <a:ext cx="3695700" cy="51530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0284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" y="0"/>
            <a:ext cx="4483359" cy="6837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52400" y="7776"/>
            <a:ext cx="38715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Портрет Б.Ф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. Нижинского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2" y="-20216"/>
            <a:ext cx="4528457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7838381" y="0"/>
            <a:ext cx="12682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Мясник</a:t>
            </a:r>
            <a:endParaRPr lang="ru-RU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61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600"/>
            <a:ext cx="4876800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5410200" y="4648200"/>
            <a:ext cx="3276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Памятник Петру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 I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в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Санкт-Петербурге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10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4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09800" y="274638"/>
            <a:ext cx="6477000" cy="1143000"/>
          </a:xfrm>
        </p:spPr>
        <p:txBody>
          <a:bodyPr>
            <a:noAutofit/>
          </a:bodyPr>
          <a:lstStyle/>
          <a:p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rgbClr val="FFFFFF">
                        <a:shade val="30000"/>
                        <a:satMod val="115000"/>
                      </a:srgbClr>
                    </a:gs>
                    <a:gs pos="50000">
                      <a:srgbClr val="FFFFFF">
                        <a:shade val="67500"/>
                        <a:satMod val="115000"/>
                      </a:srgbClr>
                    </a:gs>
                    <a:gs pos="100000">
                      <a:srgbClr val="FFFFFF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</a:rPr>
              <a:t>Андрей Дмитриевич Сахаров (1921-1989)</a:t>
            </a:r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3200400" y="2209800"/>
            <a:ext cx="5718175" cy="4038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Советский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физик-теоретик, академик АН СССР, один из создателей первой советской водородной бомбы. Общественный деятель, диссидент и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правозащитник. Лауреат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Нобелевской премии мира за 1975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г. 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3352800" cy="50749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81056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78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9600" y="5181600"/>
            <a:ext cx="4419600" cy="1325563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СПАСИБО ЗА ВНИМАНИЕ!!!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4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2133600" y="228600"/>
            <a:ext cx="6781800" cy="62484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Физик-теоретик, </a:t>
            </a:r>
            <a:r>
              <a:rPr lang="ru-RU" b="1" spc="5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один из создателей водородной бомбы академик Сахаров в трактате «Размышления о прогрессе, мирном сосуществовании и интеллектуальной свободе» (1968) впервые заговорил о необходимости сближения СССР с западными странами как альтернативе гибели всего человечества в атомной 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войне</a:t>
            </a:r>
            <a:endParaRPr lang="ru-RU" b="1" spc="50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47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05000" y="274638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rgbClr val="FFFFFF">
                        <a:shade val="30000"/>
                        <a:satMod val="115000"/>
                      </a:srgbClr>
                    </a:gs>
                    <a:gs pos="50000">
                      <a:srgbClr val="FFFFFF">
                        <a:shade val="67500"/>
                        <a:satMod val="115000"/>
                      </a:srgbClr>
                    </a:gs>
                    <a:gs pos="100000">
                      <a:srgbClr val="FFFFFF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</a:rPr>
              <a:t>Александр Исаевич </a:t>
            </a:r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rgbClr val="FFFFFF">
                        <a:shade val="30000"/>
                        <a:satMod val="115000"/>
                      </a:srgbClr>
                    </a:gs>
                    <a:gs pos="50000">
                      <a:srgbClr val="FFFFFF">
                        <a:shade val="67500"/>
                        <a:satMod val="115000"/>
                      </a:srgbClr>
                    </a:gs>
                    <a:gs pos="100000">
                      <a:srgbClr val="FFFFFF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</a:rPr>
              <a:t>Солженицын 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rgbClr val="FFFFFF">
                        <a:shade val="30000"/>
                        <a:satMod val="115000"/>
                      </a:srgbClr>
                    </a:gs>
                    <a:gs pos="50000">
                      <a:srgbClr val="FFFFFF">
                        <a:shade val="67500"/>
                        <a:satMod val="115000"/>
                      </a:srgbClr>
                    </a:gs>
                    <a:gs pos="100000">
                      <a:srgbClr val="FFFFFF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</a:rPr>
              <a:t>(1918-2008)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0"/>
            <a:ext cx="3568065" cy="5105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3733801" y="2590799"/>
            <a:ext cx="4953000" cy="3535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Русский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писатель, драматург, публицист, поэт, общественный и политический деятель. Лауреат Нобелевской премии по литературе (1970),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диссидент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21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2209800" y="457200"/>
            <a:ext cx="6705600" cy="56689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 цикле статей «Раскаяние и самоограничение как категории национальной жизни», «Жить не по лжи», «</a:t>
            </a:r>
            <a:r>
              <a:rPr lang="ru-RU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Образованщина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», в «Письме вождям Советского Союза» он предрекал крах социализма и предлагал России вернуться к традиционным нормам народной жизни, которые испокон веков определяли своеобразие и величие ее облика</a:t>
            </a:r>
          </a:p>
        </p:txBody>
      </p:sp>
    </p:spTree>
    <p:extLst>
      <p:ext uri="{BB962C8B-B14F-4D97-AF65-F5344CB8AC3E}">
        <p14:creationId xmlns:p14="http://schemas.microsoft.com/office/powerpoint/2010/main" val="100461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spc="50" dirty="0">
                <a:ln w="0">
                  <a:solidFill>
                    <a:srgbClr val="FF0000"/>
                  </a:solidFill>
                </a:ln>
                <a:gradFill flip="none" rotWithShape="1">
                  <a:gsLst>
                    <a:gs pos="0">
                      <a:schemeClr val="bg2">
                        <a:shade val="30000"/>
                        <a:satMod val="115000"/>
                      </a:schemeClr>
                    </a:gs>
                    <a:gs pos="50000">
                      <a:schemeClr val="bg2">
                        <a:shade val="67500"/>
                        <a:satMod val="115000"/>
                      </a:schemeClr>
                    </a:gs>
                    <a:gs pos="100000">
                      <a:schemeClr val="bg2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man Old Style" panose="02050604050505020204" pitchFamily="18" charset="0"/>
              </a:rPr>
              <a:t>Труды Солженицына и Сахарова были опубликованы в нелегальной диссидентской журналистике (так называемом «самиздате») и за рубежом (так называемом «тамиздате</a:t>
            </a:r>
            <a:r>
              <a:rPr lang="ru-RU" sz="3600" b="1" spc="50" dirty="0" smtClean="0">
                <a:ln w="0">
                  <a:solidFill>
                    <a:srgbClr val="FF0000"/>
                  </a:solidFill>
                </a:ln>
                <a:gradFill flip="none" rotWithShape="1">
                  <a:gsLst>
                    <a:gs pos="0">
                      <a:schemeClr val="bg2">
                        <a:shade val="30000"/>
                        <a:satMod val="115000"/>
                      </a:schemeClr>
                    </a:gs>
                    <a:gs pos="50000">
                      <a:schemeClr val="bg2">
                        <a:shade val="67500"/>
                        <a:satMod val="115000"/>
                      </a:schemeClr>
                    </a:gs>
                    <a:gs pos="100000">
                      <a:schemeClr val="bg2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man Old Style" panose="02050604050505020204" pitchFamily="18" charset="0"/>
              </a:rPr>
              <a:t>»)</a:t>
            </a:r>
            <a:endParaRPr lang="ru-RU" sz="3600" b="1" spc="50" dirty="0">
              <a:ln w="0">
                <a:solidFill>
                  <a:srgbClr val="FF0000"/>
                </a:solidFill>
              </a:ln>
              <a:gradFill flip="none" rotWithShape="1">
                <a:gsLst>
                  <a:gs pos="0">
                    <a:schemeClr val="bg2">
                      <a:shade val="30000"/>
                      <a:satMod val="115000"/>
                    </a:schemeClr>
                  </a:gs>
                  <a:gs pos="50000">
                    <a:schemeClr val="bg2">
                      <a:shade val="67500"/>
                      <a:satMod val="115000"/>
                    </a:schemeClr>
                  </a:gs>
                  <a:gs pos="100000">
                    <a:schemeClr val="bg2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57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</TotalTime>
  <Words>563</Words>
  <Application>Microsoft Office PowerPoint</Application>
  <PresentationFormat>Экран (4:3)</PresentationFormat>
  <Paragraphs>68</Paragraphs>
  <Slides>51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51</vt:i4>
      </vt:variant>
    </vt:vector>
  </HeadingPairs>
  <TitlesOfParts>
    <vt:vector size="61" baseType="lpstr">
      <vt:lpstr>Arial</vt:lpstr>
      <vt:lpstr>Bookman Old Style</vt:lpstr>
      <vt:lpstr>Calibri</vt:lpstr>
      <vt:lpstr>Calibri Light</vt:lpstr>
      <vt:lpstr>Century Schoolbook</vt:lpstr>
      <vt:lpstr>Times New Roman</vt:lpstr>
      <vt:lpstr>Office Theme</vt:lpstr>
      <vt:lpstr>1_Office Theme</vt:lpstr>
      <vt:lpstr>2_Office Theme</vt:lpstr>
      <vt:lpstr>Тема Office</vt:lpstr>
      <vt:lpstr>Противоречия в отечественной художественной культуре последних десятилетий XX в.</vt:lpstr>
      <vt:lpstr>Уже в конце 60-х гг. отечественная художественная культура стала освобождаться от иллюзий построения коммунизма</vt:lpstr>
      <vt:lpstr>Презентация PowerPoint</vt:lpstr>
      <vt:lpstr>Презентация PowerPoint</vt:lpstr>
      <vt:lpstr>Андрей Дмитриевич Сахаров (1921-1989)</vt:lpstr>
      <vt:lpstr>Презентация PowerPoint</vt:lpstr>
      <vt:lpstr>Александр Исаевич Солженицын (1918-2008)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Александр Валентинович Вампилов  (1937-1972)</vt:lpstr>
      <vt:lpstr>Презентация PowerPoint</vt:lpstr>
      <vt:lpstr>Василий Павлович Аксёнов (1932-2009)</vt:lpstr>
      <vt:lpstr>Презентация PowerPoint</vt:lpstr>
      <vt:lpstr>Владимир Николаевич Войнович (род. 1932)</vt:lpstr>
      <vt:lpstr>Презентация PowerPoint</vt:lpstr>
      <vt:lpstr>Презентация PowerPoint</vt:lpstr>
      <vt:lpstr>Презентация PowerPoint</vt:lpstr>
      <vt:lpstr>Иосиф Александрович Бродский (1940-1996)</vt:lpstr>
      <vt:lpstr>Дмитрий Дмитриевич Шостакович  (1906-1975)</vt:lpstr>
      <vt:lpstr>Презентация PowerPoint</vt:lpstr>
      <vt:lpstr>Презентация PowerPoint</vt:lpstr>
      <vt:lpstr>Альфред Гарриевич Шнитке (1934-1998)</vt:lpstr>
      <vt:lpstr>Презентация PowerPoint</vt:lpstr>
      <vt:lpstr>Презентация PowerPoint</vt:lpstr>
      <vt:lpstr>Презентация PowerPoint</vt:lpstr>
      <vt:lpstr>Юрий Николаевич Григорович (род. 1927)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Михаил Михайлович Шемякин  (род. 1943)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ВНИМАНИЕ!!!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Противоречия в отечественной художественной культуре последних деся-тилетий XX в.</dc:title>
  <dc:subject>МХК</dc:subject>
  <dc:creator>Лариса Ивановна</dc:creator>
  <cp:lastModifiedBy>Лариса Дрожжина</cp:lastModifiedBy>
  <cp:revision>50</cp:revision>
  <dcterms:created xsi:type="dcterms:W3CDTF">2013-10-28T09:18:16Z</dcterms:created>
  <dcterms:modified xsi:type="dcterms:W3CDTF">2016-05-29T20:01:25Z</dcterms:modified>
</cp:coreProperties>
</file>