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7"/>
  </p:notesMasterIdLst>
  <p:sldIdLst>
    <p:sldId id="256" r:id="rId2"/>
    <p:sldId id="269" r:id="rId3"/>
    <p:sldId id="270" r:id="rId4"/>
    <p:sldId id="272" r:id="rId5"/>
    <p:sldId id="274" r:id="rId6"/>
    <p:sldId id="275" r:id="rId7"/>
    <p:sldId id="277" r:id="rId8"/>
    <p:sldId id="278" r:id="rId9"/>
    <p:sldId id="279" r:id="rId10"/>
    <p:sldId id="280" r:id="rId11"/>
    <p:sldId id="281" r:id="rId12"/>
    <p:sldId id="268" r:id="rId13"/>
    <p:sldId id="283" r:id="rId14"/>
    <p:sldId id="284" r:id="rId15"/>
    <p:sldId id="285" r:id="rId16"/>
    <p:sldId id="286" r:id="rId17"/>
    <p:sldId id="287" r:id="rId18"/>
    <p:sldId id="288" r:id="rId19"/>
    <p:sldId id="289" r:id="rId20"/>
    <p:sldId id="290" r:id="rId21"/>
    <p:sldId id="291" r:id="rId22"/>
    <p:sldId id="292" r:id="rId23"/>
    <p:sldId id="282" r:id="rId24"/>
    <p:sldId id="271" r:id="rId25"/>
    <p:sldId id="293"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2958" autoAdjust="0"/>
  </p:normalViewPr>
  <p:slideViewPr>
    <p:cSldViewPr>
      <p:cViewPr>
        <p:scale>
          <a:sx n="66" d="100"/>
          <a:sy n="66" d="100"/>
        </p:scale>
        <p:origin x="-2094" y="-6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7CD8E0-E688-4156-B49B-446784EB020F}" type="datetimeFigureOut">
              <a:rPr lang="ru-RU" smtClean="0"/>
              <a:pPr/>
              <a:t>29.11.2017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3419D2-FAA5-4749-A0D6-479C85FA6E33}" type="slidenum">
              <a:rPr lang="ru-RU" smtClean="0"/>
              <a:pPr/>
              <a:t>‹#›</a:t>
            </a:fld>
            <a:endParaRPr lang="ru-RU"/>
          </a:p>
        </p:txBody>
      </p:sp>
    </p:spTree>
    <p:extLst>
      <p:ext uri="{BB962C8B-B14F-4D97-AF65-F5344CB8AC3E}">
        <p14:creationId xmlns:p14="http://schemas.microsoft.com/office/powerpoint/2010/main" val="2115254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D85DEADE-215F-46E9-BE5C-9B4FAEFB0A71}" type="datetimeFigureOut">
              <a:rPr lang="ru-RU" smtClean="0"/>
              <a:pPr/>
              <a:t>29.11.2017</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904A2FCE-F8D4-4F16-8AE1-3E2806574FBC}" type="slidenum">
              <a:rPr lang="ru-RU" smtClean="0"/>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D85DEADE-215F-46E9-BE5C-9B4FAEFB0A71}" type="datetimeFigureOut">
              <a:rPr lang="ru-RU" smtClean="0"/>
              <a:pPr/>
              <a:t>29.11.2017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904A2FCE-F8D4-4F16-8AE1-3E2806574FBC}"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D85DEADE-215F-46E9-BE5C-9B4FAEFB0A71}" type="datetimeFigureOut">
              <a:rPr lang="ru-RU" smtClean="0"/>
              <a:pPr/>
              <a:t>29.11.2017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904A2FCE-F8D4-4F16-8AE1-3E2806574FBC}"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D85DEADE-215F-46E9-BE5C-9B4FAEFB0A71}" type="datetimeFigureOut">
              <a:rPr lang="ru-RU" smtClean="0"/>
              <a:pPr/>
              <a:t>29.11.2017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904A2FCE-F8D4-4F16-8AE1-3E2806574FBC}"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D85DEADE-215F-46E9-BE5C-9B4FAEFB0A71}" type="datetimeFigureOut">
              <a:rPr lang="ru-RU" smtClean="0"/>
              <a:pPr/>
              <a:t>29.11.2017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904A2FCE-F8D4-4F16-8AE1-3E2806574FBC}" type="slidenum">
              <a:rPr lang="ru-RU" smtClean="0"/>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D85DEADE-215F-46E9-BE5C-9B4FAEFB0A71}" type="datetimeFigureOut">
              <a:rPr lang="ru-RU" smtClean="0"/>
              <a:pPr/>
              <a:t>29.11.2017</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904A2FCE-F8D4-4F16-8AE1-3E2806574FBC}"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D85DEADE-215F-46E9-BE5C-9B4FAEFB0A71}" type="datetimeFigureOut">
              <a:rPr lang="ru-RU" smtClean="0"/>
              <a:pPr/>
              <a:t>29.11.2017</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904A2FCE-F8D4-4F16-8AE1-3E2806574FBC}"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D85DEADE-215F-46E9-BE5C-9B4FAEFB0A71}" type="datetimeFigureOut">
              <a:rPr lang="ru-RU" smtClean="0"/>
              <a:pPr/>
              <a:t>29.11.2017</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904A2FCE-F8D4-4F16-8AE1-3E2806574FBC}"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D85DEADE-215F-46E9-BE5C-9B4FAEFB0A71}" type="datetimeFigureOut">
              <a:rPr lang="ru-RU" smtClean="0"/>
              <a:pPr/>
              <a:t>29.11.2017</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904A2FCE-F8D4-4F16-8AE1-3E2806574FBC}" type="slidenum">
              <a:rPr lang="ru-RU" smtClean="0"/>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D85DEADE-215F-46E9-BE5C-9B4FAEFB0A71}" type="datetimeFigureOut">
              <a:rPr lang="ru-RU" smtClean="0"/>
              <a:pPr/>
              <a:t>29.11.2017</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904A2FCE-F8D4-4F16-8AE1-3E2806574FBC}"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D85DEADE-215F-46E9-BE5C-9B4FAEFB0A71}" type="datetimeFigureOut">
              <a:rPr lang="ru-RU" smtClean="0"/>
              <a:pPr/>
              <a:t>29.11.2017</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904A2FCE-F8D4-4F16-8AE1-3E2806574FBC}" type="slidenum">
              <a:rPr lang="ru-RU" smtClean="0"/>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D85DEADE-215F-46E9-BE5C-9B4FAEFB0A71}" type="datetimeFigureOut">
              <a:rPr lang="ru-RU" smtClean="0"/>
              <a:pPr/>
              <a:t>29.11.2017</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904A2FCE-F8D4-4F16-8AE1-3E2806574FBC}" type="slidenum">
              <a:rPr lang="ru-RU" smtClean="0"/>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14.jpe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19.jpeg"/><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yandex.ru/clck/jsredir?from=yandex.ru;images/search;images;;&amp;text=&amp;etext=926.4jVeoPaFctAogIbHLvnRD2-3lGyMPvyEV0va8FVmCfE8cR0pQSRbx67ROMWleH6aSz3vETwt97BCsOQQFN1nAA.5c6de2aa25d5ee5d393c47a8ddef1a65c3ee3940&amp;uuid=&amp;state=tid_Wvm4RM28ca_MiO4Ne9osTPtpHS9wicjEF5X7fRziVPIHCd9FyQ&amp;data=UlNrNmk5WktYejR0eWJFYk1LdmtxampHX29oZ3ZReWZIMks5a2EybkpIeWQ3eUFRWGdOd2FJcU9DTjRDalpBcWhORzctX1kydUFEeE52YkdGTngzM2xpcXUxcXI1RlJQRlNuY1F6T2Jjd21pd3VoRGRTVmdpZw&amp;b64e=2&amp;sign=2f19c89f53f80b117a80edf01df52c3b&amp;keyno=0&amp;l10n=ru" TargetMode="External"/><Relationship Id="rId7" Type="http://schemas.openxmlformats.org/officeDocument/2006/relationships/hyperlink" Target="http://www.nyaski.ru/" TargetMode="External"/><Relationship Id="rId2" Type="http://schemas.openxmlformats.org/officeDocument/2006/relationships/hyperlink" Target="http://www.rus-edu.bg/" TargetMode="External"/><Relationship Id="rId1" Type="http://schemas.openxmlformats.org/officeDocument/2006/relationships/slideLayout" Target="../slideLayouts/slideLayout2.xml"/><Relationship Id="rId6" Type="http://schemas.openxmlformats.org/officeDocument/2006/relationships/hyperlink" Target="http://yandex.ru/clck/jsredir?from=yandex.ru;images/search;images;;&amp;text=&amp;etext=926.TUlHiPi1ZtP2IVb4n2lbYmpIztMZY_NopxvfviBOyvDZUc3HiqUdHXyfBuUT9OlhF3Y6aOWm4Fbmy7jlW2ICaR8qKxMICdM7GiAWjxp1w4Aia9XuWN3wtOpsOneGi_xw.d1c96b14d49847ec3568f33433aec86f5d6f4514&amp;uuid=&amp;state=tid_Wvm4RM28ca_MiO4Ne9osTPtpHS9wicjEF5X7fRziVPIHCd9FyQ&amp;data=UlNrNmk5WktYejR0eWJFYk1LdmtxbXpuRnQ1YlVyTmJJS0VwQzMwYnktTHRnUTRnQnZwd3N5YUx1WHFkOUpITWJXZG5CR2FPbVdRc3FERkQ1QVNPYThvdldzUmVDdVdxSzVRRVB6eVZZbDgwSkItdTFvZnNuUQ&amp;b64e=2&amp;sign=a2ffdd33bfc6a99052b6ed2e3b7b9cf8&amp;keyno=0&amp;l10n=ru" TargetMode="External"/><Relationship Id="rId5" Type="http://schemas.openxmlformats.org/officeDocument/2006/relationships/hyperlink" Target="http://yandex.ru/clck/jsredir?from=yandex.ru;images/search;images;;&amp;text=&amp;etext=926.a9ouu3T-q6u2pLoe814YeO_dtjTyF6Q1y60h-MbL4loSr6DWjQE_shktDOjnmJtMxS_rgeZTHBt69ZhZwhKZ2g.26e9ce072719cd67cf8fe0f5c48a124a716cadf4&amp;uuid=&amp;state=tid_Wvm4RM28ca_MiO4Ne9osTPtpHS9wicjEF5X7fRziVPIHCd9FyQ&amp;data=UlNrNmk5WktYejR0eWJFYk1LdmtxcXZLVXpqVVlzbEhJWDJWb2dEUGZ0MWtOa21qR1MwTUtRZnFSajFhTWo5UmI1MmkxRGNJQmlKWmRITnd6UGlfVU9qOW5RbWlPVUxsODJXVW9NVlYzRDVyUm1SNE9zY18xNEZQOVRCaFlMTUo&amp;b64e=2&amp;sign=9aae8c69c30bacfae839cd31cef75064&amp;keyno=0&amp;l10n=ru" TargetMode="External"/><Relationship Id="rId4" Type="http://schemas.openxmlformats.org/officeDocument/2006/relationships/hyperlink" Target="http://yandex.ru/clck/jsredir?from=yandex.ru;images/search;images;;&amp;text=&amp;etext=926.Hyvjn1I5QNDXSuHFVD3YJWrCOiqBgZ5k_b9HuNcCMH1OIBPC9DBAjA2zDMSauGGpawBDH7jfqWC9_57tPE7Arw.e2e1d4d3c0e40c5fe230f7eaa55298ab8d05d7c4&amp;uuid=&amp;state=tid_Wvm4RM28ca_MiO4Ne9osTPtpHS9wicjEF5X7fRziVPIHCd9FyQ&amp;data=UlNrNmk5WktYejR0eWJFYk1Ldmtxa09XMWFXMUFSN2NicEpQWFdHVzJjWFYtODVUMFQ5ZWVBZ0gtSlMzYmRnOFNqZWlvRGVfUjQ2ZTJYc2k4ZS1wWEpsY0szMWlUTzlXbHhqOEN3aWd4QU1mTlAwUEFmWDQ2QlZHczNWeXNvU2s&amp;b64e=2&amp;sign=dc7fdec4853c11ad0de5637005f79149&amp;keyno=0&amp;l10n=ru"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1187624" y="2492896"/>
            <a:ext cx="7406640" cy="3069102"/>
          </a:xfrm>
        </p:spPr>
        <p:txBody>
          <a:bodyPr>
            <a:noAutofit/>
          </a:bodyPr>
          <a:lstStyle/>
          <a:p>
            <a:pPr algn="ctr"/>
            <a:r>
              <a:rPr lang="ru-RU" sz="4800" dirty="0" smtClean="0">
                <a:solidFill>
                  <a:schemeClr val="accent5">
                    <a:lumMod val="75000"/>
                  </a:schemeClr>
                </a:solidFill>
                <a:effectLst/>
                <a:latin typeface="Arial Black" panose="020B0A04020102020204" pitchFamily="34" charset="0"/>
              </a:rPr>
              <a:t>Проверка  и  оценка </a:t>
            </a:r>
            <a:r>
              <a:rPr lang="ru-RU" sz="4000" dirty="0" smtClean="0">
                <a:solidFill>
                  <a:schemeClr val="accent5">
                    <a:lumMod val="75000"/>
                  </a:schemeClr>
                </a:solidFill>
                <a:effectLst/>
                <a:latin typeface="Arial Black" panose="020B0A04020102020204" pitchFamily="34" charset="0"/>
              </a:rPr>
              <a:t/>
            </a:r>
            <a:br>
              <a:rPr lang="ru-RU" sz="4000" dirty="0" smtClean="0">
                <a:solidFill>
                  <a:schemeClr val="accent5">
                    <a:lumMod val="75000"/>
                  </a:schemeClr>
                </a:solidFill>
                <a:effectLst/>
                <a:latin typeface="Arial Black" panose="020B0A04020102020204" pitchFamily="34" charset="0"/>
              </a:rPr>
            </a:br>
            <a:r>
              <a:rPr lang="ru-RU" sz="4000" dirty="0" smtClean="0">
                <a:solidFill>
                  <a:schemeClr val="accent5">
                    <a:lumMod val="75000"/>
                  </a:schemeClr>
                </a:solidFill>
                <a:effectLst/>
                <a:latin typeface="Arial Black" panose="020B0A04020102020204" pitchFamily="34" charset="0"/>
              </a:rPr>
              <a:t>своих  достижений</a:t>
            </a:r>
            <a:br>
              <a:rPr lang="ru-RU" sz="4000" dirty="0" smtClean="0">
                <a:solidFill>
                  <a:schemeClr val="accent5">
                    <a:lumMod val="75000"/>
                  </a:schemeClr>
                </a:solidFill>
                <a:effectLst/>
                <a:latin typeface="Arial Black" panose="020B0A04020102020204" pitchFamily="34" charset="0"/>
              </a:rPr>
            </a:br>
            <a:r>
              <a:rPr lang="ru-RU" sz="4000" dirty="0" smtClean="0">
                <a:solidFill>
                  <a:schemeClr val="accent5">
                    <a:lumMod val="75000"/>
                  </a:schemeClr>
                </a:solidFill>
                <a:effectLst/>
                <a:latin typeface="Arial Black" panose="020B0A04020102020204" pitchFamily="34" charset="0"/>
              </a:rPr>
              <a:t> по окружающему миру </a:t>
            </a:r>
            <a:br>
              <a:rPr lang="ru-RU" sz="4000" dirty="0" smtClean="0">
                <a:solidFill>
                  <a:schemeClr val="accent5">
                    <a:lumMod val="75000"/>
                  </a:schemeClr>
                </a:solidFill>
                <a:effectLst/>
                <a:latin typeface="Arial Black" panose="020B0A04020102020204" pitchFamily="34" charset="0"/>
              </a:rPr>
            </a:br>
            <a:r>
              <a:rPr lang="ru-RU" sz="4000" dirty="0" smtClean="0">
                <a:solidFill>
                  <a:schemeClr val="accent5">
                    <a:lumMod val="75000"/>
                  </a:schemeClr>
                </a:solidFill>
                <a:effectLst/>
                <a:latin typeface="Arial Black" panose="020B0A04020102020204" pitchFamily="34" charset="0"/>
              </a:rPr>
              <a:t>в 3 классе  по разделу</a:t>
            </a:r>
            <a:br>
              <a:rPr lang="ru-RU" sz="4000" dirty="0" smtClean="0">
                <a:solidFill>
                  <a:schemeClr val="accent5">
                    <a:lumMod val="75000"/>
                  </a:schemeClr>
                </a:solidFill>
                <a:effectLst/>
                <a:latin typeface="Arial Black" panose="020B0A04020102020204" pitchFamily="34" charset="0"/>
              </a:rPr>
            </a:br>
            <a:r>
              <a:rPr lang="ru-RU" sz="4000" dirty="0" smtClean="0">
                <a:solidFill>
                  <a:schemeClr val="accent5">
                    <a:lumMod val="75000"/>
                  </a:schemeClr>
                </a:solidFill>
                <a:effectLst/>
                <a:latin typeface="Arial Black" panose="020B0A04020102020204" pitchFamily="34" charset="0"/>
              </a:rPr>
              <a:t>«Эта  удивительная природа»</a:t>
            </a:r>
            <a:endParaRPr lang="ru-RU" sz="4000" dirty="0">
              <a:solidFill>
                <a:schemeClr val="accent5">
                  <a:lumMod val="75000"/>
                </a:schemeClr>
              </a:solidFill>
              <a:effectLst/>
              <a:latin typeface="Arial Black" panose="020B0A040201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188640"/>
            <a:ext cx="7498080" cy="1143000"/>
          </a:xfrm>
        </p:spPr>
        <p:txBody>
          <a:bodyPr>
            <a:normAutofit/>
          </a:bodyPr>
          <a:lstStyle/>
          <a:p>
            <a:r>
              <a:rPr lang="ru-RU" sz="2400" b="1" dirty="0">
                <a:solidFill>
                  <a:schemeClr val="accent5">
                    <a:lumMod val="50000"/>
                  </a:schemeClr>
                </a:solidFill>
                <a:effectLst/>
                <a:latin typeface="Arial Black" panose="020B0A04020102020204" pitchFamily="34" charset="0"/>
              </a:rPr>
              <a:t>9</a:t>
            </a:r>
            <a:r>
              <a:rPr lang="ru-RU" sz="2400" b="1" dirty="0" smtClean="0">
                <a:solidFill>
                  <a:schemeClr val="accent5">
                    <a:lumMod val="50000"/>
                  </a:schemeClr>
                </a:solidFill>
                <a:effectLst/>
                <a:latin typeface="Arial Black" panose="020B0A04020102020204" pitchFamily="34" charset="0"/>
              </a:rPr>
              <a:t>. Какое животное  пропущено в этой цепи питания?  </a:t>
            </a:r>
            <a:endParaRPr lang="ru-RU" sz="2400" b="1" dirty="0">
              <a:solidFill>
                <a:schemeClr val="accent5">
                  <a:lumMod val="50000"/>
                </a:schemeClr>
              </a:solidFill>
              <a:effectLst/>
              <a:latin typeface="Arial Black" panose="020B0A04020102020204" pitchFamily="34" charset="0"/>
            </a:endParaRPr>
          </a:p>
        </p:txBody>
      </p:sp>
      <p:grpSp>
        <p:nvGrpSpPr>
          <p:cNvPr id="15" name="Группа 14"/>
          <p:cNvGrpSpPr/>
          <p:nvPr/>
        </p:nvGrpSpPr>
        <p:grpSpPr>
          <a:xfrm>
            <a:off x="1547664" y="1464568"/>
            <a:ext cx="6325717" cy="1244351"/>
            <a:chOff x="1547664" y="1464568"/>
            <a:chExt cx="6325717" cy="1244351"/>
          </a:xfrm>
        </p:grpSpPr>
        <p:grpSp>
          <p:nvGrpSpPr>
            <p:cNvPr id="4" name="Группа 3"/>
            <p:cNvGrpSpPr/>
            <p:nvPr/>
          </p:nvGrpSpPr>
          <p:grpSpPr>
            <a:xfrm>
              <a:off x="1547664" y="1501692"/>
              <a:ext cx="1512168" cy="1207227"/>
              <a:chOff x="1954289" y="1876158"/>
              <a:chExt cx="1225755" cy="914400"/>
            </a:xfrm>
          </p:grpSpPr>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91691" y="1958893"/>
                <a:ext cx="1161917" cy="748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Скругленный прямоугольник 5"/>
              <p:cNvSpPr/>
              <p:nvPr/>
            </p:nvSpPr>
            <p:spPr>
              <a:xfrm>
                <a:off x="1954289" y="1876158"/>
                <a:ext cx="1225755" cy="914400"/>
              </a:xfrm>
              <a:prstGeom prst="round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0" name="Скругленный прямоугольник 9"/>
            <p:cNvSpPr/>
            <p:nvPr/>
          </p:nvSpPr>
          <p:spPr>
            <a:xfrm>
              <a:off x="4139952" y="1464568"/>
              <a:ext cx="1296144" cy="1116635"/>
            </a:xfrm>
            <a:prstGeom prst="round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b="1" dirty="0" smtClean="0">
                  <a:solidFill>
                    <a:srgbClr val="FF0000"/>
                  </a:solidFill>
                  <a:latin typeface="Arial Black" panose="020B0A04020102020204" pitchFamily="34" charset="0"/>
                </a:rPr>
                <a:t>?</a:t>
              </a:r>
              <a:endParaRPr lang="ru-RU" sz="4000" b="1" dirty="0">
                <a:solidFill>
                  <a:srgbClr val="FF0000"/>
                </a:solidFill>
                <a:latin typeface="Arial Black" panose="020B0A04020102020204" pitchFamily="34" charset="0"/>
              </a:endParaRPr>
            </a:p>
          </p:txBody>
        </p:sp>
        <p:sp>
          <p:nvSpPr>
            <p:cNvPr id="11" name="Скругленный прямоугольник 10"/>
            <p:cNvSpPr/>
            <p:nvPr/>
          </p:nvSpPr>
          <p:spPr>
            <a:xfrm>
              <a:off x="6505229" y="1464568"/>
              <a:ext cx="1368152" cy="1079666"/>
            </a:xfrm>
            <a:prstGeom prst="round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600" b="1" dirty="0">
                <a:solidFill>
                  <a:srgbClr val="FF0000"/>
                </a:solidFill>
                <a:latin typeface="Arial Black" panose="020B0A04020102020204" pitchFamily="34" charset="0"/>
              </a:endParaRPr>
            </a:p>
          </p:txBody>
        </p:sp>
        <p:pic>
          <p:nvPicPr>
            <p:cNvPr id="12" name="Picture 5" descr="https://im1-tub-ru.yandex.net/i?id=c3c2cc9275ea3bd0dec28902c18c43f1&amp;n=33&amp;h=190&amp;w=19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0266" y="1586155"/>
              <a:ext cx="958078" cy="834733"/>
            </a:xfrm>
            <a:prstGeom prst="rect">
              <a:avLst/>
            </a:prstGeom>
            <a:noFill/>
            <a:extLst>
              <a:ext uri="{909E8E84-426E-40DD-AFC4-6F175D3DCCD1}">
                <a14:hiddenFill xmlns:a14="http://schemas.microsoft.com/office/drawing/2010/main">
                  <a:solidFill>
                    <a:srgbClr val="FFFFFF"/>
                  </a:solidFill>
                </a14:hiddenFill>
              </a:ext>
            </a:extLst>
          </p:spPr>
        </p:pic>
        <p:sp>
          <p:nvSpPr>
            <p:cNvPr id="13" name="Стрелка вправо 12"/>
            <p:cNvSpPr/>
            <p:nvPr/>
          </p:nvSpPr>
          <p:spPr>
            <a:xfrm>
              <a:off x="3250587" y="1968803"/>
              <a:ext cx="653327" cy="242316"/>
            </a:xfrm>
            <a:prstGeom prst="rightArrow">
              <a:avLst/>
            </a:prstGeom>
            <a:solidFill>
              <a:srgbClr val="FF0000"/>
            </a:solidFill>
            <a:ln w="25400" cap="flat" cmpd="sng" algn="ctr">
              <a:solidFill>
                <a:schemeClr val="accent5">
                  <a:lumMod val="50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4" name="Стрелка вправо 13"/>
            <p:cNvSpPr/>
            <p:nvPr/>
          </p:nvSpPr>
          <p:spPr>
            <a:xfrm>
              <a:off x="5580112" y="1966493"/>
              <a:ext cx="653327" cy="242316"/>
            </a:xfrm>
            <a:prstGeom prst="rightArrow">
              <a:avLst/>
            </a:prstGeom>
            <a:solidFill>
              <a:srgbClr val="FF0000"/>
            </a:solidFill>
            <a:ln w="25400" cap="flat" cmpd="sng" algn="ctr">
              <a:solidFill>
                <a:schemeClr val="accent5">
                  <a:lumMod val="50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Calibri"/>
                <a:ea typeface="+mn-ea"/>
                <a:cs typeface="+mn-cs"/>
              </a:endParaRPr>
            </a:p>
          </p:txBody>
        </p:sp>
      </p:grpSp>
      <p:sp>
        <p:nvSpPr>
          <p:cNvPr id="16" name="Скругленный прямоугольник 15"/>
          <p:cNvSpPr/>
          <p:nvPr/>
        </p:nvSpPr>
        <p:spPr>
          <a:xfrm>
            <a:off x="1374759" y="3505784"/>
            <a:ext cx="816050" cy="694576"/>
          </a:xfrm>
          <a:prstGeom prst="roundRect">
            <a:avLst/>
          </a:prstGeom>
          <a:solidFill>
            <a:sysClr val="window" lastClr="FFFFFF"/>
          </a:solidFill>
          <a:ln w="25400" cap="flat" cmpd="sng" algn="ctr">
            <a:solidFill>
              <a:schemeClr val="accent5">
                <a:lumMod val="50000"/>
              </a:schemeClr>
            </a:solidFill>
            <a:prstDash val="solid"/>
          </a:ln>
          <a:effectLst/>
        </p:spPr>
        <p:txBody>
          <a:bodyPr rtlCol="0" anchor="ctr"/>
          <a:lstStyle/>
          <a:p>
            <a:pPr algn="ctr" fontAlgn="base">
              <a:spcBef>
                <a:spcPct val="0"/>
              </a:spcBef>
              <a:spcAft>
                <a:spcPct val="0"/>
              </a:spcAft>
              <a:defRPr/>
            </a:pPr>
            <a:r>
              <a:rPr lang="ru-RU" sz="2800" b="1" kern="0" dirty="0" smtClean="0">
                <a:solidFill>
                  <a:srgbClr val="FF0000"/>
                </a:solidFill>
                <a:latin typeface="Arial Black" panose="020B0A04020102020204" pitchFamily="34" charset="0"/>
              </a:rPr>
              <a:t>А</a:t>
            </a:r>
            <a:r>
              <a:rPr lang="ru-RU" sz="3200" b="1" kern="0" dirty="0" smtClean="0">
                <a:solidFill>
                  <a:srgbClr val="FF0000"/>
                </a:solidFill>
                <a:latin typeface="Arial Black" panose="020B0A04020102020204" pitchFamily="34" charset="0"/>
              </a:rPr>
              <a:t>.</a:t>
            </a:r>
          </a:p>
        </p:txBody>
      </p:sp>
      <p:sp>
        <p:nvSpPr>
          <p:cNvPr id="18" name="Скругленный прямоугольник 17"/>
          <p:cNvSpPr/>
          <p:nvPr/>
        </p:nvSpPr>
        <p:spPr>
          <a:xfrm>
            <a:off x="3323902" y="3501008"/>
            <a:ext cx="816050" cy="694576"/>
          </a:xfrm>
          <a:prstGeom prst="roundRect">
            <a:avLst/>
          </a:prstGeom>
          <a:solidFill>
            <a:sysClr val="window" lastClr="FFFFFF"/>
          </a:solidFill>
          <a:ln w="25400" cap="flat" cmpd="sng" algn="ctr">
            <a:solidFill>
              <a:schemeClr val="accent5">
                <a:lumMod val="50000"/>
              </a:schemeClr>
            </a:solidFill>
            <a:prstDash val="solid"/>
          </a:ln>
          <a:effectLst/>
        </p:spPr>
        <p:txBody>
          <a:bodyPr rtlCol="0" anchor="ctr"/>
          <a:lstStyle/>
          <a:p>
            <a:pPr algn="ctr" fontAlgn="base">
              <a:spcBef>
                <a:spcPct val="0"/>
              </a:spcBef>
              <a:spcAft>
                <a:spcPct val="0"/>
              </a:spcAft>
              <a:defRPr/>
            </a:pPr>
            <a:r>
              <a:rPr lang="ru-RU" sz="2800" b="1" kern="0" dirty="0">
                <a:solidFill>
                  <a:srgbClr val="FF0000"/>
                </a:solidFill>
                <a:latin typeface="Arial Black" panose="020B0A04020102020204" pitchFamily="34" charset="0"/>
              </a:rPr>
              <a:t>Б</a:t>
            </a:r>
            <a:r>
              <a:rPr lang="ru-RU" sz="3200" b="1" kern="0" dirty="0" smtClean="0">
                <a:solidFill>
                  <a:srgbClr val="FF0000"/>
                </a:solidFill>
                <a:latin typeface="Arial Black" panose="020B0A04020102020204" pitchFamily="34" charset="0"/>
              </a:rPr>
              <a:t>.</a:t>
            </a:r>
          </a:p>
        </p:txBody>
      </p:sp>
      <p:sp>
        <p:nvSpPr>
          <p:cNvPr id="19" name="Скругленный прямоугольник 18"/>
          <p:cNvSpPr/>
          <p:nvPr/>
        </p:nvSpPr>
        <p:spPr>
          <a:xfrm>
            <a:off x="5172087" y="3480192"/>
            <a:ext cx="816050" cy="694576"/>
          </a:xfrm>
          <a:prstGeom prst="roundRect">
            <a:avLst/>
          </a:prstGeom>
          <a:solidFill>
            <a:sysClr val="window" lastClr="FFFFFF"/>
          </a:solidFill>
          <a:ln w="25400" cap="flat" cmpd="sng" algn="ctr">
            <a:solidFill>
              <a:schemeClr val="accent5">
                <a:lumMod val="50000"/>
              </a:schemeClr>
            </a:solidFill>
            <a:prstDash val="solid"/>
          </a:ln>
          <a:effectLst/>
        </p:spPr>
        <p:txBody>
          <a:bodyPr rtlCol="0" anchor="ctr"/>
          <a:lstStyle/>
          <a:p>
            <a:pPr algn="ctr" fontAlgn="base">
              <a:spcBef>
                <a:spcPct val="0"/>
              </a:spcBef>
              <a:spcAft>
                <a:spcPct val="0"/>
              </a:spcAft>
              <a:defRPr/>
            </a:pPr>
            <a:r>
              <a:rPr lang="ru-RU" sz="2800" b="1" kern="0" dirty="0">
                <a:solidFill>
                  <a:srgbClr val="FF0000"/>
                </a:solidFill>
                <a:latin typeface="Arial Black" panose="020B0A04020102020204" pitchFamily="34" charset="0"/>
              </a:rPr>
              <a:t>В</a:t>
            </a:r>
            <a:r>
              <a:rPr lang="ru-RU" sz="3200" b="1" kern="0" dirty="0" smtClean="0">
                <a:solidFill>
                  <a:srgbClr val="FF0000"/>
                </a:solidFill>
                <a:latin typeface="Arial Black" panose="020B0A04020102020204" pitchFamily="34" charset="0"/>
              </a:rPr>
              <a:t>.</a:t>
            </a:r>
          </a:p>
        </p:txBody>
      </p:sp>
      <p:sp>
        <p:nvSpPr>
          <p:cNvPr id="20" name="Скругленный прямоугольник 19"/>
          <p:cNvSpPr/>
          <p:nvPr/>
        </p:nvSpPr>
        <p:spPr>
          <a:xfrm>
            <a:off x="7143095" y="3519419"/>
            <a:ext cx="816050" cy="694576"/>
          </a:xfrm>
          <a:prstGeom prst="roundRect">
            <a:avLst/>
          </a:prstGeom>
          <a:solidFill>
            <a:sysClr val="window" lastClr="FFFFFF"/>
          </a:solidFill>
          <a:ln w="25400" cap="flat" cmpd="sng" algn="ctr">
            <a:solidFill>
              <a:schemeClr val="accent5">
                <a:lumMod val="50000"/>
              </a:schemeClr>
            </a:solidFill>
            <a:prstDash val="solid"/>
          </a:ln>
          <a:effectLst/>
        </p:spPr>
        <p:txBody>
          <a:bodyPr rtlCol="0" anchor="ctr"/>
          <a:lstStyle/>
          <a:p>
            <a:pPr algn="ctr" fontAlgn="base">
              <a:spcBef>
                <a:spcPct val="0"/>
              </a:spcBef>
              <a:spcAft>
                <a:spcPct val="0"/>
              </a:spcAft>
              <a:defRPr/>
            </a:pPr>
            <a:r>
              <a:rPr lang="ru-RU" sz="2800" b="1" kern="0" dirty="0">
                <a:solidFill>
                  <a:srgbClr val="FF0000"/>
                </a:solidFill>
                <a:latin typeface="Arial Black" panose="020B0A04020102020204" pitchFamily="34" charset="0"/>
              </a:rPr>
              <a:t>Г</a:t>
            </a:r>
            <a:r>
              <a:rPr lang="ru-RU" sz="3200" b="1" kern="0" dirty="0" smtClean="0">
                <a:solidFill>
                  <a:srgbClr val="FF0000"/>
                </a:solidFill>
                <a:latin typeface="Arial Black" panose="020B0A04020102020204" pitchFamily="34" charset="0"/>
              </a:rPr>
              <a:t>.</a:t>
            </a:r>
          </a:p>
        </p:txBody>
      </p:sp>
      <p:grpSp>
        <p:nvGrpSpPr>
          <p:cNvPr id="26" name="Группа 25"/>
          <p:cNvGrpSpPr/>
          <p:nvPr/>
        </p:nvGrpSpPr>
        <p:grpSpPr>
          <a:xfrm>
            <a:off x="1187624" y="4653136"/>
            <a:ext cx="1368152" cy="1440160"/>
            <a:chOff x="1187624" y="4653136"/>
            <a:chExt cx="1368152" cy="1440160"/>
          </a:xfrm>
        </p:grpSpPr>
        <p:sp>
          <p:nvSpPr>
            <p:cNvPr id="21" name="Скругленный прямоугольник 20"/>
            <p:cNvSpPr/>
            <p:nvPr/>
          </p:nvSpPr>
          <p:spPr>
            <a:xfrm>
              <a:off x="1187624" y="4653136"/>
              <a:ext cx="1368152" cy="1440160"/>
            </a:xfrm>
            <a:prstGeom prst="roundRect">
              <a:avLst/>
            </a:prstGeom>
            <a:solidFill>
              <a:sysClr val="window" lastClr="FFFFFF"/>
            </a:solidFill>
            <a:ln w="25400" cap="flat" cmpd="sng" algn="ctr">
              <a:solidFill>
                <a:schemeClr val="accent5">
                  <a:lumMod val="50000"/>
                </a:schemeClr>
              </a:solidFill>
              <a:prstDash val="solid"/>
            </a:ln>
            <a:effectLst/>
          </p:spPr>
          <p:txBody>
            <a:bodyPr rtlCol="0" anchor="ctr"/>
            <a:lstStyle/>
            <a:p>
              <a:pPr algn="ctr" fontAlgn="base">
                <a:spcBef>
                  <a:spcPct val="0"/>
                </a:spcBef>
                <a:spcAft>
                  <a:spcPct val="0"/>
                </a:spcAft>
                <a:defRPr/>
              </a:pPr>
              <a:endParaRPr lang="ru-RU" sz="3200" b="1" kern="0" dirty="0" smtClean="0">
                <a:solidFill>
                  <a:srgbClr val="FF0000"/>
                </a:solidFill>
                <a:latin typeface="Arial Black" panose="020B0A04020102020204" pitchFamily="34" charset="0"/>
              </a:endParaRPr>
            </a:p>
          </p:txBody>
        </p:sp>
        <p:pic>
          <p:nvPicPr>
            <p:cNvPr id="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2388" y="4770958"/>
              <a:ext cx="1178623" cy="1204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7" name="Группа 26"/>
          <p:cNvGrpSpPr/>
          <p:nvPr/>
        </p:nvGrpSpPr>
        <p:grpSpPr>
          <a:xfrm>
            <a:off x="4985001" y="4626290"/>
            <a:ext cx="1445332" cy="1467006"/>
            <a:chOff x="6887098" y="1751520"/>
            <a:chExt cx="1225755" cy="914400"/>
          </a:xfrm>
        </p:grpSpPr>
        <p:pic>
          <p:nvPicPr>
            <p:cNvPr id="28"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18332" y="1869594"/>
              <a:ext cx="1069278" cy="744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Скругленный прямоугольник 28"/>
            <p:cNvSpPr/>
            <p:nvPr/>
          </p:nvSpPr>
          <p:spPr>
            <a:xfrm>
              <a:off x="6887098" y="1751520"/>
              <a:ext cx="1225755" cy="914400"/>
            </a:xfrm>
            <a:prstGeom prst="round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0" name="Группа 29"/>
          <p:cNvGrpSpPr/>
          <p:nvPr/>
        </p:nvGrpSpPr>
        <p:grpSpPr>
          <a:xfrm>
            <a:off x="3060395" y="4653136"/>
            <a:ext cx="1439597" cy="1440160"/>
            <a:chOff x="4201355" y="1971344"/>
            <a:chExt cx="1225755" cy="914400"/>
          </a:xfrm>
        </p:grpSpPr>
        <p:pic>
          <p:nvPicPr>
            <p:cNvPr id="31"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25873" y="2059094"/>
              <a:ext cx="1201237" cy="708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Скругленный прямоугольник 31"/>
            <p:cNvSpPr/>
            <p:nvPr/>
          </p:nvSpPr>
          <p:spPr>
            <a:xfrm>
              <a:off x="4201355" y="1971344"/>
              <a:ext cx="1225755" cy="914400"/>
            </a:xfrm>
            <a:prstGeom prst="round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3" name="Группа 32"/>
          <p:cNvGrpSpPr/>
          <p:nvPr/>
        </p:nvGrpSpPr>
        <p:grpSpPr>
          <a:xfrm>
            <a:off x="7002339" y="4626290"/>
            <a:ext cx="1368152" cy="1440160"/>
            <a:chOff x="6880898" y="4520349"/>
            <a:chExt cx="1368152" cy="1440160"/>
          </a:xfrm>
        </p:grpSpPr>
        <p:sp>
          <p:nvSpPr>
            <p:cNvPr id="25" name="Скругленный прямоугольник 24"/>
            <p:cNvSpPr/>
            <p:nvPr/>
          </p:nvSpPr>
          <p:spPr>
            <a:xfrm>
              <a:off x="6880898" y="4520349"/>
              <a:ext cx="1368152" cy="1440160"/>
            </a:xfrm>
            <a:prstGeom prst="roundRect">
              <a:avLst/>
            </a:prstGeom>
            <a:solidFill>
              <a:sysClr val="window" lastClr="FFFFFF"/>
            </a:solidFill>
            <a:ln w="25400" cap="flat" cmpd="sng" algn="ctr">
              <a:solidFill>
                <a:schemeClr val="accent5">
                  <a:lumMod val="50000"/>
                </a:schemeClr>
              </a:solidFill>
              <a:prstDash val="solid"/>
            </a:ln>
            <a:effectLst/>
          </p:spPr>
          <p:txBody>
            <a:bodyPr rtlCol="0" anchor="ctr"/>
            <a:lstStyle/>
            <a:p>
              <a:pPr algn="ctr" fontAlgn="base">
                <a:spcBef>
                  <a:spcPct val="0"/>
                </a:spcBef>
                <a:spcAft>
                  <a:spcPct val="0"/>
                </a:spcAft>
                <a:defRPr/>
              </a:pPr>
              <a:endParaRPr lang="ru-RU" sz="3200" b="1" kern="0" dirty="0" smtClean="0">
                <a:solidFill>
                  <a:srgbClr val="FF0000"/>
                </a:solidFill>
                <a:latin typeface="Arial Black" panose="020B0A04020102020204" pitchFamily="34" charset="0"/>
              </a:endParaRPr>
            </a:p>
          </p:txBody>
        </p:sp>
        <p:pic>
          <p:nvPicPr>
            <p:cNvPr id="8194" name="Picture 2" descr="https://im-tub-ap-ru.yandex.net/pic/85cafcb3195795f4f6072583dc333db0/ekaterinburg.ucoz.ru/Priroda/095.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02339" y="4757216"/>
              <a:ext cx="1125270" cy="107184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136108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b="1" dirty="0" smtClean="0">
                <a:solidFill>
                  <a:schemeClr val="accent5">
                    <a:lumMod val="50000"/>
                  </a:schemeClr>
                </a:solidFill>
                <a:effectLst/>
                <a:latin typeface="Arial Black" panose="020B0A04020102020204" pitchFamily="34" charset="0"/>
              </a:rPr>
              <a:t>10.  Какие из  этих  животных  занесены в Красную  книгу  России?</a:t>
            </a:r>
            <a:endParaRPr lang="ru-RU" sz="2400" b="1" dirty="0">
              <a:solidFill>
                <a:schemeClr val="accent5">
                  <a:lumMod val="50000"/>
                </a:schemeClr>
              </a:solidFill>
              <a:effectLst/>
              <a:latin typeface="Arial Black" panose="020B0A04020102020204" pitchFamily="34" charset="0"/>
            </a:endParaRPr>
          </a:p>
        </p:txBody>
      </p:sp>
      <p:sp>
        <p:nvSpPr>
          <p:cNvPr id="3" name="Объект 2"/>
          <p:cNvSpPr>
            <a:spLocks noGrp="1"/>
          </p:cNvSpPr>
          <p:nvPr>
            <p:ph idx="1"/>
          </p:nvPr>
        </p:nvSpPr>
        <p:spPr>
          <a:xfrm>
            <a:off x="1435608" y="1484784"/>
            <a:ext cx="7498080" cy="4763616"/>
          </a:xfrm>
        </p:spPr>
        <p:txBody>
          <a:bodyPr/>
          <a:lstStyle/>
          <a:p>
            <a:pPr marL="82296" indent="0">
              <a:buNone/>
            </a:pPr>
            <a:r>
              <a:rPr lang="ru-RU" b="1" dirty="0" smtClean="0">
                <a:solidFill>
                  <a:srgbClr val="FF0000"/>
                </a:solidFill>
                <a:latin typeface="Arial Black" panose="020B0A04020102020204" pitchFamily="34" charset="0"/>
              </a:rPr>
              <a:t>А. </a:t>
            </a:r>
            <a:r>
              <a:rPr lang="ru-RU" b="1" dirty="0" smtClean="0">
                <a:solidFill>
                  <a:schemeClr val="accent5">
                    <a:lumMod val="50000"/>
                  </a:schemeClr>
                </a:solidFill>
                <a:latin typeface="Arial Black" panose="020B0A04020102020204" pitchFamily="34" charset="0"/>
              </a:rPr>
              <a:t>СКВОРЕЦ</a:t>
            </a:r>
          </a:p>
          <a:p>
            <a:pPr marL="82296" indent="0">
              <a:buNone/>
            </a:pPr>
            <a:r>
              <a:rPr lang="ru-RU" b="1" dirty="0" smtClean="0">
                <a:solidFill>
                  <a:srgbClr val="FF0000"/>
                </a:solidFill>
                <a:latin typeface="Arial Black" panose="020B0A04020102020204" pitchFamily="34" charset="0"/>
              </a:rPr>
              <a:t>Б. </a:t>
            </a:r>
            <a:r>
              <a:rPr lang="ru-RU" b="1" dirty="0" smtClean="0">
                <a:solidFill>
                  <a:schemeClr val="accent5">
                    <a:lumMod val="50000"/>
                  </a:schemeClr>
                </a:solidFill>
                <a:latin typeface="Arial Black" panose="020B0A04020102020204" pitchFamily="34" charset="0"/>
              </a:rPr>
              <a:t>ФЛАМИНГО</a:t>
            </a:r>
          </a:p>
          <a:p>
            <a:pPr marL="82296" indent="0">
              <a:buNone/>
            </a:pPr>
            <a:r>
              <a:rPr lang="ru-RU" b="1" dirty="0" smtClean="0">
                <a:solidFill>
                  <a:srgbClr val="FF0000"/>
                </a:solidFill>
                <a:latin typeface="Arial Black" panose="020B0A04020102020204" pitchFamily="34" charset="0"/>
              </a:rPr>
              <a:t>В. </a:t>
            </a:r>
            <a:r>
              <a:rPr lang="ru-RU" b="1" dirty="0" smtClean="0">
                <a:solidFill>
                  <a:schemeClr val="accent5">
                    <a:lumMod val="50000"/>
                  </a:schemeClr>
                </a:solidFill>
                <a:latin typeface="Arial Black" panose="020B0A04020102020204" pitchFamily="34" charset="0"/>
              </a:rPr>
              <a:t>КРАПИВНИЦА</a:t>
            </a:r>
          </a:p>
          <a:p>
            <a:pPr marL="82296" indent="0">
              <a:buNone/>
            </a:pPr>
            <a:r>
              <a:rPr lang="ru-RU" b="1" dirty="0" smtClean="0">
                <a:solidFill>
                  <a:srgbClr val="FF0000"/>
                </a:solidFill>
                <a:latin typeface="Arial Black" panose="020B0A04020102020204" pitchFamily="34" charset="0"/>
              </a:rPr>
              <a:t>Г. </a:t>
            </a:r>
            <a:r>
              <a:rPr lang="ru-RU" b="1" dirty="0" smtClean="0">
                <a:solidFill>
                  <a:schemeClr val="accent5">
                    <a:lumMod val="50000"/>
                  </a:schemeClr>
                </a:solidFill>
                <a:latin typeface="Arial Black" panose="020B0A04020102020204" pitchFamily="34" charset="0"/>
              </a:rPr>
              <a:t>ЖУК -   КРАСОТЕЛ</a:t>
            </a:r>
          </a:p>
          <a:p>
            <a:pPr marL="82296" indent="0">
              <a:buNone/>
            </a:pPr>
            <a:r>
              <a:rPr lang="ru-RU" b="1" dirty="0" smtClean="0">
                <a:solidFill>
                  <a:srgbClr val="FF0000"/>
                </a:solidFill>
                <a:latin typeface="Arial Black" panose="020B0A04020102020204" pitchFamily="34" charset="0"/>
              </a:rPr>
              <a:t>Д. </a:t>
            </a:r>
            <a:r>
              <a:rPr lang="ru-RU" b="1" dirty="0" smtClean="0">
                <a:solidFill>
                  <a:schemeClr val="accent5">
                    <a:lumMod val="50000"/>
                  </a:schemeClr>
                </a:solidFill>
                <a:latin typeface="Arial Black" panose="020B0A04020102020204" pitchFamily="34" charset="0"/>
              </a:rPr>
              <a:t>ОСЬМИНОГ</a:t>
            </a:r>
          </a:p>
          <a:p>
            <a:pPr marL="82296" indent="0">
              <a:buNone/>
            </a:pPr>
            <a:r>
              <a:rPr lang="ru-RU" b="1" dirty="0" smtClean="0">
                <a:solidFill>
                  <a:srgbClr val="FF0000"/>
                </a:solidFill>
                <a:latin typeface="Arial Black" panose="020B0A04020102020204" pitchFamily="34" charset="0"/>
              </a:rPr>
              <a:t>Е. </a:t>
            </a:r>
            <a:r>
              <a:rPr lang="ru-RU" b="1" dirty="0" smtClean="0">
                <a:solidFill>
                  <a:schemeClr val="accent5">
                    <a:lumMod val="50000"/>
                  </a:schemeClr>
                </a:solidFill>
                <a:latin typeface="Arial Black" panose="020B0A04020102020204" pitchFamily="34" charset="0"/>
              </a:rPr>
              <a:t>МОРЖ</a:t>
            </a:r>
          </a:p>
          <a:p>
            <a:pPr marL="82296" indent="0">
              <a:buNone/>
            </a:pPr>
            <a:endParaRPr lang="ru-RU" b="1" dirty="0">
              <a:solidFill>
                <a:schemeClr val="accent5">
                  <a:lumMod val="50000"/>
                </a:schemeClr>
              </a:solidFill>
              <a:latin typeface="Arial Black" panose="020B0A04020102020204" pitchFamily="34" charset="0"/>
            </a:endParaRPr>
          </a:p>
        </p:txBody>
      </p:sp>
      <p:pic>
        <p:nvPicPr>
          <p:cNvPr id="7172" name="Picture 4" descr="https://im-tub-ap-ru.yandex.net/pic/61834d8b2871eb783fe8319e57036a1c/podarkiz.ru/image/cache/data/oblozh/ob085-800x800.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95728" y="3717032"/>
            <a:ext cx="2448272"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26154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51970" y="1124744"/>
            <a:ext cx="7498080" cy="2740893"/>
          </a:xfrm>
        </p:spPr>
        <p:txBody>
          <a:bodyPr>
            <a:normAutofit fontScale="90000"/>
          </a:bodyPr>
          <a:lstStyle/>
          <a:p>
            <a:pPr algn="ctr"/>
            <a:r>
              <a:rPr lang="ru-RU" sz="3600" dirty="0" smtClean="0">
                <a:solidFill>
                  <a:srgbClr val="FF0000"/>
                </a:solidFill>
                <a:effectLst/>
                <a:latin typeface="Arial Black" panose="020B0A04020102020204" pitchFamily="34" charset="0"/>
              </a:rPr>
              <a:t>Проверяем </a:t>
            </a:r>
            <a:br>
              <a:rPr lang="ru-RU" sz="3600" dirty="0" smtClean="0">
                <a:solidFill>
                  <a:srgbClr val="FF0000"/>
                </a:solidFill>
                <a:effectLst/>
                <a:latin typeface="Arial Black" panose="020B0A04020102020204" pitchFamily="34" charset="0"/>
              </a:rPr>
            </a:br>
            <a:r>
              <a:rPr lang="ru-RU" sz="3600" dirty="0" smtClean="0">
                <a:solidFill>
                  <a:srgbClr val="FF0000"/>
                </a:solidFill>
                <a:effectLst/>
                <a:latin typeface="Arial Black" panose="020B0A04020102020204" pitchFamily="34" charset="0"/>
              </a:rPr>
              <a:t>свои  достижения</a:t>
            </a:r>
            <a:br>
              <a:rPr lang="ru-RU" sz="3600" dirty="0" smtClean="0">
                <a:solidFill>
                  <a:srgbClr val="FF0000"/>
                </a:solidFill>
                <a:effectLst/>
                <a:latin typeface="Arial Black" panose="020B0A04020102020204" pitchFamily="34" charset="0"/>
              </a:rPr>
            </a:br>
            <a:r>
              <a:rPr lang="ru-RU" sz="3600" dirty="0" smtClean="0">
                <a:solidFill>
                  <a:srgbClr val="FF0000"/>
                </a:solidFill>
                <a:effectLst/>
                <a:latin typeface="Arial Black" panose="020B0A04020102020204" pitchFamily="34" charset="0"/>
              </a:rPr>
              <a:t> по  разделу </a:t>
            </a:r>
            <a:br>
              <a:rPr lang="ru-RU" sz="3600" dirty="0" smtClean="0">
                <a:solidFill>
                  <a:srgbClr val="FF0000"/>
                </a:solidFill>
                <a:effectLst/>
                <a:latin typeface="Arial Black" panose="020B0A04020102020204" pitchFamily="34" charset="0"/>
              </a:rPr>
            </a:br>
            <a:r>
              <a:rPr lang="ru-RU" sz="3600" dirty="0" smtClean="0">
                <a:solidFill>
                  <a:srgbClr val="FF0000"/>
                </a:solidFill>
                <a:effectLst/>
                <a:latin typeface="Arial Black" panose="020B0A04020102020204" pitchFamily="34" charset="0"/>
              </a:rPr>
              <a:t>«Эта удивительная природа»</a:t>
            </a:r>
            <a:endParaRPr lang="ru-RU" sz="3600" dirty="0">
              <a:solidFill>
                <a:srgbClr val="FF0000"/>
              </a:solidFill>
              <a:effectLst/>
              <a:latin typeface="Arial Black" panose="020B0A04020102020204" pitchFamily="34" charset="0"/>
            </a:endParaRPr>
          </a:p>
        </p:txBody>
      </p:sp>
      <p:pic>
        <p:nvPicPr>
          <p:cNvPr id="4" name="Picture 2" descr="C:\Documents and Settings\Лариса\Мои документы\Рисунки\школа_рис\konkurs_logo_big.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4725144"/>
            <a:ext cx="1800200" cy="1943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80582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400" b="1" dirty="0" smtClean="0">
                <a:solidFill>
                  <a:schemeClr val="accent5">
                    <a:lumMod val="50000"/>
                  </a:schemeClr>
                </a:solidFill>
                <a:effectLst/>
                <a:latin typeface="Arial Black" panose="020B0A04020102020204" pitchFamily="34" charset="0"/>
              </a:rPr>
              <a:t>1. Учительница  спросила,  что  изображено на  рисунке. Кто  ответил верно?</a:t>
            </a:r>
            <a:endParaRPr lang="ru-RU" sz="2400" b="1" dirty="0">
              <a:solidFill>
                <a:schemeClr val="accent5">
                  <a:lumMod val="50000"/>
                </a:schemeClr>
              </a:solidFill>
              <a:effectLst/>
              <a:latin typeface="Arial Black" panose="020B0A04020102020204" pitchFamily="34" charset="0"/>
            </a:endParaRPr>
          </a:p>
        </p:txBody>
      </p:sp>
      <p:pic>
        <p:nvPicPr>
          <p:cNvPr id="1026" name="Picture 2" descr="https://im-tub-ap-ru.yandex.net/pic/2864a819e1967649499363073dd5079b/player.myshared.ru/426290/data/images/img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1340768"/>
            <a:ext cx="4229100" cy="1504951"/>
          </a:xfrm>
          <a:prstGeom prst="rect">
            <a:avLst/>
          </a:prstGeom>
          <a:noFill/>
          <a:ln>
            <a:solidFill>
              <a:schemeClr val="accent5">
                <a:lumMod val="75000"/>
              </a:schemeClr>
            </a:solidFill>
          </a:ln>
          <a:extLst>
            <a:ext uri="{909E8E84-426E-40DD-AFC4-6F175D3DCCD1}">
              <a14:hiddenFill xmlns:a14="http://schemas.microsoft.com/office/drawing/2010/main">
                <a:solidFill>
                  <a:srgbClr val="FFFFFF"/>
                </a:solidFill>
              </a14:hiddenFill>
            </a:ext>
          </a:extLst>
        </p:spPr>
      </p:pic>
      <p:sp>
        <p:nvSpPr>
          <p:cNvPr id="5" name="Скругленный прямоугольник 4"/>
          <p:cNvSpPr/>
          <p:nvPr/>
        </p:nvSpPr>
        <p:spPr>
          <a:xfrm>
            <a:off x="2438400" y="3140968"/>
            <a:ext cx="4270375" cy="914400"/>
          </a:xfrm>
          <a:prstGeom prst="roundRect">
            <a:avLst/>
          </a:prstGeom>
          <a:solidFill>
            <a:srgbClr val="FFFFFF"/>
          </a:solidFill>
          <a:ln w="25400" cap="flat" cmpd="sng" algn="ctr">
            <a:solidFill>
              <a:srgbClr val="C00000"/>
            </a:solidFill>
            <a:prstDash val="solid"/>
          </a:ln>
          <a:effectLst/>
        </p:spPr>
        <p:txBody>
          <a:bodyPr anchor="ctr"/>
          <a:lstStyle/>
          <a:p>
            <a:pPr fontAlgn="base">
              <a:spcBef>
                <a:spcPct val="0"/>
              </a:spcBef>
              <a:spcAft>
                <a:spcPct val="0"/>
              </a:spcAft>
              <a:defRPr/>
            </a:pPr>
            <a:r>
              <a:rPr lang="ru-RU" sz="2000" b="1" kern="0" dirty="0">
                <a:solidFill>
                  <a:srgbClr val="FF0000"/>
                </a:solidFill>
                <a:latin typeface="Arial Black" panose="020B0A04020102020204" pitchFamily="34" charset="0"/>
              </a:rPr>
              <a:t>А. ВИТЯ:  </a:t>
            </a:r>
            <a:r>
              <a:rPr lang="ru-RU" sz="2000" b="1" kern="0" dirty="0" smtClean="0">
                <a:solidFill>
                  <a:srgbClr val="964305">
                    <a:lumMod val="50000"/>
                  </a:srgbClr>
                </a:solidFill>
                <a:latin typeface="Arial Black" panose="020B0A04020102020204" pitchFamily="34" charset="0"/>
              </a:rPr>
              <a:t>«ТЕЛА».</a:t>
            </a:r>
            <a:endParaRPr lang="ru-RU" sz="2000" b="1" kern="0" dirty="0">
              <a:solidFill>
                <a:srgbClr val="964305">
                  <a:lumMod val="50000"/>
                </a:srgbClr>
              </a:solidFill>
              <a:latin typeface="Arial Black" panose="020B0A04020102020204" pitchFamily="34" charset="0"/>
            </a:endParaRPr>
          </a:p>
        </p:txBody>
      </p:sp>
      <p:sp>
        <p:nvSpPr>
          <p:cNvPr id="6" name="Скругленный прямоугольник 5"/>
          <p:cNvSpPr/>
          <p:nvPr/>
        </p:nvSpPr>
        <p:spPr>
          <a:xfrm>
            <a:off x="2408474" y="4365104"/>
            <a:ext cx="4270375" cy="914400"/>
          </a:xfrm>
          <a:prstGeom prst="roundRect">
            <a:avLst/>
          </a:prstGeom>
          <a:solidFill>
            <a:srgbClr val="FFFFFF"/>
          </a:solidFill>
          <a:ln w="25400" cap="flat" cmpd="sng" algn="ctr">
            <a:solidFill>
              <a:srgbClr val="C00000"/>
            </a:solidFill>
            <a:prstDash val="solid"/>
          </a:ln>
          <a:effectLst/>
        </p:spPr>
        <p:txBody>
          <a:bodyPr anchor="ctr"/>
          <a:lstStyle/>
          <a:p>
            <a:pPr fontAlgn="base">
              <a:spcBef>
                <a:spcPct val="0"/>
              </a:spcBef>
              <a:spcAft>
                <a:spcPct val="0"/>
              </a:spcAft>
              <a:defRPr/>
            </a:pPr>
            <a:r>
              <a:rPr lang="ru-RU" sz="2000" b="1" kern="0" dirty="0">
                <a:solidFill>
                  <a:srgbClr val="FF0000"/>
                </a:solidFill>
                <a:latin typeface="Arial Black" panose="020B0A04020102020204" pitchFamily="34" charset="0"/>
              </a:rPr>
              <a:t>Б</a:t>
            </a:r>
            <a:r>
              <a:rPr lang="ru-RU" sz="2000" b="1" kern="0" dirty="0" smtClean="0">
                <a:solidFill>
                  <a:srgbClr val="FF0000"/>
                </a:solidFill>
                <a:latin typeface="Arial Black" panose="020B0A04020102020204" pitchFamily="34" charset="0"/>
              </a:rPr>
              <a:t>. ТАНЯ</a:t>
            </a:r>
            <a:r>
              <a:rPr lang="ru-RU" sz="2000" b="1" kern="0" dirty="0">
                <a:solidFill>
                  <a:srgbClr val="FF0000"/>
                </a:solidFill>
                <a:latin typeface="Arial Black" panose="020B0A04020102020204" pitchFamily="34" charset="0"/>
              </a:rPr>
              <a:t>:  </a:t>
            </a:r>
            <a:r>
              <a:rPr lang="ru-RU" sz="2000" b="1" kern="0" dirty="0" smtClean="0">
                <a:solidFill>
                  <a:srgbClr val="964305">
                    <a:lumMod val="50000"/>
                  </a:srgbClr>
                </a:solidFill>
                <a:latin typeface="Arial Black" panose="020B0A04020102020204" pitchFamily="34" charset="0"/>
              </a:rPr>
              <a:t>«ВЕЩЕСТВА».</a:t>
            </a:r>
            <a:endParaRPr lang="ru-RU" sz="2000" b="1" kern="0" dirty="0">
              <a:solidFill>
                <a:srgbClr val="964305">
                  <a:lumMod val="50000"/>
                </a:srgbClr>
              </a:solidFill>
              <a:latin typeface="Arial Black" panose="020B0A04020102020204" pitchFamily="34" charset="0"/>
            </a:endParaRPr>
          </a:p>
        </p:txBody>
      </p:sp>
      <p:sp>
        <p:nvSpPr>
          <p:cNvPr id="7" name="Скругленный прямоугольник 6"/>
          <p:cNvSpPr/>
          <p:nvPr/>
        </p:nvSpPr>
        <p:spPr>
          <a:xfrm>
            <a:off x="2414535" y="5589240"/>
            <a:ext cx="4270375" cy="914400"/>
          </a:xfrm>
          <a:prstGeom prst="roundRect">
            <a:avLst/>
          </a:prstGeom>
          <a:solidFill>
            <a:srgbClr val="FFFFFF"/>
          </a:solidFill>
          <a:ln w="25400" cap="flat" cmpd="sng" algn="ctr">
            <a:solidFill>
              <a:srgbClr val="C00000"/>
            </a:solidFill>
            <a:prstDash val="solid"/>
          </a:ln>
          <a:effectLst/>
        </p:spPr>
        <p:txBody>
          <a:bodyPr anchor="ctr"/>
          <a:lstStyle/>
          <a:p>
            <a:pPr fontAlgn="base">
              <a:spcBef>
                <a:spcPct val="0"/>
              </a:spcBef>
              <a:spcAft>
                <a:spcPct val="0"/>
              </a:spcAft>
              <a:defRPr/>
            </a:pPr>
            <a:r>
              <a:rPr lang="ru-RU" sz="2000" b="1" kern="0" dirty="0">
                <a:solidFill>
                  <a:srgbClr val="FF0000"/>
                </a:solidFill>
                <a:latin typeface="Arial Black" panose="020B0A04020102020204" pitchFamily="34" charset="0"/>
              </a:rPr>
              <a:t>В</a:t>
            </a:r>
            <a:r>
              <a:rPr lang="ru-RU" sz="2000" b="1" kern="0" dirty="0" smtClean="0">
                <a:solidFill>
                  <a:srgbClr val="FF0000"/>
                </a:solidFill>
                <a:latin typeface="Arial Black" panose="020B0A04020102020204" pitchFamily="34" charset="0"/>
              </a:rPr>
              <a:t>. АНЯ</a:t>
            </a:r>
            <a:r>
              <a:rPr lang="ru-RU" sz="2000" b="1" kern="0" dirty="0">
                <a:solidFill>
                  <a:srgbClr val="FF0000"/>
                </a:solidFill>
                <a:latin typeface="Arial Black" panose="020B0A04020102020204" pitchFamily="34" charset="0"/>
              </a:rPr>
              <a:t>:  </a:t>
            </a:r>
            <a:r>
              <a:rPr lang="ru-RU" sz="2000" b="1" kern="0" dirty="0" smtClean="0">
                <a:solidFill>
                  <a:srgbClr val="964305">
                    <a:lumMod val="50000"/>
                  </a:srgbClr>
                </a:solidFill>
                <a:latin typeface="Arial Black" panose="020B0A04020102020204" pitchFamily="34" charset="0"/>
              </a:rPr>
              <a:t>«ЧАСТИЦЫ».</a:t>
            </a:r>
            <a:endParaRPr lang="ru-RU" sz="2000" b="1" kern="0" dirty="0">
              <a:solidFill>
                <a:srgbClr val="964305">
                  <a:lumMod val="50000"/>
                </a:srgbClr>
              </a:solidFill>
              <a:latin typeface="Arial Black" panose="020B0A04020102020204" pitchFamily="34" charset="0"/>
            </a:endParaRPr>
          </a:p>
        </p:txBody>
      </p:sp>
      <p:pic>
        <p:nvPicPr>
          <p:cNvPr id="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3253" y="5700348"/>
            <a:ext cx="1073952" cy="71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4884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6544" y="0"/>
            <a:ext cx="7498080" cy="1143000"/>
          </a:xfrm>
        </p:spPr>
        <p:txBody>
          <a:bodyPr>
            <a:normAutofit fontScale="90000"/>
          </a:bodyPr>
          <a:lstStyle/>
          <a:p>
            <a:r>
              <a:rPr lang="ru-RU" sz="2400" b="1" dirty="0">
                <a:solidFill>
                  <a:schemeClr val="accent5">
                    <a:lumMod val="50000"/>
                  </a:schemeClr>
                </a:solidFill>
                <a:effectLst/>
                <a:latin typeface="Arial Black" panose="020B0A04020102020204" pitchFamily="34" charset="0"/>
              </a:rPr>
              <a:t>2</a:t>
            </a:r>
            <a:r>
              <a:rPr lang="ru-RU" sz="2400" b="1" dirty="0" smtClean="0">
                <a:solidFill>
                  <a:schemeClr val="accent5">
                    <a:lumMod val="50000"/>
                  </a:schemeClr>
                </a:solidFill>
                <a:effectLst/>
                <a:latin typeface="Arial Black" panose="020B0A04020102020204" pitchFamily="34" charset="0"/>
              </a:rPr>
              <a:t>. Ученики  получили  задание: дать  описание  поваренной соли. Кто из  ребят  справился с заданием?</a:t>
            </a:r>
            <a:endParaRPr lang="ru-RU" sz="2400" b="1" dirty="0">
              <a:solidFill>
                <a:schemeClr val="accent5">
                  <a:lumMod val="50000"/>
                </a:schemeClr>
              </a:solidFill>
              <a:effectLst/>
              <a:latin typeface="Arial Black" panose="020B0A04020102020204" pitchFamily="34" charset="0"/>
            </a:endParaRPr>
          </a:p>
        </p:txBody>
      </p:sp>
      <p:sp>
        <p:nvSpPr>
          <p:cNvPr id="4" name="Скругленный прямоугольник 3"/>
          <p:cNvSpPr/>
          <p:nvPr/>
        </p:nvSpPr>
        <p:spPr>
          <a:xfrm>
            <a:off x="1181980" y="1196752"/>
            <a:ext cx="7747000" cy="1972816"/>
          </a:xfrm>
          <a:prstGeom prst="roundRect">
            <a:avLst/>
          </a:prstGeom>
          <a:solidFill>
            <a:srgbClr val="FFFFFF"/>
          </a:solidFill>
          <a:ln w="25400" cap="flat" cmpd="sng" algn="ctr">
            <a:solidFill>
              <a:schemeClr val="accent5">
                <a:lumMod val="50000"/>
              </a:schemeClr>
            </a:solidFill>
            <a:prstDash val="solid"/>
          </a:ln>
          <a:effectLst/>
        </p:spPr>
        <p:txBody>
          <a:bodyPr anchor="ctr"/>
          <a:lstStyle/>
          <a:p>
            <a:pPr fontAlgn="base">
              <a:spcBef>
                <a:spcPct val="0"/>
              </a:spcBef>
              <a:spcAft>
                <a:spcPct val="0"/>
              </a:spcAft>
              <a:defRPr/>
            </a:pPr>
            <a:r>
              <a:rPr lang="ru-RU" sz="2000" b="1" kern="0" dirty="0">
                <a:solidFill>
                  <a:srgbClr val="FF0000"/>
                </a:solidFill>
                <a:latin typeface="Arial Black" panose="020B0A04020102020204" pitchFamily="34" charset="0"/>
              </a:rPr>
              <a:t>А. СЕРЁЖА</a:t>
            </a:r>
            <a:r>
              <a:rPr lang="ru-RU" sz="2000" b="1" kern="0" dirty="0" smtClean="0">
                <a:solidFill>
                  <a:srgbClr val="FF0000"/>
                </a:solidFill>
                <a:latin typeface="Arial Black" panose="020B0A04020102020204" pitchFamily="34" charset="0"/>
              </a:rPr>
              <a:t>: </a:t>
            </a:r>
            <a:r>
              <a:rPr lang="ru-RU" sz="2000" b="1" kern="0" dirty="0" smtClean="0">
                <a:solidFill>
                  <a:srgbClr val="964305">
                    <a:lumMod val="50000"/>
                  </a:srgbClr>
                </a:solidFill>
                <a:latin typeface="Arial Black" panose="020B0A04020102020204" pitchFamily="34" charset="0"/>
              </a:rPr>
              <a:t>«Это  вещество  имеет вид белых  крупинок.  Оно солёное на вкус.  В  природе  встречается под  землёй,  содержится в воде морей  и некоторых  озёр.  Человек  использует его  в пищу».</a:t>
            </a:r>
            <a:endParaRPr lang="ru-RU" sz="2000" b="1" kern="0" dirty="0">
              <a:solidFill>
                <a:srgbClr val="FF0000"/>
              </a:solidFill>
              <a:latin typeface="Arial Black" panose="020B0A04020102020204" pitchFamily="34" charset="0"/>
            </a:endParaRPr>
          </a:p>
        </p:txBody>
      </p:sp>
      <p:sp>
        <p:nvSpPr>
          <p:cNvPr id="5" name="Скругленный прямоугольник 4"/>
          <p:cNvSpPr/>
          <p:nvPr/>
        </p:nvSpPr>
        <p:spPr>
          <a:xfrm>
            <a:off x="1204973" y="3429000"/>
            <a:ext cx="7747000" cy="1972816"/>
          </a:xfrm>
          <a:prstGeom prst="roundRect">
            <a:avLst/>
          </a:prstGeom>
          <a:solidFill>
            <a:srgbClr val="FFFFFF"/>
          </a:solidFill>
          <a:ln w="25400" cap="flat" cmpd="sng" algn="ctr">
            <a:solidFill>
              <a:schemeClr val="accent5">
                <a:lumMod val="50000"/>
              </a:schemeClr>
            </a:solidFill>
            <a:prstDash val="solid"/>
          </a:ln>
          <a:effectLst/>
        </p:spPr>
        <p:txBody>
          <a:bodyPr anchor="ctr"/>
          <a:lstStyle/>
          <a:p>
            <a:pPr fontAlgn="base">
              <a:spcBef>
                <a:spcPct val="0"/>
              </a:spcBef>
              <a:spcAft>
                <a:spcPct val="0"/>
              </a:spcAft>
              <a:defRPr/>
            </a:pPr>
            <a:r>
              <a:rPr lang="ru-RU" sz="2000" b="1" kern="0" dirty="0">
                <a:solidFill>
                  <a:srgbClr val="FF0000"/>
                </a:solidFill>
                <a:latin typeface="Arial Black" panose="020B0A04020102020204" pitchFamily="34" charset="0"/>
              </a:rPr>
              <a:t>Б</a:t>
            </a:r>
            <a:r>
              <a:rPr lang="ru-RU" sz="2000" b="1" kern="0" dirty="0" smtClean="0">
                <a:solidFill>
                  <a:srgbClr val="FF0000"/>
                </a:solidFill>
                <a:latin typeface="Arial Black" panose="020B0A04020102020204" pitchFamily="34" charset="0"/>
              </a:rPr>
              <a:t>. ВАСЯ: </a:t>
            </a:r>
            <a:r>
              <a:rPr lang="ru-RU" sz="2000" b="1" kern="0" dirty="0" smtClean="0">
                <a:solidFill>
                  <a:srgbClr val="964305">
                    <a:lumMod val="50000"/>
                  </a:srgbClr>
                </a:solidFill>
                <a:latin typeface="Arial Black" panose="020B0A04020102020204" pitchFamily="34" charset="0"/>
              </a:rPr>
              <a:t>«Это  вещество  имеет вид белых  крупинок.  Оно сладкое на вкус.  В  природе  содержится в  растениях.  Человек  использует его  в пищу».</a:t>
            </a:r>
            <a:endParaRPr lang="ru-RU" sz="2000" b="1" kern="0" dirty="0">
              <a:solidFill>
                <a:srgbClr val="FF0000"/>
              </a:solidFill>
              <a:latin typeface="Arial Black" panose="020B0A04020102020204" pitchFamily="34" charset="0"/>
            </a:endParaRPr>
          </a:p>
        </p:txBody>
      </p:sp>
      <p:pic>
        <p:nvPicPr>
          <p:cNvPr id="2050" name="Picture 2" descr="https://im-tub-ap-ru.yandex.net/pic/dc99a0a2f3de347af5bcc3dfaeb069a6/kedem.ru/photo/news/2011/01/big/nphoto129622394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5516938"/>
            <a:ext cx="2001585" cy="134106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6558" y="1653999"/>
            <a:ext cx="1073952" cy="71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0057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116632"/>
            <a:ext cx="7818072" cy="3370386"/>
          </a:xfrm>
        </p:spPr>
        <p:txBody>
          <a:bodyPr>
            <a:normAutofit fontScale="90000"/>
          </a:bodyPr>
          <a:lstStyle/>
          <a:p>
            <a:r>
              <a:rPr lang="ru-RU" sz="2400" b="1" dirty="0" smtClean="0">
                <a:solidFill>
                  <a:schemeClr val="accent5">
                    <a:lumMod val="50000"/>
                  </a:schemeClr>
                </a:solidFill>
                <a:effectLst/>
                <a:latin typeface="Arial Black" panose="020B0A04020102020204" pitchFamily="34" charset="0"/>
              </a:rPr>
              <a:t>3. На уроке ребята решили  узнать,  что  произойдёт с поваренной солью,  если её поместить  в воду.  В стакан  налили воды,  насыпали щепотку  соли,  помешали  стеклянной  палочкой. Сначала соль  была хорошо видна,  но  постепенно стала невидимой. Попробовав  жидкость  на вкус,  дети  убедились,  что она  солёная. </a:t>
            </a:r>
            <a:br>
              <a:rPr lang="ru-RU" sz="2400" b="1" dirty="0" smtClean="0">
                <a:solidFill>
                  <a:schemeClr val="accent5">
                    <a:lumMod val="50000"/>
                  </a:schemeClr>
                </a:solidFill>
                <a:effectLst/>
                <a:latin typeface="Arial Black" panose="020B0A04020102020204" pitchFamily="34" charset="0"/>
              </a:rPr>
            </a:br>
            <a:r>
              <a:rPr lang="ru-RU" sz="2800" b="1" dirty="0" smtClean="0">
                <a:solidFill>
                  <a:srgbClr val="FF0000"/>
                </a:solidFill>
                <a:effectLst/>
                <a:latin typeface="Arial Black" panose="020B0A04020102020204" pitchFamily="34" charset="0"/>
              </a:rPr>
              <a:t>Какой  вывод можно  сделать  из  этого  опыта?</a:t>
            </a:r>
            <a:endParaRPr lang="ru-RU" sz="2400" b="1" dirty="0">
              <a:solidFill>
                <a:srgbClr val="FF0000"/>
              </a:solidFill>
              <a:effectLst/>
              <a:latin typeface="Arial Black" panose="020B0A04020102020204" pitchFamily="34" charset="0"/>
            </a:endParaRPr>
          </a:p>
        </p:txBody>
      </p:sp>
      <p:sp>
        <p:nvSpPr>
          <p:cNvPr id="4" name="Скругленный прямоугольник 3"/>
          <p:cNvSpPr/>
          <p:nvPr/>
        </p:nvSpPr>
        <p:spPr>
          <a:xfrm>
            <a:off x="2698086" y="3284984"/>
            <a:ext cx="3386082" cy="576064"/>
          </a:xfrm>
          <a:prstGeom prst="roundRect">
            <a:avLst/>
          </a:prstGeom>
          <a:solidFill>
            <a:srgbClr val="FFFFFF"/>
          </a:solidFill>
          <a:ln w="25400" cap="flat" cmpd="sng" algn="ctr">
            <a:solidFill>
              <a:schemeClr val="accent5">
                <a:lumMod val="50000"/>
              </a:schemeClr>
            </a:solidFill>
            <a:prstDash val="solid"/>
          </a:ln>
          <a:effectLst/>
        </p:spPr>
        <p:txBody>
          <a:bodyPr anchor="ctr"/>
          <a:lstStyle/>
          <a:p>
            <a:pPr fontAlgn="base">
              <a:spcBef>
                <a:spcPct val="0"/>
              </a:spcBef>
              <a:spcAft>
                <a:spcPct val="0"/>
              </a:spcAft>
              <a:defRPr/>
            </a:pPr>
            <a:r>
              <a:rPr lang="ru-RU" sz="2400" b="1" kern="0" dirty="0" smtClean="0">
                <a:solidFill>
                  <a:srgbClr val="FF0000"/>
                </a:solidFill>
                <a:latin typeface="Arial Black" panose="020B0A04020102020204" pitchFamily="34" charset="0"/>
              </a:rPr>
              <a:t>А. </a:t>
            </a:r>
            <a:r>
              <a:rPr lang="ru-RU" sz="2400" b="1" kern="0" dirty="0" smtClean="0">
                <a:solidFill>
                  <a:srgbClr val="964305">
                    <a:lumMod val="50000"/>
                  </a:srgbClr>
                </a:solidFill>
                <a:latin typeface="Arial Black" panose="020B0A04020102020204" pitchFamily="34" charset="0"/>
              </a:rPr>
              <a:t>Соль  исчезла.</a:t>
            </a:r>
            <a:endParaRPr lang="ru-RU" sz="2400" b="1" kern="0" dirty="0">
              <a:solidFill>
                <a:srgbClr val="FF0000"/>
              </a:solidFill>
              <a:latin typeface="Arial Black" panose="020B0A04020102020204" pitchFamily="34" charset="0"/>
            </a:endParaRPr>
          </a:p>
        </p:txBody>
      </p:sp>
      <p:sp>
        <p:nvSpPr>
          <p:cNvPr id="5" name="Скругленный прямоугольник 4"/>
          <p:cNvSpPr/>
          <p:nvPr/>
        </p:nvSpPr>
        <p:spPr>
          <a:xfrm>
            <a:off x="2339752" y="4005064"/>
            <a:ext cx="5400600" cy="608602"/>
          </a:xfrm>
          <a:prstGeom prst="roundRect">
            <a:avLst/>
          </a:prstGeom>
          <a:solidFill>
            <a:srgbClr val="FFFFFF"/>
          </a:solidFill>
          <a:ln w="25400" cap="flat" cmpd="sng" algn="ctr">
            <a:solidFill>
              <a:schemeClr val="accent5">
                <a:lumMod val="50000"/>
              </a:schemeClr>
            </a:solidFill>
            <a:prstDash val="solid"/>
          </a:ln>
          <a:effectLst/>
        </p:spPr>
        <p:txBody>
          <a:bodyPr anchor="ctr"/>
          <a:lstStyle/>
          <a:p>
            <a:pPr fontAlgn="base">
              <a:spcBef>
                <a:spcPct val="0"/>
              </a:spcBef>
              <a:spcAft>
                <a:spcPct val="0"/>
              </a:spcAft>
              <a:defRPr/>
            </a:pPr>
            <a:r>
              <a:rPr lang="ru-RU" sz="2400" b="1" kern="0" dirty="0" smtClean="0">
                <a:solidFill>
                  <a:srgbClr val="FF0000"/>
                </a:solidFill>
                <a:latin typeface="Arial Black" panose="020B0A04020102020204" pitchFamily="34" charset="0"/>
              </a:rPr>
              <a:t>Б. </a:t>
            </a:r>
            <a:r>
              <a:rPr lang="ru-RU" sz="2400" b="1" kern="0" dirty="0" smtClean="0">
                <a:solidFill>
                  <a:srgbClr val="964305">
                    <a:lumMod val="50000"/>
                  </a:srgbClr>
                </a:solidFill>
                <a:latin typeface="Arial Black" panose="020B0A04020102020204" pitchFamily="34" charset="0"/>
              </a:rPr>
              <a:t>Соль превратилась  в воду.</a:t>
            </a:r>
            <a:endParaRPr lang="ru-RU" sz="2400" b="1" kern="0" dirty="0">
              <a:solidFill>
                <a:srgbClr val="FF0000"/>
              </a:solidFill>
              <a:latin typeface="Arial Black" panose="020B0A04020102020204" pitchFamily="34" charset="0"/>
            </a:endParaRPr>
          </a:p>
        </p:txBody>
      </p:sp>
      <p:sp>
        <p:nvSpPr>
          <p:cNvPr id="8" name="Скругленный прямоугольник 7"/>
          <p:cNvSpPr/>
          <p:nvPr/>
        </p:nvSpPr>
        <p:spPr>
          <a:xfrm>
            <a:off x="2325053" y="4825516"/>
            <a:ext cx="5689086" cy="547700"/>
          </a:xfrm>
          <a:prstGeom prst="roundRect">
            <a:avLst/>
          </a:prstGeom>
          <a:solidFill>
            <a:srgbClr val="FFFFFF"/>
          </a:solidFill>
          <a:ln w="25400" cap="flat" cmpd="sng" algn="ctr">
            <a:solidFill>
              <a:schemeClr val="accent5">
                <a:lumMod val="50000"/>
              </a:schemeClr>
            </a:solidFill>
            <a:prstDash val="solid"/>
          </a:ln>
          <a:effectLst/>
        </p:spPr>
        <p:txBody>
          <a:bodyPr anchor="ctr"/>
          <a:lstStyle/>
          <a:p>
            <a:pPr fontAlgn="base">
              <a:spcBef>
                <a:spcPct val="0"/>
              </a:spcBef>
              <a:spcAft>
                <a:spcPct val="0"/>
              </a:spcAft>
              <a:defRPr/>
            </a:pPr>
            <a:r>
              <a:rPr lang="ru-RU" sz="2400" b="1" kern="0" dirty="0" smtClean="0">
                <a:solidFill>
                  <a:srgbClr val="FF0000"/>
                </a:solidFill>
                <a:latin typeface="Arial Black" panose="020B0A04020102020204" pitchFamily="34" charset="0"/>
              </a:rPr>
              <a:t>В. </a:t>
            </a:r>
            <a:r>
              <a:rPr lang="ru-RU" sz="2400" b="1" kern="0" dirty="0" smtClean="0">
                <a:solidFill>
                  <a:srgbClr val="964305">
                    <a:lumMod val="50000"/>
                  </a:srgbClr>
                </a:solidFill>
                <a:latin typeface="Arial Black" panose="020B0A04020102020204" pitchFamily="34" charset="0"/>
              </a:rPr>
              <a:t>Вода  превратилась  в соль.</a:t>
            </a:r>
            <a:endParaRPr lang="ru-RU" sz="2400" b="1" kern="0" dirty="0">
              <a:solidFill>
                <a:srgbClr val="FF0000"/>
              </a:solidFill>
              <a:latin typeface="Arial Black" panose="020B0A04020102020204" pitchFamily="34" charset="0"/>
            </a:endParaRPr>
          </a:p>
        </p:txBody>
      </p:sp>
      <p:sp>
        <p:nvSpPr>
          <p:cNvPr id="9" name="Скругленный прямоугольник 8"/>
          <p:cNvSpPr/>
          <p:nvPr/>
        </p:nvSpPr>
        <p:spPr>
          <a:xfrm>
            <a:off x="1691680" y="5589240"/>
            <a:ext cx="7344816" cy="1152128"/>
          </a:xfrm>
          <a:prstGeom prst="roundRect">
            <a:avLst/>
          </a:prstGeom>
          <a:solidFill>
            <a:srgbClr val="FFFFFF"/>
          </a:solidFill>
          <a:ln w="25400" cap="flat" cmpd="sng" algn="ctr">
            <a:solidFill>
              <a:schemeClr val="accent5">
                <a:lumMod val="50000"/>
              </a:schemeClr>
            </a:solidFill>
            <a:prstDash val="solid"/>
          </a:ln>
          <a:effectLst/>
        </p:spPr>
        <p:txBody>
          <a:bodyPr anchor="ctr"/>
          <a:lstStyle/>
          <a:p>
            <a:pPr fontAlgn="base">
              <a:spcBef>
                <a:spcPct val="0"/>
              </a:spcBef>
              <a:spcAft>
                <a:spcPct val="0"/>
              </a:spcAft>
              <a:defRPr/>
            </a:pPr>
            <a:r>
              <a:rPr lang="ru-RU" sz="2400" b="1" kern="0" dirty="0" smtClean="0">
                <a:solidFill>
                  <a:srgbClr val="FF0000"/>
                </a:solidFill>
                <a:latin typeface="Arial Black" panose="020B0A04020102020204" pitchFamily="34" charset="0"/>
              </a:rPr>
              <a:t>Г. </a:t>
            </a:r>
            <a:r>
              <a:rPr lang="ru-RU" sz="2400" b="1" kern="0" dirty="0" smtClean="0">
                <a:solidFill>
                  <a:srgbClr val="964305">
                    <a:lumMod val="50000"/>
                  </a:srgbClr>
                </a:solidFill>
                <a:latin typeface="Arial Black" panose="020B0A04020102020204" pitchFamily="34" charset="0"/>
              </a:rPr>
              <a:t>Соль растворилась  в  воде, то  есть  частицы соли  перемешались  с частицами  воды. </a:t>
            </a:r>
            <a:endParaRPr lang="ru-RU" sz="2400" b="1" kern="0" dirty="0">
              <a:solidFill>
                <a:srgbClr val="FF0000"/>
              </a:solidFill>
              <a:latin typeface="Arial Black" panose="020B0A04020102020204" pitchFamily="34" charset="0"/>
            </a:endParaRPr>
          </a:p>
        </p:txBody>
      </p:sp>
      <p:pic>
        <p:nvPicPr>
          <p:cNvPr id="7"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14139" y="6132445"/>
            <a:ext cx="862401" cy="572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5918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altLang="ru-RU" sz="2400" dirty="0" smtClean="0">
                <a:solidFill>
                  <a:schemeClr val="accent5">
                    <a:lumMod val="50000"/>
                  </a:schemeClr>
                </a:solidFill>
                <a:effectLst/>
                <a:latin typeface="Arial Black" panose="020B0A04020102020204" pitchFamily="34" charset="0"/>
              </a:rPr>
              <a:t>4. Учащиеся исследовали свойства воды. О  </a:t>
            </a:r>
            <a:r>
              <a:rPr lang="ru-RU" altLang="ru-RU" sz="2400" dirty="0">
                <a:solidFill>
                  <a:schemeClr val="accent5">
                    <a:lumMod val="50000"/>
                  </a:schemeClr>
                </a:solidFill>
                <a:effectLst/>
                <a:latin typeface="Arial Black" panose="020B0A04020102020204" pitchFamily="34" charset="0"/>
              </a:rPr>
              <a:t>каком свойстве  воды  говорит   данная  иллюстрация?</a:t>
            </a:r>
            <a:endParaRPr lang="ru-RU" sz="2400" b="1" dirty="0">
              <a:solidFill>
                <a:schemeClr val="accent5">
                  <a:lumMod val="50000"/>
                </a:schemeClr>
              </a:solidFill>
              <a:effectLst/>
              <a:latin typeface="Arial Black" panose="020B0A04020102020204" pitchFamily="34" charset="0"/>
            </a:endParaRPr>
          </a:p>
        </p:txBody>
      </p:sp>
      <p:sp>
        <p:nvSpPr>
          <p:cNvPr id="3" name="Объект 2"/>
          <p:cNvSpPr>
            <a:spLocks noGrp="1"/>
          </p:cNvSpPr>
          <p:nvPr>
            <p:ph idx="1"/>
          </p:nvPr>
        </p:nvSpPr>
        <p:spPr>
          <a:xfrm>
            <a:off x="1826542" y="3501008"/>
            <a:ext cx="7498080" cy="3971528"/>
          </a:xfrm>
        </p:spPr>
        <p:txBody>
          <a:bodyPr/>
          <a:lstStyle/>
          <a:p>
            <a:pPr marL="0" lvl="0" indent="0" fontAlgn="base">
              <a:spcBef>
                <a:spcPct val="20000"/>
              </a:spcBef>
              <a:spcAft>
                <a:spcPct val="0"/>
              </a:spcAft>
              <a:buClrTx/>
              <a:buSzTx/>
              <a:buNone/>
            </a:pPr>
            <a:r>
              <a:rPr lang="ru-RU" altLang="ru-RU" dirty="0">
                <a:solidFill>
                  <a:srgbClr val="FF0000"/>
                </a:solidFill>
                <a:latin typeface="Arial Black" panose="020B0A04020102020204" pitchFamily="34" charset="0"/>
              </a:rPr>
              <a:t>А. </a:t>
            </a:r>
            <a:r>
              <a:rPr lang="ru-RU" altLang="ru-RU" dirty="0">
                <a:solidFill>
                  <a:schemeClr val="accent5">
                    <a:lumMod val="50000"/>
                  </a:schemeClr>
                </a:solidFill>
                <a:latin typeface="Arial Black" panose="020B0A04020102020204" pitchFamily="34" charset="0"/>
              </a:rPr>
              <a:t>Вода  прозрачна</a:t>
            </a:r>
          </a:p>
          <a:p>
            <a:pPr marL="0" lvl="0" indent="0" fontAlgn="base">
              <a:spcBef>
                <a:spcPct val="20000"/>
              </a:spcBef>
              <a:spcAft>
                <a:spcPct val="0"/>
              </a:spcAft>
              <a:buClrTx/>
              <a:buSzTx/>
              <a:buNone/>
            </a:pPr>
            <a:r>
              <a:rPr lang="ru-RU" altLang="ru-RU" dirty="0">
                <a:solidFill>
                  <a:srgbClr val="FF0000"/>
                </a:solidFill>
                <a:latin typeface="Arial Black" panose="020B0A04020102020204" pitchFamily="34" charset="0"/>
              </a:rPr>
              <a:t>Б. </a:t>
            </a:r>
            <a:r>
              <a:rPr lang="ru-RU" altLang="ru-RU" dirty="0">
                <a:solidFill>
                  <a:schemeClr val="accent5">
                    <a:lumMod val="50000"/>
                  </a:schemeClr>
                </a:solidFill>
                <a:latin typeface="Arial Black" panose="020B0A04020102020204" pitchFamily="34" charset="0"/>
              </a:rPr>
              <a:t>Вода имеет  белый цвет</a:t>
            </a:r>
          </a:p>
          <a:p>
            <a:pPr marL="0" lvl="0" indent="0" fontAlgn="base">
              <a:spcBef>
                <a:spcPct val="20000"/>
              </a:spcBef>
              <a:spcAft>
                <a:spcPct val="0"/>
              </a:spcAft>
              <a:buClrTx/>
              <a:buSzTx/>
              <a:buNone/>
            </a:pPr>
            <a:r>
              <a:rPr lang="ru-RU" altLang="ru-RU" dirty="0">
                <a:solidFill>
                  <a:srgbClr val="FF0000"/>
                </a:solidFill>
                <a:latin typeface="Arial Black" panose="020B0A04020102020204" pitchFamily="34" charset="0"/>
              </a:rPr>
              <a:t>В. </a:t>
            </a:r>
            <a:r>
              <a:rPr lang="ru-RU" altLang="ru-RU" dirty="0">
                <a:solidFill>
                  <a:schemeClr val="accent5">
                    <a:lumMod val="50000"/>
                  </a:schemeClr>
                </a:solidFill>
                <a:latin typeface="Arial Black" panose="020B0A04020102020204" pitchFamily="34" charset="0"/>
              </a:rPr>
              <a:t>Вода не имеет  запаха</a:t>
            </a:r>
          </a:p>
          <a:p>
            <a:pPr marL="0" lvl="0" indent="0" fontAlgn="base">
              <a:spcBef>
                <a:spcPct val="20000"/>
              </a:spcBef>
              <a:spcAft>
                <a:spcPct val="0"/>
              </a:spcAft>
              <a:buClrTx/>
              <a:buSzTx/>
              <a:buNone/>
            </a:pPr>
            <a:r>
              <a:rPr lang="ru-RU" altLang="ru-RU" dirty="0">
                <a:solidFill>
                  <a:srgbClr val="FF0000"/>
                </a:solidFill>
                <a:latin typeface="Arial Black" panose="020B0A04020102020204" pitchFamily="34" charset="0"/>
              </a:rPr>
              <a:t>Г. </a:t>
            </a:r>
            <a:r>
              <a:rPr lang="ru-RU" altLang="ru-RU" dirty="0">
                <a:solidFill>
                  <a:schemeClr val="accent5">
                    <a:lumMod val="50000"/>
                  </a:schemeClr>
                </a:solidFill>
                <a:latin typeface="Arial Black" panose="020B0A04020102020204" pitchFamily="34" charset="0"/>
              </a:rPr>
              <a:t>Вода  для  организмов  - дом</a:t>
            </a:r>
          </a:p>
          <a:p>
            <a:pPr marL="82296" indent="0">
              <a:buNone/>
            </a:pPr>
            <a:endParaRPr lang="ru-RU" dirty="0"/>
          </a:p>
        </p:txBody>
      </p:sp>
      <p:pic>
        <p:nvPicPr>
          <p:cNvPr id="4" name="Picture 10" descr="https://im-tub-ap-ru.yandex.net/pic/7b6cde4c998af2f8bbbf547695102898/900igr.net/datai/okruzhajuschij-mir/Opyty-i-eksperimenty/0003-004-Voda-prozrachnaj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1246116"/>
            <a:ext cx="2592288" cy="2004704"/>
          </a:xfrm>
          <a:prstGeom prst="rect">
            <a:avLst/>
          </a:prstGeom>
          <a:noFill/>
          <a:ln w="38100">
            <a:solidFill>
              <a:schemeClr val="accent5">
                <a:lumMod val="50000"/>
              </a:schemeClr>
            </a:solidFill>
          </a:ln>
          <a:extLst>
            <a:ext uri="{909E8E84-426E-40DD-AFC4-6F175D3DCCD1}">
              <a14:hiddenFill xmlns:a14="http://schemas.microsoft.com/office/drawing/2010/main">
                <a:solidFill>
                  <a:srgbClr val="FFFFFF"/>
                </a:solidFill>
              </a14:hiddenFill>
            </a:ext>
          </a:extLst>
        </p:spPr>
      </p:pic>
      <p:pic>
        <p:nvPicPr>
          <p:cNvPr id="5"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907" y="3501008"/>
            <a:ext cx="773789" cy="572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564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400" b="1" dirty="0" smtClean="0">
                <a:solidFill>
                  <a:schemeClr val="accent5">
                    <a:lumMod val="50000"/>
                  </a:schemeClr>
                </a:solidFill>
                <a:effectLst/>
                <a:latin typeface="Arial Black" panose="020B0A04020102020204" pitchFamily="34" charset="0"/>
              </a:rPr>
              <a:t>5. Детям  нужно  разделить  карточки по  группам  животных. Кто  выполнил задание верно?</a:t>
            </a:r>
            <a:endParaRPr lang="ru-RU" sz="2400" b="1" dirty="0">
              <a:solidFill>
                <a:schemeClr val="accent5">
                  <a:lumMod val="50000"/>
                </a:schemeClr>
              </a:solidFill>
              <a:effectLst/>
              <a:latin typeface="Arial Black" panose="020B0A04020102020204" pitchFamily="34" charset="0"/>
            </a:endParaRPr>
          </a:p>
        </p:txBody>
      </p:sp>
      <p:sp>
        <p:nvSpPr>
          <p:cNvPr id="4" name="Скругленный прямоугольник 3"/>
          <p:cNvSpPr/>
          <p:nvPr/>
        </p:nvSpPr>
        <p:spPr>
          <a:xfrm>
            <a:off x="1043608" y="1448065"/>
            <a:ext cx="2797754" cy="1805519"/>
          </a:xfrm>
          <a:prstGeom prst="round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FF0000"/>
                </a:solidFill>
                <a:latin typeface="Arial Black" panose="020B0A04020102020204" pitchFamily="34" charset="0"/>
              </a:rPr>
              <a:t>А. СЕРЁЖА</a:t>
            </a:r>
          </a:p>
          <a:p>
            <a:r>
              <a:rPr lang="ru-RU" b="1" dirty="0" smtClean="0">
                <a:solidFill>
                  <a:srgbClr val="964305">
                    <a:lumMod val="50000"/>
                  </a:srgbClr>
                </a:solidFill>
                <a:latin typeface="Arial Black" panose="020B0A04020102020204" pitchFamily="34" charset="0"/>
              </a:rPr>
              <a:t>1, 2 – птицы</a:t>
            </a:r>
          </a:p>
          <a:p>
            <a:r>
              <a:rPr lang="ru-RU" b="1" dirty="0" smtClean="0">
                <a:solidFill>
                  <a:srgbClr val="964305">
                    <a:lumMod val="50000"/>
                  </a:srgbClr>
                </a:solidFill>
                <a:latin typeface="Arial Black" panose="020B0A04020102020204" pitchFamily="34" charset="0"/>
              </a:rPr>
              <a:t>3, 4  -  пресмыкающиеся</a:t>
            </a:r>
          </a:p>
          <a:p>
            <a:r>
              <a:rPr lang="ru-RU" b="1" dirty="0" smtClean="0">
                <a:solidFill>
                  <a:srgbClr val="964305">
                    <a:lumMod val="50000"/>
                  </a:srgbClr>
                </a:solidFill>
                <a:latin typeface="Arial Black" panose="020B0A04020102020204" pitchFamily="34" charset="0"/>
              </a:rPr>
              <a:t>5, 6 - звери</a:t>
            </a:r>
          </a:p>
          <a:p>
            <a:pPr algn="ctr"/>
            <a:endParaRPr lang="ru-RU" b="1" dirty="0">
              <a:solidFill>
                <a:srgbClr val="FF0000"/>
              </a:solidFill>
              <a:latin typeface="Arial Black" panose="020B0A04020102020204" pitchFamily="34" charset="0"/>
            </a:endParaRPr>
          </a:p>
        </p:txBody>
      </p:sp>
      <p:grpSp>
        <p:nvGrpSpPr>
          <p:cNvPr id="8" name="Группа 8"/>
          <p:cNvGrpSpPr>
            <a:grpSpLocks/>
          </p:cNvGrpSpPr>
          <p:nvPr/>
        </p:nvGrpSpPr>
        <p:grpSpPr bwMode="auto">
          <a:xfrm>
            <a:off x="6948264" y="3600451"/>
            <a:ext cx="1113493" cy="1377698"/>
            <a:chOff x="5105400" y="5112657"/>
            <a:chExt cx="1117600" cy="1219200"/>
          </a:xfrm>
        </p:grpSpPr>
        <p:sp>
          <p:nvSpPr>
            <p:cNvPr id="9" name="Овал 8"/>
            <p:cNvSpPr/>
            <p:nvPr/>
          </p:nvSpPr>
          <p:spPr>
            <a:xfrm>
              <a:off x="5105400" y="5112657"/>
              <a:ext cx="1117600" cy="1219200"/>
            </a:xfrm>
            <a:prstGeom prst="ellipse">
              <a:avLst/>
            </a:prstGeom>
            <a:solidFill>
              <a:srgbClr val="FFFFFF"/>
            </a:solidFill>
            <a:ln w="38100" cap="flat" cmpd="sng" algn="ctr">
              <a:solidFill>
                <a:srgbClr val="006600"/>
              </a:solidFill>
              <a:prstDash val="solid"/>
            </a:ln>
            <a:effectLst/>
          </p:spPr>
          <p:txBody>
            <a:bodyPr anchor="ctr"/>
            <a:lstStyle/>
            <a:p>
              <a:pPr algn="ctr" fontAlgn="base">
                <a:spcBef>
                  <a:spcPct val="0"/>
                </a:spcBef>
                <a:spcAft>
                  <a:spcPct val="0"/>
                </a:spcAft>
                <a:defRPr/>
              </a:pPr>
              <a:endParaRPr lang="ru-RU" kern="0">
                <a:solidFill>
                  <a:srgbClr val="FFFFFF"/>
                </a:solidFill>
                <a:latin typeface="Arial"/>
              </a:endParaRPr>
            </a:p>
          </p:txBody>
        </p:sp>
        <p:pic>
          <p:nvPicPr>
            <p:cNvPr id="10" name="Picture 5" descr="C:\Documents and Settings\Лариса\Мои документы\Рисунки\школа_рис\na_far_north_polarbear_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4536" y="5433552"/>
              <a:ext cx="1019327" cy="654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 name="Группа 15"/>
          <p:cNvGrpSpPr/>
          <p:nvPr/>
        </p:nvGrpSpPr>
        <p:grpSpPr>
          <a:xfrm>
            <a:off x="7012028" y="5177182"/>
            <a:ext cx="1192687" cy="1377698"/>
            <a:chOff x="7162751" y="5120708"/>
            <a:chExt cx="1192687" cy="1377698"/>
          </a:xfrm>
        </p:grpSpPr>
        <p:sp>
          <p:nvSpPr>
            <p:cNvPr id="14" name="Овал 13"/>
            <p:cNvSpPr/>
            <p:nvPr/>
          </p:nvSpPr>
          <p:spPr>
            <a:xfrm>
              <a:off x="7162751" y="5120708"/>
              <a:ext cx="1192687" cy="1377698"/>
            </a:xfrm>
            <a:prstGeom prst="ellipse">
              <a:avLst/>
            </a:prstGeom>
            <a:solidFill>
              <a:schemeClr val="bg1"/>
            </a:solidFill>
            <a:ln w="381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3074" name="Picture 2" descr="https://im-tub-ap-ru.yandex.net/pic/53b435250ea6b9d38e0bdfa0d9a72459/dalance.ru/UserFiles/portfolio/018/524/e837aedac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7046" y="5417667"/>
              <a:ext cx="864096" cy="78377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 name="Группа 17"/>
          <p:cNvGrpSpPr/>
          <p:nvPr/>
        </p:nvGrpSpPr>
        <p:grpSpPr>
          <a:xfrm>
            <a:off x="4544353" y="5157584"/>
            <a:ext cx="1261616" cy="1383418"/>
            <a:chOff x="5451343" y="5157584"/>
            <a:chExt cx="1261616" cy="1383418"/>
          </a:xfrm>
        </p:grpSpPr>
        <p:sp>
          <p:nvSpPr>
            <p:cNvPr id="15" name="Овал 14"/>
            <p:cNvSpPr/>
            <p:nvPr/>
          </p:nvSpPr>
          <p:spPr>
            <a:xfrm>
              <a:off x="5451343" y="5157584"/>
              <a:ext cx="1261616" cy="1383418"/>
            </a:xfrm>
            <a:prstGeom prst="ellipse">
              <a:avLst/>
            </a:prstGeom>
            <a:solidFill>
              <a:schemeClr val="bg1"/>
            </a:solidFill>
            <a:ln w="381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3076" name="Picture 4" descr="https://im-tub-ap-ru.yandex.net/pic/6e497bb1cbab7b8b27ed65aed1f52a2f/img0.liveinternet.ru/images/attach/c/3/77/609/77609492_0006015Zelenyj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71296" y="5471793"/>
              <a:ext cx="1021710" cy="75499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Группа 16"/>
          <p:cNvGrpSpPr/>
          <p:nvPr/>
        </p:nvGrpSpPr>
        <p:grpSpPr>
          <a:xfrm>
            <a:off x="4505791" y="3600451"/>
            <a:ext cx="1300178" cy="1421471"/>
            <a:chOff x="5432062" y="3653039"/>
            <a:chExt cx="1300178" cy="1421471"/>
          </a:xfrm>
        </p:grpSpPr>
        <p:sp>
          <p:nvSpPr>
            <p:cNvPr id="13" name="Овал 12"/>
            <p:cNvSpPr/>
            <p:nvPr/>
          </p:nvSpPr>
          <p:spPr>
            <a:xfrm>
              <a:off x="5432062" y="3653039"/>
              <a:ext cx="1300178" cy="1421471"/>
            </a:xfrm>
            <a:prstGeom prst="ellipse">
              <a:avLst/>
            </a:prstGeom>
            <a:solidFill>
              <a:schemeClr val="bg1"/>
            </a:solidFill>
            <a:ln w="381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3078" name="Picture 6" descr="https://im-tub-ap-ru.yandex.net/pic/f561179723eab10f681e896a9569e0d1/fs00.infourok.ru/images/doc/108/127402/hello_html_6319b69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91626" y="4081847"/>
              <a:ext cx="781050" cy="65722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Группа 19"/>
          <p:cNvGrpSpPr/>
          <p:nvPr/>
        </p:nvGrpSpPr>
        <p:grpSpPr>
          <a:xfrm>
            <a:off x="1830417" y="3512194"/>
            <a:ext cx="1224136" cy="1358279"/>
            <a:chOff x="1293865" y="3684636"/>
            <a:chExt cx="1224136" cy="1358279"/>
          </a:xfrm>
        </p:grpSpPr>
        <p:sp>
          <p:nvSpPr>
            <p:cNvPr id="11" name="Овал 10"/>
            <p:cNvSpPr/>
            <p:nvPr/>
          </p:nvSpPr>
          <p:spPr>
            <a:xfrm>
              <a:off x="1293865" y="3684636"/>
              <a:ext cx="1224136" cy="1358279"/>
            </a:xfrm>
            <a:prstGeom prst="ellipse">
              <a:avLst/>
            </a:prstGeom>
            <a:solidFill>
              <a:schemeClr val="bg1"/>
            </a:solidFill>
            <a:ln w="381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3080" name="Picture 8" descr="https://im-tub-ap-ru.yandex.net/pic/428f309bdadc725ae5114484fc9e11ce/42.img.avito.st/640x480/50088124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51231" y="4074892"/>
              <a:ext cx="909403" cy="74490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Группа 18"/>
          <p:cNvGrpSpPr/>
          <p:nvPr/>
        </p:nvGrpSpPr>
        <p:grpSpPr>
          <a:xfrm>
            <a:off x="1842139" y="5154046"/>
            <a:ext cx="1212414" cy="1329630"/>
            <a:chOff x="3624174" y="4871816"/>
            <a:chExt cx="1212414" cy="1329630"/>
          </a:xfrm>
        </p:grpSpPr>
        <p:sp>
          <p:nvSpPr>
            <p:cNvPr id="12" name="Овал 11"/>
            <p:cNvSpPr/>
            <p:nvPr/>
          </p:nvSpPr>
          <p:spPr>
            <a:xfrm>
              <a:off x="3624174" y="4871816"/>
              <a:ext cx="1212414" cy="1329630"/>
            </a:xfrm>
            <a:prstGeom prst="ellipse">
              <a:avLst/>
            </a:prstGeom>
            <a:solidFill>
              <a:schemeClr val="bg1"/>
            </a:solidFill>
            <a:ln w="381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3082" name="Picture 10" descr="https://im-tub-ap-ru.yandex.net/pic/cea52f249eca3b8f0ee763b36988cb41/www.costumeshut.com/files/productsimages/BS_C/5862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79959" y="5140235"/>
              <a:ext cx="700843" cy="805110"/>
            </a:xfrm>
            <a:prstGeom prst="rect">
              <a:avLst/>
            </a:prstGeom>
            <a:noFill/>
            <a:extLst>
              <a:ext uri="{909E8E84-426E-40DD-AFC4-6F175D3DCCD1}">
                <a14:hiddenFill xmlns:a14="http://schemas.microsoft.com/office/drawing/2010/main">
                  <a:solidFill>
                    <a:srgbClr val="FFFFFF"/>
                  </a:solidFill>
                </a14:hiddenFill>
              </a:ext>
            </a:extLst>
          </p:spPr>
        </p:pic>
      </p:grpSp>
      <p:sp>
        <p:nvSpPr>
          <p:cNvPr id="21" name="Скругленный прямоугольник 20"/>
          <p:cNvSpPr/>
          <p:nvPr/>
        </p:nvSpPr>
        <p:spPr>
          <a:xfrm>
            <a:off x="4051978" y="1448066"/>
            <a:ext cx="2207805" cy="1805519"/>
          </a:xfrm>
          <a:prstGeom prst="round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FF0000"/>
                </a:solidFill>
                <a:latin typeface="Arial Black" panose="020B0A04020102020204" pitchFamily="34" charset="0"/>
              </a:rPr>
              <a:t>Б. САША</a:t>
            </a:r>
          </a:p>
          <a:p>
            <a:r>
              <a:rPr lang="ru-RU" b="1" dirty="0" smtClean="0">
                <a:solidFill>
                  <a:srgbClr val="964305">
                    <a:lumMod val="50000"/>
                  </a:srgbClr>
                </a:solidFill>
                <a:latin typeface="Arial Black" panose="020B0A04020102020204" pitchFamily="34" charset="0"/>
              </a:rPr>
              <a:t>1, 2 – птицы</a:t>
            </a:r>
          </a:p>
          <a:p>
            <a:r>
              <a:rPr lang="ru-RU" b="1" dirty="0" smtClean="0">
                <a:solidFill>
                  <a:srgbClr val="964305">
                    <a:lumMod val="50000"/>
                  </a:srgbClr>
                </a:solidFill>
                <a:latin typeface="Arial Black" panose="020B0A04020102020204" pitchFamily="34" charset="0"/>
              </a:rPr>
              <a:t>3, 4  -  земноводные</a:t>
            </a:r>
          </a:p>
          <a:p>
            <a:r>
              <a:rPr lang="ru-RU" b="1" dirty="0" smtClean="0">
                <a:solidFill>
                  <a:srgbClr val="964305">
                    <a:lumMod val="50000"/>
                  </a:srgbClr>
                </a:solidFill>
                <a:latin typeface="Arial Black" panose="020B0A04020102020204" pitchFamily="34" charset="0"/>
              </a:rPr>
              <a:t>5, 6 - животные</a:t>
            </a:r>
            <a:endParaRPr lang="ru-RU" b="1" dirty="0">
              <a:solidFill>
                <a:srgbClr val="FF0000"/>
              </a:solidFill>
              <a:latin typeface="Arial Black" panose="020B0A04020102020204" pitchFamily="34" charset="0"/>
            </a:endParaRPr>
          </a:p>
        </p:txBody>
      </p:sp>
      <p:sp>
        <p:nvSpPr>
          <p:cNvPr id="22" name="Скругленный прямоугольник 21"/>
          <p:cNvSpPr/>
          <p:nvPr/>
        </p:nvSpPr>
        <p:spPr>
          <a:xfrm>
            <a:off x="6584720" y="1419535"/>
            <a:ext cx="2207805" cy="1805519"/>
          </a:xfrm>
          <a:prstGeom prst="round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rgbClr val="FF0000"/>
                </a:solidFill>
                <a:latin typeface="Arial Black" panose="020B0A04020102020204" pitchFamily="34" charset="0"/>
              </a:rPr>
              <a:t>В</a:t>
            </a:r>
            <a:r>
              <a:rPr lang="ru-RU" b="1" dirty="0" smtClean="0">
                <a:solidFill>
                  <a:srgbClr val="FF0000"/>
                </a:solidFill>
                <a:latin typeface="Arial Black" panose="020B0A04020102020204" pitchFamily="34" charset="0"/>
              </a:rPr>
              <a:t>. СВЕТА</a:t>
            </a:r>
          </a:p>
          <a:p>
            <a:r>
              <a:rPr lang="ru-RU" b="1" dirty="0" smtClean="0">
                <a:solidFill>
                  <a:srgbClr val="964305">
                    <a:lumMod val="50000"/>
                  </a:srgbClr>
                </a:solidFill>
                <a:latin typeface="Arial Black" panose="020B0A04020102020204" pitchFamily="34" charset="0"/>
              </a:rPr>
              <a:t>1, 2 – птицы</a:t>
            </a:r>
          </a:p>
          <a:p>
            <a:r>
              <a:rPr lang="ru-RU" b="1" dirty="0" smtClean="0">
                <a:solidFill>
                  <a:srgbClr val="964305">
                    <a:lumMod val="50000"/>
                  </a:srgbClr>
                </a:solidFill>
                <a:latin typeface="Arial Black" panose="020B0A04020102020204" pitchFamily="34" charset="0"/>
              </a:rPr>
              <a:t>3, 4  -  земноводные</a:t>
            </a:r>
          </a:p>
          <a:p>
            <a:r>
              <a:rPr lang="ru-RU" b="1" dirty="0" smtClean="0">
                <a:solidFill>
                  <a:srgbClr val="964305">
                    <a:lumMod val="50000"/>
                  </a:srgbClr>
                </a:solidFill>
                <a:latin typeface="Arial Black" panose="020B0A04020102020204" pitchFamily="34" charset="0"/>
              </a:rPr>
              <a:t>5, 6 - звери</a:t>
            </a:r>
          </a:p>
          <a:p>
            <a:pPr algn="ctr"/>
            <a:endParaRPr lang="ru-RU" b="1" dirty="0">
              <a:solidFill>
                <a:srgbClr val="FF0000"/>
              </a:solidFill>
              <a:latin typeface="Arial Black" panose="020B0A04020102020204" pitchFamily="34" charset="0"/>
            </a:endParaRPr>
          </a:p>
        </p:txBody>
      </p:sp>
      <p:sp>
        <p:nvSpPr>
          <p:cNvPr id="23" name="Скругленный прямоугольник 22"/>
          <p:cNvSpPr/>
          <p:nvPr/>
        </p:nvSpPr>
        <p:spPr>
          <a:xfrm>
            <a:off x="1084052" y="3900746"/>
            <a:ext cx="493498" cy="581173"/>
          </a:xfrm>
          <a:prstGeom prst="round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prstClr val="white"/>
                </a:solidFill>
              </a:rPr>
              <a:t>1.</a:t>
            </a:r>
            <a:r>
              <a:rPr lang="ru-RU" sz="2000" b="1" dirty="0" smtClean="0">
                <a:solidFill>
                  <a:srgbClr val="FF0000"/>
                </a:solidFill>
                <a:latin typeface="Arial Black" panose="020B0A04020102020204" pitchFamily="34" charset="0"/>
              </a:rPr>
              <a:t>1. </a:t>
            </a:r>
            <a:endParaRPr lang="ru-RU" sz="2000" dirty="0">
              <a:solidFill>
                <a:prstClr val="white"/>
              </a:solidFill>
            </a:endParaRPr>
          </a:p>
        </p:txBody>
      </p:sp>
      <p:sp>
        <p:nvSpPr>
          <p:cNvPr id="29" name="Скругленный прямоугольник 28"/>
          <p:cNvSpPr/>
          <p:nvPr/>
        </p:nvSpPr>
        <p:spPr>
          <a:xfrm>
            <a:off x="1236452" y="5676747"/>
            <a:ext cx="493498" cy="581173"/>
          </a:xfrm>
          <a:prstGeom prst="round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prstClr val="white"/>
                </a:solidFill>
              </a:rPr>
              <a:t>1.</a:t>
            </a:r>
            <a:r>
              <a:rPr lang="ru-RU" sz="2000" b="1" dirty="0">
                <a:solidFill>
                  <a:srgbClr val="FF0000"/>
                </a:solidFill>
                <a:latin typeface="Arial Black" panose="020B0A04020102020204" pitchFamily="34" charset="0"/>
              </a:rPr>
              <a:t>2</a:t>
            </a:r>
            <a:r>
              <a:rPr lang="ru-RU" sz="2000" b="1" dirty="0" smtClean="0">
                <a:solidFill>
                  <a:srgbClr val="FF0000"/>
                </a:solidFill>
                <a:latin typeface="Arial Black" panose="020B0A04020102020204" pitchFamily="34" charset="0"/>
              </a:rPr>
              <a:t>. </a:t>
            </a:r>
            <a:endParaRPr lang="ru-RU" sz="2000" dirty="0">
              <a:solidFill>
                <a:prstClr val="white"/>
              </a:solidFill>
            </a:endParaRPr>
          </a:p>
        </p:txBody>
      </p:sp>
      <p:sp>
        <p:nvSpPr>
          <p:cNvPr id="30" name="Скругленный прямоугольник 29"/>
          <p:cNvSpPr/>
          <p:nvPr/>
        </p:nvSpPr>
        <p:spPr>
          <a:xfrm>
            <a:off x="3789539" y="5676747"/>
            <a:ext cx="493498" cy="581173"/>
          </a:xfrm>
          <a:prstGeom prst="round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prstClr val="white"/>
                </a:solidFill>
              </a:rPr>
              <a:t>1.</a:t>
            </a:r>
            <a:r>
              <a:rPr lang="ru-RU" sz="2000" b="1" dirty="0">
                <a:solidFill>
                  <a:srgbClr val="FF0000"/>
                </a:solidFill>
                <a:latin typeface="Arial Black" panose="020B0A04020102020204" pitchFamily="34" charset="0"/>
              </a:rPr>
              <a:t>4</a:t>
            </a:r>
            <a:r>
              <a:rPr lang="ru-RU" sz="2000" b="1" dirty="0" smtClean="0">
                <a:solidFill>
                  <a:srgbClr val="FF0000"/>
                </a:solidFill>
                <a:latin typeface="Arial Black" panose="020B0A04020102020204" pitchFamily="34" charset="0"/>
              </a:rPr>
              <a:t>. </a:t>
            </a:r>
            <a:endParaRPr lang="ru-RU" sz="2000" dirty="0">
              <a:solidFill>
                <a:prstClr val="white"/>
              </a:solidFill>
            </a:endParaRPr>
          </a:p>
        </p:txBody>
      </p:sp>
      <p:sp>
        <p:nvSpPr>
          <p:cNvPr id="31" name="Скругленный прямоугольник 30"/>
          <p:cNvSpPr/>
          <p:nvPr/>
        </p:nvSpPr>
        <p:spPr>
          <a:xfrm>
            <a:off x="3805229" y="3905940"/>
            <a:ext cx="493498" cy="581173"/>
          </a:xfrm>
          <a:prstGeom prst="round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prstClr val="white"/>
                </a:solidFill>
              </a:rPr>
              <a:t>1.</a:t>
            </a:r>
            <a:r>
              <a:rPr lang="ru-RU" sz="2000" b="1" dirty="0">
                <a:solidFill>
                  <a:srgbClr val="FF0000"/>
                </a:solidFill>
                <a:latin typeface="Arial Black" panose="020B0A04020102020204" pitchFamily="34" charset="0"/>
              </a:rPr>
              <a:t>3</a:t>
            </a:r>
            <a:r>
              <a:rPr lang="ru-RU" sz="2000" b="1" dirty="0" smtClean="0">
                <a:solidFill>
                  <a:srgbClr val="FF0000"/>
                </a:solidFill>
                <a:latin typeface="Arial Black" panose="020B0A04020102020204" pitchFamily="34" charset="0"/>
              </a:rPr>
              <a:t>. </a:t>
            </a:r>
            <a:endParaRPr lang="ru-RU" sz="2000" dirty="0">
              <a:solidFill>
                <a:prstClr val="white"/>
              </a:solidFill>
            </a:endParaRPr>
          </a:p>
        </p:txBody>
      </p:sp>
      <p:sp>
        <p:nvSpPr>
          <p:cNvPr id="32" name="Скругленный прямоугольник 31"/>
          <p:cNvSpPr/>
          <p:nvPr/>
        </p:nvSpPr>
        <p:spPr>
          <a:xfrm>
            <a:off x="6259783" y="4029259"/>
            <a:ext cx="493498" cy="581173"/>
          </a:xfrm>
          <a:prstGeom prst="round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prstClr val="white"/>
                </a:solidFill>
              </a:rPr>
              <a:t>1.</a:t>
            </a:r>
            <a:r>
              <a:rPr lang="ru-RU" sz="2000" b="1" dirty="0">
                <a:solidFill>
                  <a:srgbClr val="FF0000"/>
                </a:solidFill>
                <a:latin typeface="Arial Black" panose="020B0A04020102020204" pitchFamily="34" charset="0"/>
              </a:rPr>
              <a:t>5</a:t>
            </a:r>
            <a:r>
              <a:rPr lang="ru-RU" sz="2000" b="1" dirty="0" smtClean="0">
                <a:solidFill>
                  <a:srgbClr val="FF0000"/>
                </a:solidFill>
                <a:latin typeface="Arial Black" panose="020B0A04020102020204" pitchFamily="34" charset="0"/>
              </a:rPr>
              <a:t>. </a:t>
            </a:r>
            <a:endParaRPr lang="ru-RU" sz="2000" dirty="0">
              <a:solidFill>
                <a:prstClr val="white"/>
              </a:solidFill>
            </a:endParaRPr>
          </a:p>
        </p:txBody>
      </p:sp>
      <p:sp>
        <p:nvSpPr>
          <p:cNvPr id="33" name="Скругленный прямоугольник 32"/>
          <p:cNvSpPr/>
          <p:nvPr/>
        </p:nvSpPr>
        <p:spPr>
          <a:xfrm>
            <a:off x="6337971" y="5723184"/>
            <a:ext cx="493498" cy="581173"/>
          </a:xfrm>
          <a:prstGeom prst="round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prstClr val="white"/>
                </a:solidFill>
              </a:rPr>
              <a:t>1.</a:t>
            </a:r>
            <a:r>
              <a:rPr lang="ru-RU" sz="2000" b="1" dirty="0">
                <a:solidFill>
                  <a:srgbClr val="FF0000"/>
                </a:solidFill>
                <a:latin typeface="Arial Black" panose="020B0A04020102020204" pitchFamily="34" charset="0"/>
              </a:rPr>
              <a:t>6</a:t>
            </a:r>
            <a:r>
              <a:rPr lang="ru-RU" sz="2000" b="1" dirty="0" smtClean="0">
                <a:solidFill>
                  <a:srgbClr val="FF0000"/>
                </a:solidFill>
                <a:latin typeface="Arial Black" panose="020B0A04020102020204" pitchFamily="34" charset="0"/>
              </a:rPr>
              <a:t>. </a:t>
            </a:r>
            <a:endParaRPr lang="ru-RU" sz="2000" dirty="0">
              <a:solidFill>
                <a:prstClr val="white"/>
              </a:solidFill>
            </a:endParaRPr>
          </a:p>
        </p:txBody>
      </p:sp>
      <p:pic>
        <p:nvPicPr>
          <p:cNvPr id="34" name="Picture 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70211" y="1268760"/>
            <a:ext cx="773789" cy="572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5601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09651" y="332656"/>
            <a:ext cx="7498080" cy="1143000"/>
          </a:xfrm>
        </p:spPr>
        <p:txBody>
          <a:bodyPr>
            <a:normAutofit fontScale="90000"/>
          </a:bodyPr>
          <a:lstStyle/>
          <a:p>
            <a:r>
              <a:rPr lang="ru-RU" sz="2400" b="1" dirty="0" smtClean="0">
                <a:solidFill>
                  <a:schemeClr val="accent5">
                    <a:lumMod val="50000"/>
                  </a:schemeClr>
                </a:solidFill>
                <a:effectLst/>
                <a:latin typeface="Arial Black" panose="020B0A04020102020204" pitchFamily="34" charset="0"/>
              </a:rPr>
              <a:t>6. Детям  предложили выбрать   правильную модель цепи питания. Какой выбор  надо  сделать?</a:t>
            </a:r>
            <a:endParaRPr lang="ru-RU" sz="2400" b="1" dirty="0">
              <a:solidFill>
                <a:schemeClr val="accent5">
                  <a:lumMod val="50000"/>
                </a:schemeClr>
              </a:solidFill>
              <a:effectLst/>
              <a:latin typeface="Arial Black" panose="020B0A04020102020204" pitchFamily="34" charset="0"/>
            </a:endParaRPr>
          </a:p>
        </p:txBody>
      </p:sp>
      <p:sp>
        <p:nvSpPr>
          <p:cNvPr id="17" name="Скругленный прямоугольник 16"/>
          <p:cNvSpPr/>
          <p:nvPr/>
        </p:nvSpPr>
        <p:spPr>
          <a:xfrm>
            <a:off x="1043292" y="2059857"/>
            <a:ext cx="816050" cy="694576"/>
          </a:xfrm>
          <a:prstGeom prst="roundRect">
            <a:avLst/>
          </a:prstGeom>
          <a:solidFill>
            <a:sysClr val="window" lastClr="FFFFFF"/>
          </a:solidFill>
          <a:ln w="25400" cap="flat" cmpd="sng" algn="ctr">
            <a:solidFill>
              <a:sysClr val="windowText" lastClr="000000"/>
            </a:solidFill>
            <a:prstDash val="solid"/>
          </a:ln>
          <a:effectLst/>
        </p:spPr>
        <p:txBody>
          <a:bodyPr rtlCol="0" anchor="ctr"/>
          <a:lstStyle/>
          <a:p>
            <a:pPr algn="ctr" fontAlgn="base">
              <a:spcBef>
                <a:spcPct val="0"/>
              </a:spcBef>
              <a:spcAft>
                <a:spcPct val="0"/>
              </a:spcAft>
              <a:defRPr/>
            </a:pPr>
            <a:r>
              <a:rPr lang="ru-RU" sz="2800" b="1" kern="0" dirty="0" smtClean="0">
                <a:solidFill>
                  <a:srgbClr val="FF0000"/>
                </a:solidFill>
                <a:latin typeface="Arial Black" panose="020B0A04020102020204" pitchFamily="34" charset="0"/>
              </a:rPr>
              <a:t>А</a:t>
            </a:r>
            <a:r>
              <a:rPr lang="ru-RU" sz="3200" b="1" kern="0" dirty="0" smtClean="0">
                <a:solidFill>
                  <a:srgbClr val="FF0000"/>
                </a:solidFill>
                <a:latin typeface="Arial Black" panose="020B0A04020102020204" pitchFamily="34" charset="0"/>
              </a:rPr>
              <a:t>.</a:t>
            </a:r>
          </a:p>
        </p:txBody>
      </p:sp>
      <p:sp>
        <p:nvSpPr>
          <p:cNvPr id="18" name="Скругленный прямоугольник 17"/>
          <p:cNvSpPr/>
          <p:nvPr/>
        </p:nvSpPr>
        <p:spPr>
          <a:xfrm>
            <a:off x="1123979" y="3424119"/>
            <a:ext cx="648748" cy="694576"/>
          </a:xfrm>
          <a:prstGeom prst="roundRect">
            <a:avLst/>
          </a:prstGeom>
          <a:solidFill>
            <a:sysClr val="window" lastClr="FFFFFF"/>
          </a:solidFill>
          <a:ln w="25400" cap="flat" cmpd="sng" algn="ctr">
            <a:solidFill>
              <a:sysClr val="windowText" lastClr="000000"/>
            </a:solidFill>
            <a:prstDash val="solid"/>
          </a:ln>
          <a:effectLst/>
        </p:spPr>
        <p:txBody>
          <a:bodyPr rtlCol="0" anchor="ctr"/>
          <a:lstStyle/>
          <a:p>
            <a:pPr algn="ctr" fontAlgn="base">
              <a:spcBef>
                <a:spcPct val="0"/>
              </a:spcBef>
              <a:spcAft>
                <a:spcPct val="0"/>
              </a:spcAft>
              <a:defRPr/>
            </a:pPr>
            <a:r>
              <a:rPr lang="ru-RU" sz="2800" b="1" kern="0" dirty="0" smtClean="0">
                <a:solidFill>
                  <a:srgbClr val="FF0000"/>
                </a:solidFill>
                <a:latin typeface="Arial Black" panose="020B0A04020102020204" pitchFamily="34" charset="0"/>
              </a:rPr>
              <a:t>Б.</a:t>
            </a:r>
          </a:p>
        </p:txBody>
      </p:sp>
      <p:sp>
        <p:nvSpPr>
          <p:cNvPr id="19" name="Скругленный прямоугольник 18"/>
          <p:cNvSpPr/>
          <p:nvPr/>
        </p:nvSpPr>
        <p:spPr>
          <a:xfrm>
            <a:off x="1129908" y="4681880"/>
            <a:ext cx="642819" cy="694576"/>
          </a:xfrm>
          <a:prstGeom prst="roundRect">
            <a:avLst/>
          </a:prstGeom>
          <a:solidFill>
            <a:sysClr val="window" lastClr="FFFFFF"/>
          </a:solidFill>
          <a:ln w="25400" cap="flat" cmpd="sng" algn="ctr">
            <a:solidFill>
              <a:sysClr val="windowText" lastClr="000000"/>
            </a:solidFill>
            <a:prstDash val="solid"/>
          </a:ln>
          <a:effectLst/>
        </p:spPr>
        <p:txBody>
          <a:bodyPr rtlCol="0" anchor="ctr"/>
          <a:lstStyle/>
          <a:p>
            <a:pPr algn="ctr" fontAlgn="base">
              <a:spcBef>
                <a:spcPct val="0"/>
              </a:spcBef>
              <a:spcAft>
                <a:spcPct val="0"/>
              </a:spcAft>
              <a:defRPr/>
            </a:pPr>
            <a:r>
              <a:rPr lang="ru-RU" sz="2800" b="1" kern="0" dirty="0" smtClean="0">
                <a:solidFill>
                  <a:srgbClr val="FF0000"/>
                </a:solidFill>
                <a:latin typeface="Arial Black" panose="020B0A04020102020204" pitchFamily="34" charset="0"/>
              </a:rPr>
              <a:t>В.</a:t>
            </a:r>
          </a:p>
        </p:txBody>
      </p:sp>
      <p:sp>
        <p:nvSpPr>
          <p:cNvPr id="20" name="Скругленный прямоугольник 19"/>
          <p:cNvSpPr/>
          <p:nvPr/>
        </p:nvSpPr>
        <p:spPr>
          <a:xfrm>
            <a:off x="1123980" y="5834153"/>
            <a:ext cx="648748" cy="694576"/>
          </a:xfrm>
          <a:prstGeom prst="roundRect">
            <a:avLst/>
          </a:prstGeom>
          <a:solidFill>
            <a:sysClr val="window" lastClr="FFFFFF"/>
          </a:solidFill>
          <a:ln w="25400" cap="flat" cmpd="sng" algn="ctr">
            <a:solidFill>
              <a:sysClr val="windowText" lastClr="000000"/>
            </a:solidFill>
            <a:prstDash val="solid"/>
          </a:ln>
          <a:effectLst/>
        </p:spPr>
        <p:txBody>
          <a:bodyPr rtlCol="0" anchor="ctr"/>
          <a:lstStyle/>
          <a:p>
            <a:pPr algn="ctr" fontAlgn="base">
              <a:spcBef>
                <a:spcPct val="0"/>
              </a:spcBef>
              <a:spcAft>
                <a:spcPct val="0"/>
              </a:spcAft>
              <a:defRPr/>
            </a:pPr>
            <a:r>
              <a:rPr lang="ru-RU" sz="2800" b="1" kern="0" dirty="0" smtClean="0">
                <a:solidFill>
                  <a:srgbClr val="FF0000"/>
                </a:solidFill>
                <a:latin typeface="Arial Black" panose="020B0A04020102020204" pitchFamily="34" charset="0"/>
              </a:rPr>
              <a:t>Г.</a:t>
            </a:r>
          </a:p>
        </p:txBody>
      </p:sp>
      <p:sp>
        <p:nvSpPr>
          <p:cNvPr id="21" name="Стрелка вправо 20"/>
          <p:cNvSpPr/>
          <p:nvPr/>
        </p:nvSpPr>
        <p:spPr>
          <a:xfrm>
            <a:off x="3304430" y="2375039"/>
            <a:ext cx="653327" cy="242316"/>
          </a:xfrm>
          <a:prstGeom prst="rightArrow">
            <a:avLst/>
          </a:prstGeom>
          <a:solidFill>
            <a:srgbClr val="FF0000"/>
          </a:solidFill>
          <a:ln w="25400" cap="flat" cmpd="sng" algn="ctr">
            <a:solidFill>
              <a:srgbClr val="008080">
                <a:shade val="50000"/>
              </a:srgbClr>
            </a:solidFill>
            <a:prstDash val="solid"/>
          </a:ln>
          <a:effectLst/>
        </p:spPr>
        <p:txBody>
          <a:bodyPr rtlCol="0" anchor="ctr"/>
          <a:lstStyle/>
          <a:p>
            <a:pPr algn="ctr"/>
            <a:endParaRPr lang="ru-RU" kern="0" smtClean="0">
              <a:solidFill>
                <a:prstClr val="white"/>
              </a:solidFill>
              <a:latin typeface="Calibri"/>
            </a:endParaRPr>
          </a:p>
        </p:txBody>
      </p:sp>
      <p:sp>
        <p:nvSpPr>
          <p:cNvPr id="22" name="Стрелка вправо 21"/>
          <p:cNvSpPr/>
          <p:nvPr/>
        </p:nvSpPr>
        <p:spPr>
          <a:xfrm>
            <a:off x="5906756" y="2150791"/>
            <a:ext cx="653327" cy="242316"/>
          </a:xfrm>
          <a:prstGeom prst="rightArrow">
            <a:avLst/>
          </a:prstGeom>
          <a:solidFill>
            <a:srgbClr val="FF0000"/>
          </a:solidFill>
          <a:ln w="25400" cap="flat" cmpd="sng" algn="ctr">
            <a:solidFill>
              <a:srgbClr val="008080">
                <a:shade val="50000"/>
              </a:srgbClr>
            </a:solidFill>
            <a:prstDash val="solid"/>
          </a:ln>
          <a:effectLst/>
        </p:spPr>
        <p:txBody>
          <a:bodyPr rtlCol="0" anchor="ctr"/>
          <a:lstStyle/>
          <a:p>
            <a:pPr algn="ctr"/>
            <a:endParaRPr lang="ru-RU" kern="0" smtClean="0">
              <a:solidFill>
                <a:prstClr val="white"/>
              </a:solidFill>
              <a:latin typeface="Calibri"/>
            </a:endParaRPr>
          </a:p>
        </p:txBody>
      </p:sp>
      <p:sp>
        <p:nvSpPr>
          <p:cNvPr id="23" name="Стрелка вправо 22"/>
          <p:cNvSpPr/>
          <p:nvPr/>
        </p:nvSpPr>
        <p:spPr>
          <a:xfrm>
            <a:off x="3377862" y="3650249"/>
            <a:ext cx="653327" cy="242316"/>
          </a:xfrm>
          <a:prstGeom prst="rightArrow">
            <a:avLst/>
          </a:prstGeom>
          <a:solidFill>
            <a:srgbClr val="FF0000"/>
          </a:solidFill>
          <a:ln w="25400" cap="flat" cmpd="sng" algn="ctr">
            <a:solidFill>
              <a:srgbClr val="008080">
                <a:shade val="50000"/>
              </a:srgbClr>
            </a:solidFill>
            <a:prstDash val="solid"/>
          </a:ln>
          <a:effectLst/>
        </p:spPr>
        <p:txBody>
          <a:bodyPr rtlCol="0" anchor="ctr"/>
          <a:lstStyle/>
          <a:p>
            <a:pPr algn="ctr"/>
            <a:endParaRPr lang="ru-RU" kern="0" smtClean="0">
              <a:solidFill>
                <a:prstClr val="white"/>
              </a:solidFill>
              <a:latin typeface="Calibri"/>
            </a:endParaRPr>
          </a:p>
        </p:txBody>
      </p:sp>
      <p:sp>
        <p:nvSpPr>
          <p:cNvPr id="24" name="Стрелка вправо 23"/>
          <p:cNvSpPr/>
          <p:nvPr/>
        </p:nvSpPr>
        <p:spPr>
          <a:xfrm>
            <a:off x="5799342" y="3675808"/>
            <a:ext cx="653327" cy="242316"/>
          </a:xfrm>
          <a:prstGeom prst="rightArrow">
            <a:avLst/>
          </a:prstGeom>
          <a:solidFill>
            <a:srgbClr val="FF0000"/>
          </a:solidFill>
          <a:ln w="25400" cap="flat" cmpd="sng" algn="ctr">
            <a:solidFill>
              <a:srgbClr val="008080">
                <a:shade val="50000"/>
              </a:srgbClr>
            </a:solidFill>
            <a:prstDash val="solid"/>
          </a:ln>
          <a:effectLst/>
        </p:spPr>
        <p:txBody>
          <a:bodyPr rtlCol="0" anchor="ctr"/>
          <a:lstStyle/>
          <a:p>
            <a:pPr algn="ctr"/>
            <a:endParaRPr lang="ru-RU" kern="0" smtClean="0">
              <a:solidFill>
                <a:prstClr val="white"/>
              </a:solidFill>
              <a:latin typeface="Calibri"/>
            </a:endParaRPr>
          </a:p>
        </p:txBody>
      </p:sp>
      <p:sp>
        <p:nvSpPr>
          <p:cNvPr id="25" name="Стрелка вправо 24"/>
          <p:cNvSpPr/>
          <p:nvPr/>
        </p:nvSpPr>
        <p:spPr>
          <a:xfrm>
            <a:off x="3705386" y="4908010"/>
            <a:ext cx="653327" cy="242316"/>
          </a:xfrm>
          <a:prstGeom prst="rightArrow">
            <a:avLst/>
          </a:prstGeom>
          <a:solidFill>
            <a:srgbClr val="FF0000"/>
          </a:solidFill>
          <a:ln w="25400" cap="flat" cmpd="sng" algn="ctr">
            <a:solidFill>
              <a:srgbClr val="008080">
                <a:shade val="50000"/>
              </a:srgbClr>
            </a:solidFill>
            <a:prstDash val="solid"/>
          </a:ln>
          <a:effectLst/>
        </p:spPr>
        <p:txBody>
          <a:bodyPr rtlCol="0" anchor="ctr"/>
          <a:lstStyle/>
          <a:p>
            <a:pPr algn="ctr"/>
            <a:endParaRPr lang="ru-RU" kern="0" smtClean="0">
              <a:solidFill>
                <a:prstClr val="white"/>
              </a:solidFill>
              <a:latin typeface="Calibri"/>
            </a:endParaRPr>
          </a:p>
        </p:txBody>
      </p:sp>
      <p:sp>
        <p:nvSpPr>
          <p:cNvPr id="26" name="Стрелка вправо 25"/>
          <p:cNvSpPr/>
          <p:nvPr/>
        </p:nvSpPr>
        <p:spPr>
          <a:xfrm>
            <a:off x="5947139" y="4869330"/>
            <a:ext cx="653327" cy="242316"/>
          </a:xfrm>
          <a:prstGeom prst="rightArrow">
            <a:avLst/>
          </a:prstGeom>
          <a:solidFill>
            <a:srgbClr val="FF0000"/>
          </a:solidFill>
          <a:ln w="25400" cap="flat" cmpd="sng" algn="ctr">
            <a:solidFill>
              <a:srgbClr val="008080">
                <a:shade val="50000"/>
              </a:srgbClr>
            </a:solidFill>
            <a:prstDash val="solid"/>
          </a:ln>
          <a:effectLst/>
        </p:spPr>
        <p:txBody>
          <a:bodyPr rtlCol="0" anchor="ctr"/>
          <a:lstStyle/>
          <a:p>
            <a:pPr algn="ctr"/>
            <a:endParaRPr lang="ru-RU" kern="0" smtClean="0">
              <a:solidFill>
                <a:prstClr val="white"/>
              </a:solidFill>
              <a:latin typeface="Calibri"/>
            </a:endParaRPr>
          </a:p>
        </p:txBody>
      </p:sp>
      <p:sp>
        <p:nvSpPr>
          <p:cNvPr id="27" name="Стрелка вправо 26"/>
          <p:cNvSpPr/>
          <p:nvPr/>
        </p:nvSpPr>
        <p:spPr>
          <a:xfrm>
            <a:off x="3540751" y="6139413"/>
            <a:ext cx="653327" cy="242316"/>
          </a:xfrm>
          <a:prstGeom prst="rightArrow">
            <a:avLst/>
          </a:prstGeom>
          <a:solidFill>
            <a:srgbClr val="FF0000"/>
          </a:solidFill>
          <a:ln w="25400" cap="flat" cmpd="sng" algn="ctr">
            <a:solidFill>
              <a:srgbClr val="008080">
                <a:shade val="50000"/>
              </a:srgbClr>
            </a:solidFill>
            <a:prstDash val="solid"/>
          </a:ln>
          <a:effectLst/>
        </p:spPr>
        <p:txBody>
          <a:bodyPr rtlCol="0" anchor="ctr"/>
          <a:lstStyle/>
          <a:p>
            <a:pPr algn="ctr"/>
            <a:endParaRPr lang="ru-RU" kern="0" smtClean="0">
              <a:solidFill>
                <a:prstClr val="white"/>
              </a:solidFill>
              <a:latin typeface="Calibri"/>
            </a:endParaRPr>
          </a:p>
        </p:txBody>
      </p:sp>
      <p:sp>
        <p:nvSpPr>
          <p:cNvPr id="28" name="Стрелка вправо 27"/>
          <p:cNvSpPr/>
          <p:nvPr/>
        </p:nvSpPr>
        <p:spPr>
          <a:xfrm>
            <a:off x="6031060" y="6061488"/>
            <a:ext cx="653327" cy="242316"/>
          </a:xfrm>
          <a:prstGeom prst="rightArrow">
            <a:avLst/>
          </a:prstGeom>
          <a:solidFill>
            <a:srgbClr val="FF0000"/>
          </a:solidFill>
          <a:ln w="25400" cap="flat" cmpd="sng" algn="ctr">
            <a:solidFill>
              <a:srgbClr val="008080">
                <a:shade val="50000"/>
              </a:srgbClr>
            </a:solidFill>
            <a:prstDash val="solid"/>
          </a:ln>
          <a:effectLst/>
        </p:spPr>
        <p:txBody>
          <a:bodyPr rtlCol="0" anchor="ctr"/>
          <a:lstStyle/>
          <a:p>
            <a:pPr algn="ctr"/>
            <a:endParaRPr lang="ru-RU" kern="0" smtClean="0">
              <a:solidFill>
                <a:prstClr val="white"/>
              </a:solidFill>
              <a:latin typeface="Calibri"/>
            </a:endParaRPr>
          </a:p>
        </p:txBody>
      </p:sp>
      <p:grpSp>
        <p:nvGrpSpPr>
          <p:cNvPr id="31" name="Группа 30"/>
          <p:cNvGrpSpPr/>
          <p:nvPr/>
        </p:nvGrpSpPr>
        <p:grpSpPr>
          <a:xfrm>
            <a:off x="4201355" y="1830016"/>
            <a:ext cx="1225755" cy="914400"/>
            <a:chOff x="4201355" y="1971344"/>
            <a:chExt cx="1225755" cy="914400"/>
          </a:xfrm>
        </p:grpSpPr>
        <p:pic>
          <p:nvPicPr>
            <p:cNvPr id="9"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25873" y="2059094"/>
              <a:ext cx="1201237" cy="708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Скругленный прямоугольник 28"/>
            <p:cNvSpPr/>
            <p:nvPr/>
          </p:nvSpPr>
          <p:spPr>
            <a:xfrm>
              <a:off x="4201355" y="1971344"/>
              <a:ext cx="1225755" cy="914400"/>
            </a:xfrm>
            <a:prstGeom prst="round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grpSp>
      <p:grpSp>
        <p:nvGrpSpPr>
          <p:cNvPr id="33" name="Группа 32"/>
          <p:cNvGrpSpPr/>
          <p:nvPr/>
        </p:nvGrpSpPr>
        <p:grpSpPr>
          <a:xfrm>
            <a:off x="1954289" y="1876158"/>
            <a:ext cx="1225755" cy="914400"/>
            <a:chOff x="1954289" y="1876158"/>
            <a:chExt cx="1225755" cy="914400"/>
          </a:xfrm>
        </p:grpSpPr>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1691" y="1958893"/>
              <a:ext cx="1161917" cy="748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Скругленный прямоугольник 29"/>
            <p:cNvSpPr/>
            <p:nvPr/>
          </p:nvSpPr>
          <p:spPr>
            <a:xfrm>
              <a:off x="1954289" y="1876158"/>
              <a:ext cx="1225755" cy="914400"/>
            </a:xfrm>
            <a:prstGeom prst="round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grpSp>
      <p:grpSp>
        <p:nvGrpSpPr>
          <p:cNvPr id="34" name="Группа 33"/>
          <p:cNvGrpSpPr/>
          <p:nvPr/>
        </p:nvGrpSpPr>
        <p:grpSpPr>
          <a:xfrm>
            <a:off x="6854823" y="1793423"/>
            <a:ext cx="1225755" cy="914400"/>
            <a:chOff x="6887098" y="1751520"/>
            <a:chExt cx="1225755" cy="914400"/>
          </a:xfrm>
        </p:grpSpPr>
        <p:pic>
          <p:nvPicPr>
            <p:cNvPr id="10"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18332" y="1869594"/>
              <a:ext cx="1069278" cy="744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Скругленный прямоугольник 31"/>
            <p:cNvSpPr/>
            <p:nvPr/>
          </p:nvSpPr>
          <p:spPr>
            <a:xfrm>
              <a:off x="6887098" y="1751520"/>
              <a:ext cx="1225755" cy="914400"/>
            </a:xfrm>
            <a:prstGeom prst="round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grpSp>
      <p:grpSp>
        <p:nvGrpSpPr>
          <p:cNvPr id="35" name="Группа 34"/>
          <p:cNvGrpSpPr/>
          <p:nvPr/>
        </p:nvGrpSpPr>
        <p:grpSpPr>
          <a:xfrm>
            <a:off x="1959771" y="3314207"/>
            <a:ext cx="1225755" cy="914400"/>
            <a:chOff x="1954289" y="1876158"/>
            <a:chExt cx="1225755" cy="914400"/>
          </a:xfrm>
        </p:grpSpPr>
        <p:pic>
          <p:nvPicPr>
            <p:cNvPr id="3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1691" y="1958893"/>
              <a:ext cx="1161917" cy="748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Скругленный прямоугольник 36"/>
            <p:cNvSpPr/>
            <p:nvPr/>
          </p:nvSpPr>
          <p:spPr>
            <a:xfrm>
              <a:off x="1954289" y="1876158"/>
              <a:ext cx="1225755" cy="914400"/>
            </a:xfrm>
            <a:prstGeom prst="round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grpSp>
      <p:grpSp>
        <p:nvGrpSpPr>
          <p:cNvPr id="38" name="Группа 37"/>
          <p:cNvGrpSpPr/>
          <p:nvPr/>
        </p:nvGrpSpPr>
        <p:grpSpPr>
          <a:xfrm>
            <a:off x="4284421" y="3306706"/>
            <a:ext cx="1225755" cy="914400"/>
            <a:chOff x="6887098" y="1751520"/>
            <a:chExt cx="1225755" cy="914400"/>
          </a:xfrm>
        </p:grpSpPr>
        <p:pic>
          <p:nvPicPr>
            <p:cNvPr id="39"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18332" y="1869594"/>
              <a:ext cx="1069278" cy="744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Скругленный прямоугольник 39"/>
            <p:cNvSpPr/>
            <p:nvPr/>
          </p:nvSpPr>
          <p:spPr>
            <a:xfrm>
              <a:off x="6887098" y="1751520"/>
              <a:ext cx="1225755" cy="914400"/>
            </a:xfrm>
            <a:prstGeom prst="round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grpSp>
      <p:grpSp>
        <p:nvGrpSpPr>
          <p:cNvPr id="41" name="Группа 40"/>
          <p:cNvGrpSpPr/>
          <p:nvPr/>
        </p:nvGrpSpPr>
        <p:grpSpPr>
          <a:xfrm>
            <a:off x="6852704" y="3396942"/>
            <a:ext cx="1225755" cy="914400"/>
            <a:chOff x="4201355" y="1971344"/>
            <a:chExt cx="1225755" cy="914400"/>
          </a:xfrm>
        </p:grpSpPr>
        <p:pic>
          <p:nvPicPr>
            <p:cNvPr id="42"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25873" y="2059094"/>
              <a:ext cx="1201237" cy="708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 name="Скругленный прямоугольник 42"/>
            <p:cNvSpPr/>
            <p:nvPr/>
          </p:nvSpPr>
          <p:spPr>
            <a:xfrm>
              <a:off x="4201355" y="1971344"/>
              <a:ext cx="1225755" cy="914400"/>
            </a:xfrm>
            <a:prstGeom prst="round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grpSp>
      <p:grpSp>
        <p:nvGrpSpPr>
          <p:cNvPr id="44" name="Группа 43"/>
          <p:cNvGrpSpPr/>
          <p:nvPr/>
        </p:nvGrpSpPr>
        <p:grpSpPr>
          <a:xfrm>
            <a:off x="1933335" y="4636337"/>
            <a:ext cx="1225755" cy="914400"/>
            <a:chOff x="4201355" y="1971344"/>
            <a:chExt cx="1225755" cy="914400"/>
          </a:xfrm>
        </p:grpSpPr>
        <p:pic>
          <p:nvPicPr>
            <p:cNvPr id="45"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25873" y="2059094"/>
              <a:ext cx="1201237" cy="708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6" name="Скругленный прямоугольник 45"/>
            <p:cNvSpPr/>
            <p:nvPr/>
          </p:nvSpPr>
          <p:spPr>
            <a:xfrm>
              <a:off x="4201355" y="1971344"/>
              <a:ext cx="1225755" cy="914400"/>
            </a:xfrm>
            <a:prstGeom prst="round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grpSp>
      <p:grpSp>
        <p:nvGrpSpPr>
          <p:cNvPr id="47" name="Группа 46"/>
          <p:cNvGrpSpPr/>
          <p:nvPr/>
        </p:nvGrpSpPr>
        <p:grpSpPr>
          <a:xfrm>
            <a:off x="4565970" y="4618381"/>
            <a:ext cx="1225755" cy="914400"/>
            <a:chOff x="1954289" y="1876158"/>
            <a:chExt cx="1225755" cy="914400"/>
          </a:xfrm>
        </p:grpSpPr>
        <p:pic>
          <p:nvPicPr>
            <p:cNvPr id="4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1691" y="1958893"/>
              <a:ext cx="1161917" cy="748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 name="Скругленный прямоугольник 48"/>
            <p:cNvSpPr/>
            <p:nvPr/>
          </p:nvSpPr>
          <p:spPr>
            <a:xfrm>
              <a:off x="1954289" y="1876158"/>
              <a:ext cx="1225755" cy="914400"/>
            </a:xfrm>
            <a:prstGeom prst="round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grpSp>
      <p:grpSp>
        <p:nvGrpSpPr>
          <p:cNvPr id="50" name="Группа 49"/>
          <p:cNvGrpSpPr/>
          <p:nvPr/>
        </p:nvGrpSpPr>
        <p:grpSpPr>
          <a:xfrm>
            <a:off x="6876709" y="4654446"/>
            <a:ext cx="1225755" cy="914400"/>
            <a:chOff x="6887098" y="1751520"/>
            <a:chExt cx="1225755" cy="914400"/>
          </a:xfrm>
        </p:grpSpPr>
        <p:pic>
          <p:nvPicPr>
            <p:cNvPr id="51"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18332" y="1869594"/>
              <a:ext cx="1069278" cy="744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2" name="Скругленный прямоугольник 51"/>
            <p:cNvSpPr/>
            <p:nvPr/>
          </p:nvSpPr>
          <p:spPr>
            <a:xfrm>
              <a:off x="6887098" y="1751520"/>
              <a:ext cx="1225755" cy="914400"/>
            </a:xfrm>
            <a:prstGeom prst="round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grpSp>
      <p:grpSp>
        <p:nvGrpSpPr>
          <p:cNvPr id="53" name="Группа 52"/>
          <p:cNvGrpSpPr/>
          <p:nvPr/>
        </p:nvGrpSpPr>
        <p:grpSpPr>
          <a:xfrm>
            <a:off x="1965253" y="5790502"/>
            <a:ext cx="1225755" cy="914400"/>
            <a:chOff x="6887098" y="1751520"/>
            <a:chExt cx="1225755" cy="914400"/>
          </a:xfrm>
        </p:grpSpPr>
        <p:pic>
          <p:nvPicPr>
            <p:cNvPr id="54"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18332" y="1869594"/>
              <a:ext cx="1069278" cy="744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5" name="Скругленный прямоугольник 54"/>
            <p:cNvSpPr/>
            <p:nvPr/>
          </p:nvSpPr>
          <p:spPr>
            <a:xfrm>
              <a:off x="6887098" y="1751520"/>
              <a:ext cx="1225755" cy="914400"/>
            </a:xfrm>
            <a:prstGeom prst="round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grpSp>
      <p:grpSp>
        <p:nvGrpSpPr>
          <p:cNvPr id="56" name="Группа 55"/>
          <p:cNvGrpSpPr/>
          <p:nvPr/>
        </p:nvGrpSpPr>
        <p:grpSpPr>
          <a:xfrm>
            <a:off x="4525157" y="5823562"/>
            <a:ext cx="1225755" cy="914400"/>
            <a:chOff x="4201355" y="1971344"/>
            <a:chExt cx="1225755" cy="914400"/>
          </a:xfrm>
        </p:grpSpPr>
        <p:pic>
          <p:nvPicPr>
            <p:cNvPr id="57"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25873" y="2059094"/>
              <a:ext cx="1201237" cy="708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8" name="Скругленный прямоугольник 57"/>
            <p:cNvSpPr/>
            <p:nvPr/>
          </p:nvSpPr>
          <p:spPr>
            <a:xfrm>
              <a:off x="4201355" y="1971344"/>
              <a:ext cx="1225755" cy="914400"/>
            </a:xfrm>
            <a:prstGeom prst="round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grpSp>
      <p:grpSp>
        <p:nvGrpSpPr>
          <p:cNvPr id="59" name="Группа 58"/>
          <p:cNvGrpSpPr/>
          <p:nvPr/>
        </p:nvGrpSpPr>
        <p:grpSpPr>
          <a:xfrm>
            <a:off x="6921406" y="5790502"/>
            <a:ext cx="1225755" cy="914400"/>
            <a:chOff x="1954289" y="1876158"/>
            <a:chExt cx="1225755" cy="914400"/>
          </a:xfrm>
        </p:grpSpPr>
        <p:pic>
          <p:nvPicPr>
            <p:cNvPr id="6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1691" y="1958893"/>
              <a:ext cx="1161917" cy="748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 name="Скругленный прямоугольник 60"/>
            <p:cNvSpPr/>
            <p:nvPr/>
          </p:nvSpPr>
          <p:spPr>
            <a:xfrm>
              <a:off x="1954289" y="1876158"/>
              <a:ext cx="1225755" cy="914400"/>
            </a:xfrm>
            <a:prstGeom prst="round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grpSp>
      <p:pic>
        <p:nvPicPr>
          <p:cNvPr id="62" name="Picture 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39237" y="3490129"/>
            <a:ext cx="773789" cy="572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9395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2385" y="188640"/>
            <a:ext cx="7498080" cy="1143000"/>
          </a:xfrm>
        </p:spPr>
        <p:txBody>
          <a:bodyPr>
            <a:normAutofit fontScale="90000"/>
          </a:bodyPr>
          <a:lstStyle/>
          <a:p>
            <a:r>
              <a:rPr lang="ru-RU" sz="2400" b="1" dirty="0" smtClean="0">
                <a:solidFill>
                  <a:schemeClr val="accent5">
                    <a:lumMod val="50000"/>
                  </a:schemeClr>
                </a:solidFill>
                <a:effectLst/>
                <a:latin typeface="Arial Black" panose="020B0A04020102020204" pitchFamily="34" charset="0"/>
              </a:rPr>
              <a:t>7. На экскурсии  ребята встретили вот такое растение. По  статье  атласа – определителя проверьте, кто  из  ребят  прав?</a:t>
            </a:r>
            <a:endParaRPr lang="ru-RU" sz="2400" b="1" dirty="0">
              <a:solidFill>
                <a:schemeClr val="accent5">
                  <a:lumMod val="50000"/>
                </a:schemeClr>
              </a:solidFill>
              <a:effectLst/>
              <a:latin typeface="Arial Black" panose="020B0A04020102020204" pitchFamily="34" charset="0"/>
            </a:endParaRPr>
          </a:p>
        </p:txBody>
      </p:sp>
      <p:sp>
        <p:nvSpPr>
          <p:cNvPr id="3" name="Объект 2"/>
          <p:cNvSpPr>
            <a:spLocks noGrp="1"/>
          </p:cNvSpPr>
          <p:nvPr>
            <p:ph idx="1"/>
          </p:nvPr>
        </p:nvSpPr>
        <p:spPr>
          <a:xfrm>
            <a:off x="5292080" y="1448522"/>
            <a:ext cx="3569600" cy="4800600"/>
          </a:xfrm>
        </p:spPr>
        <p:txBody>
          <a:bodyPr>
            <a:normAutofit/>
          </a:bodyPr>
          <a:lstStyle/>
          <a:p>
            <a:pPr marL="82296" indent="0">
              <a:buNone/>
            </a:pPr>
            <a:r>
              <a:rPr lang="ru-RU" sz="2000" b="1" dirty="0" smtClean="0">
                <a:solidFill>
                  <a:schemeClr val="accent5">
                    <a:lumMod val="50000"/>
                  </a:schemeClr>
                </a:solidFill>
                <a:latin typeface="Arial Black" panose="020B0A04020102020204" pitchFamily="34" charset="0"/>
              </a:rPr>
              <a:t>Водное растение с </a:t>
            </a:r>
            <a:r>
              <a:rPr lang="ru-RU" sz="2000" b="1" dirty="0">
                <a:solidFill>
                  <a:schemeClr val="accent5">
                    <a:lumMod val="50000"/>
                  </a:schemeClr>
                </a:solidFill>
                <a:latin typeface="Arial Black" panose="020B0A04020102020204" pitchFamily="34" charset="0"/>
              </a:rPr>
              <a:t>коротким корневищем и многочисленными не достигающими дна придаточными корнями, мясистыми, длинными, с тонкими волосками и воздушными полостями, за счет </a:t>
            </a:r>
            <a:r>
              <a:rPr lang="ru-RU" sz="2000" b="1">
                <a:solidFill>
                  <a:schemeClr val="accent5">
                    <a:lumMod val="50000"/>
                  </a:schemeClr>
                </a:solidFill>
                <a:latin typeface="Arial Black" panose="020B0A04020102020204" pitchFamily="34" charset="0"/>
              </a:rPr>
              <a:t>которых </a:t>
            </a:r>
            <a:r>
              <a:rPr lang="ru-RU" sz="2000" b="1" smtClean="0">
                <a:solidFill>
                  <a:schemeClr val="accent5">
                    <a:lumMod val="50000"/>
                  </a:schemeClr>
                </a:solidFill>
                <a:latin typeface="Arial Black" panose="020B0A04020102020204" pitchFamily="34" charset="0"/>
              </a:rPr>
              <a:t>  </a:t>
            </a:r>
            <a:r>
              <a:rPr lang="ru-RU" sz="2000" b="1" smtClean="0">
                <a:solidFill>
                  <a:schemeClr val="accent5">
                    <a:lumMod val="50000"/>
                  </a:schemeClr>
                </a:solidFill>
                <a:latin typeface="Arial Black" panose="020B0A04020102020204" pitchFamily="34" charset="0"/>
              </a:rPr>
              <a:t>оно </a:t>
            </a:r>
            <a:r>
              <a:rPr lang="ru-RU" sz="2000" b="1" smtClean="0">
                <a:solidFill>
                  <a:schemeClr val="accent5">
                    <a:lumMod val="50000"/>
                  </a:schemeClr>
                </a:solidFill>
                <a:latin typeface="Arial Black" panose="020B0A04020102020204" pitchFamily="34" charset="0"/>
              </a:rPr>
              <a:t>держится </a:t>
            </a:r>
            <a:r>
              <a:rPr lang="ru-RU" sz="2000" b="1" dirty="0">
                <a:solidFill>
                  <a:schemeClr val="accent5">
                    <a:lumMod val="50000"/>
                  </a:schemeClr>
                </a:solidFill>
                <a:latin typeface="Arial Black" panose="020B0A04020102020204" pitchFamily="34" charset="0"/>
              </a:rPr>
              <a:t>на воде. Питательные вещества извлекает прямо из воды.</a:t>
            </a:r>
          </a:p>
          <a:p>
            <a:pPr marL="82296" indent="0">
              <a:buNone/>
            </a:pPr>
            <a:endParaRPr lang="ru-RU" sz="2000" b="1" dirty="0">
              <a:solidFill>
                <a:schemeClr val="accent5">
                  <a:lumMod val="50000"/>
                </a:schemeClr>
              </a:solidFill>
              <a:latin typeface="Arial Black" panose="020B0A04020102020204" pitchFamily="34" charset="0"/>
            </a:endParaRPr>
          </a:p>
        </p:txBody>
      </p:sp>
      <p:pic>
        <p:nvPicPr>
          <p:cNvPr id="6146" name="Picture 2" descr="https://im-tub-ap-ru.yandex.net/pic/035fc0995a16652944f771e725d07e74/photoshare.ru/data/80/80267/1/6oc3u5-ah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4908" y="1340768"/>
            <a:ext cx="2984602" cy="2817118"/>
          </a:xfrm>
          <a:prstGeom prst="rect">
            <a:avLst/>
          </a:prstGeom>
          <a:noFill/>
          <a:ln>
            <a:solidFill>
              <a:schemeClr val="accent5">
                <a:lumMod val="50000"/>
              </a:schemeClr>
            </a:solidFill>
          </a:ln>
          <a:extLst>
            <a:ext uri="{909E8E84-426E-40DD-AFC4-6F175D3DCCD1}">
              <a14:hiddenFill xmlns:a14="http://schemas.microsoft.com/office/drawing/2010/main">
                <a:solidFill>
                  <a:srgbClr val="FFFFFF"/>
                </a:solidFill>
              </a14:hiddenFill>
            </a:ext>
          </a:extLst>
        </p:spPr>
      </p:pic>
      <p:sp>
        <p:nvSpPr>
          <p:cNvPr id="5" name="Скругленный прямоугольник 4"/>
          <p:cNvSpPr/>
          <p:nvPr/>
        </p:nvSpPr>
        <p:spPr>
          <a:xfrm>
            <a:off x="1403648" y="4365104"/>
            <a:ext cx="3888432" cy="576064"/>
          </a:xfrm>
          <a:prstGeom prst="roundRect">
            <a:avLst/>
          </a:prstGeom>
          <a:solidFill>
            <a:srgbClr val="FFFFFF"/>
          </a:solidFill>
          <a:ln w="25400" cap="flat" cmpd="sng" algn="ctr">
            <a:solidFill>
              <a:srgbClr val="C00000"/>
            </a:solidFill>
            <a:prstDash val="solid"/>
          </a:ln>
          <a:effectLst/>
        </p:spPr>
        <p:txBody>
          <a:bodyPr anchor="ctr"/>
          <a:lstStyle/>
          <a:p>
            <a:pPr fontAlgn="base">
              <a:spcBef>
                <a:spcPct val="0"/>
              </a:spcBef>
              <a:spcAft>
                <a:spcPct val="0"/>
              </a:spcAft>
              <a:defRPr/>
            </a:pPr>
            <a:r>
              <a:rPr lang="ru-RU" sz="2000" b="1" kern="0" dirty="0">
                <a:solidFill>
                  <a:srgbClr val="FF0000"/>
                </a:solidFill>
                <a:latin typeface="Arial Black" panose="020B0A04020102020204" pitchFamily="34" charset="0"/>
              </a:rPr>
              <a:t>А. ВИТЯ:  </a:t>
            </a:r>
            <a:r>
              <a:rPr lang="ru-RU" sz="2000" b="1" kern="0" dirty="0" smtClean="0">
                <a:solidFill>
                  <a:srgbClr val="964305">
                    <a:lumMod val="50000"/>
                  </a:srgbClr>
                </a:solidFill>
                <a:latin typeface="Arial Black" panose="020B0A04020102020204" pitchFamily="34" charset="0"/>
              </a:rPr>
              <a:t>купальница</a:t>
            </a:r>
            <a:endParaRPr lang="ru-RU" sz="2000" b="1" kern="0" dirty="0">
              <a:solidFill>
                <a:srgbClr val="964305">
                  <a:lumMod val="50000"/>
                </a:srgbClr>
              </a:solidFill>
              <a:latin typeface="Arial Black" panose="020B0A04020102020204" pitchFamily="34" charset="0"/>
            </a:endParaRPr>
          </a:p>
        </p:txBody>
      </p:sp>
      <p:sp>
        <p:nvSpPr>
          <p:cNvPr id="6" name="Скругленный прямоугольник 5"/>
          <p:cNvSpPr/>
          <p:nvPr/>
        </p:nvSpPr>
        <p:spPr>
          <a:xfrm>
            <a:off x="1403648" y="5148425"/>
            <a:ext cx="3905065" cy="576064"/>
          </a:xfrm>
          <a:prstGeom prst="roundRect">
            <a:avLst/>
          </a:prstGeom>
          <a:solidFill>
            <a:srgbClr val="FFFFFF"/>
          </a:solidFill>
          <a:ln w="25400" cap="flat" cmpd="sng" algn="ctr">
            <a:solidFill>
              <a:srgbClr val="C00000"/>
            </a:solidFill>
            <a:prstDash val="solid"/>
          </a:ln>
          <a:effectLst/>
        </p:spPr>
        <p:txBody>
          <a:bodyPr anchor="ctr"/>
          <a:lstStyle/>
          <a:p>
            <a:pPr fontAlgn="base">
              <a:spcBef>
                <a:spcPct val="0"/>
              </a:spcBef>
              <a:spcAft>
                <a:spcPct val="0"/>
              </a:spcAft>
              <a:defRPr/>
            </a:pPr>
            <a:r>
              <a:rPr lang="ru-RU" sz="2000" b="1" kern="0" dirty="0">
                <a:solidFill>
                  <a:srgbClr val="FF0000"/>
                </a:solidFill>
                <a:latin typeface="Arial Black" panose="020B0A04020102020204" pitchFamily="34" charset="0"/>
              </a:rPr>
              <a:t>Б</a:t>
            </a:r>
            <a:r>
              <a:rPr lang="ru-RU" sz="2000" b="1" kern="0" dirty="0" smtClean="0">
                <a:solidFill>
                  <a:srgbClr val="FF0000"/>
                </a:solidFill>
                <a:latin typeface="Arial Black" panose="020B0A04020102020204" pitchFamily="34" charset="0"/>
              </a:rPr>
              <a:t>. СЕРЁЖА: </a:t>
            </a:r>
            <a:r>
              <a:rPr lang="ru-RU" sz="2000" b="1" kern="0" dirty="0" smtClean="0">
                <a:solidFill>
                  <a:srgbClr val="964305">
                    <a:lumMod val="50000"/>
                  </a:srgbClr>
                </a:solidFill>
                <a:latin typeface="Arial Black" panose="020B0A04020102020204" pitchFamily="34" charset="0"/>
              </a:rPr>
              <a:t>ежеголовник</a:t>
            </a:r>
            <a:endParaRPr lang="ru-RU" sz="2000" b="1" kern="0" dirty="0">
              <a:solidFill>
                <a:srgbClr val="964305">
                  <a:lumMod val="50000"/>
                </a:srgbClr>
              </a:solidFill>
              <a:latin typeface="Arial Black" panose="020B0A04020102020204" pitchFamily="34" charset="0"/>
            </a:endParaRPr>
          </a:p>
        </p:txBody>
      </p:sp>
      <p:sp>
        <p:nvSpPr>
          <p:cNvPr id="7" name="Скругленный прямоугольник 6"/>
          <p:cNvSpPr/>
          <p:nvPr/>
        </p:nvSpPr>
        <p:spPr>
          <a:xfrm>
            <a:off x="1387015" y="5961090"/>
            <a:ext cx="3905065" cy="576064"/>
          </a:xfrm>
          <a:prstGeom prst="roundRect">
            <a:avLst/>
          </a:prstGeom>
          <a:solidFill>
            <a:srgbClr val="FFFFFF"/>
          </a:solidFill>
          <a:ln w="25400" cap="flat" cmpd="sng" algn="ctr">
            <a:solidFill>
              <a:srgbClr val="C00000"/>
            </a:solidFill>
            <a:prstDash val="solid"/>
          </a:ln>
          <a:effectLst/>
        </p:spPr>
        <p:txBody>
          <a:bodyPr anchor="ctr"/>
          <a:lstStyle/>
          <a:p>
            <a:pPr fontAlgn="base">
              <a:spcBef>
                <a:spcPct val="0"/>
              </a:spcBef>
              <a:spcAft>
                <a:spcPct val="0"/>
              </a:spcAft>
              <a:defRPr/>
            </a:pPr>
            <a:r>
              <a:rPr lang="ru-RU" sz="2000" b="1" kern="0" dirty="0">
                <a:solidFill>
                  <a:srgbClr val="FF0000"/>
                </a:solidFill>
                <a:latin typeface="Arial Black" panose="020B0A04020102020204" pitchFamily="34" charset="0"/>
              </a:rPr>
              <a:t>В</a:t>
            </a:r>
            <a:r>
              <a:rPr lang="ru-RU" sz="2000" b="1" kern="0" dirty="0" smtClean="0">
                <a:solidFill>
                  <a:srgbClr val="FF0000"/>
                </a:solidFill>
                <a:latin typeface="Arial Black" panose="020B0A04020102020204" pitchFamily="34" charset="0"/>
              </a:rPr>
              <a:t>. ПОЛИНА: </a:t>
            </a:r>
            <a:r>
              <a:rPr lang="ru-RU" sz="2000" b="1" kern="0" dirty="0" smtClean="0">
                <a:solidFill>
                  <a:srgbClr val="964305">
                    <a:lumMod val="50000"/>
                  </a:srgbClr>
                </a:solidFill>
                <a:latin typeface="Arial Black" panose="020B0A04020102020204" pitchFamily="34" charset="0"/>
              </a:rPr>
              <a:t>  </a:t>
            </a:r>
            <a:r>
              <a:rPr lang="ru-RU" sz="2000" b="1" kern="0" dirty="0" err="1" smtClean="0">
                <a:solidFill>
                  <a:srgbClr val="964305">
                    <a:lumMod val="50000"/>
                  </a:srgbClr>
                </a:solidFill>
                <a:latin typeface="Arial Black" panose="020B0A04020102020204" pitchFamily="34" charset="0"/>
              </a:rPr>
              <a:t>водокрас</a:t>
            </a:r>
            <a:endParaRPr lang="ru-RU" sz="2000" b="1" kern="0" dirty="0">
              <a:solidFill>
                <a:srgbClr val="964305">
                  <a:lumMod val="50000"/>
                </a:srgbClr>
              </a:solidFill>
              <a:latin typeface="Arial Black" panose="020B0A04020102020204" pitchFamily="34" charset="0"/>
            </a:endParaRPr>
          </a:p>
        </p:txBody>
      </p:sp>
      <p:pic>
        <p:nvPicPr>
          <p:cNvPr id="8"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112" y="6235837"/>
            <a:ext cx="773789" cy="572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4115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400" b="1" dirty="0" smtClean="0">
                <a:solidFill>
                  <a:schemeClr val="accent5">
                    <a:lumMod val="50000"/>
                  </a:schemeClr>
                </a:solidFill>
                <a:effectLst/>
                <a:latin typeface="Arial Black" panose="020B0A04020102020204" pitchFamily="34" charset="0"/>
              </a:rPr>
              <a:t>1. Учительница  спросила,  что  изображено на  рисунке. Кто  ответил верно?</a:t>
            </a:r>
            <a:endParaRPr lang="ru-RU" sz="2400" b="1" dirty="0">
              <a:solidFill>
                <a:schemeClr val="accent5">
                  <a:lumMod val="50000"/>
                </a:schemeClr>
              </a:solidFill>
              <a:effectLst/>
              <a:latin typeface="Arial Black" panose="020B0A04020102020204" pitchFamily="34" charset="0"/>
            </a:endParaRPr>
          </a:p>
        </p:txBody>
      </p:sp>
      <p:pic>
        <p:nvPicPr>
          <p:cNvPr id="1026" name="Picture 2" descr="https://im-tub-ap-ru.yandex.net/pic/2864a819e1967649499363073dd5079b/player.myshared.ru/426290/data/images/img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1340768"/>
            <a:ext cx="4229100" cy="1504951"/>
          </a:xfrm>
          <a:prstGeom prst="rect">
            <a:avLst/>
          </a:prstGeom>
          <a:noFill/>
          <a:ln>
            <a:solidFill>
              <a:schemeClr val="accent5">
                <a:lumMod val="75000"/>
              </a:schemeClr>
            </a:solidFill>
          </a:ln>
          <a:extLst>
            <a:ext uri="{909E8E84-426E-40DD-AFC4-6F175D3DCCD1}">
              <a14:hiddenFill xmlns:a14="http://schemas.microsoft.com/office/drawing/2010/main">
                <a:solidFill>
                  <a:srgbClr val="FFFFFF"/>
                </a:solidFill>
              </a14:hiddenFill>
            </a:ext>
          </a:extLst>
        </p:spPr>
      </p:pic>
      <p:sp>
        <p:nvSpPr>
          <p:cNvPr id="5" name="Скругленный прямоугольник 4"/>
          <p:cNvSpPr/>
          <p:nvPr/>
        </p:nvSpPr>
        <p:spPr>
          <a:xfrm>
            <a:off x="2438400" y="3140968"/>
            <a:ext cx="4270375" cy="914400"/>
          </a:xfrm>
          <a:prstGeom prst="roundRect">
            <a:avLst/>
          </a:prstGeom>
          <a:solidFill>
            <a:srgbClr val="FFFFFF"/>
          </a:solidFill>
          <a:ln w="25400" cap="flat" cmpd="sng" algn="ctr">
            <a:solidFill>
              <a:srgbClr val="C00000"/>
            </a:solid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ru-RU" sz="2000" b="1" i="0" u="none" strike="noStrike" kern="0" cap="none" spc="0" normalizeH="0" baseline="0" noProof="0" dirty="0">
                <a:ln>
                  <a:noFill/>
                </a:ln>
                <a:solidFill>
                  <a:srgbClr val="FF0000"/>
                </a:solidFill>
                <a:effectLst/>
                <a:uLnTx/>
                <a:uFillTx/>
                <a:latin typeface="Arial Black" panose="020B0A04020102020204" pitchFamily="34" charset="0"/>
                <a:ea typeface="+mn-ea"/>
                <a:cs typeface="+mn-cs"/>
              </a:rPr>
              <a:t>А. ВИТЯ:  </a:t>
            </a:r>
            <a:r>
              <a:rPr kumimoji="0" lang="ru-RU" sz="2000" b="1" i="0" u="none" strike="noStrike" kern="0" cap="none" spc="0" normalizeH="0" baseline="0" noProof="0" dirty="0" smtClean="0">
                <a:ln>
                  <a:noFill/>
                </a:ln>
                <a:solidFill>
                  <a:schemeClr val="accent5">
                    <a:lumMod val="50000"/>
                  </a:schemeClr>
                </a:solidFill>
                <a:effectLst/>
                <a:uLnTx/>
                <a:uFillTx/>
                <a:latin typeface="Arial Black" panose="020B0A04020102020204" pitchFamily="34" charset="0"/>
                <a:ea typeface="+mn-ea"/>
                <a:cs typeface="+mn-cs"/>
              </a:rPr>
              <a:t>«ТЕЛА».</a:t>
            </a:r>
            <a:endParaRPr kumimoji="0" lang="ru-RU" sz="2000" b="1" i="0" u="none" strike="noStrike" kern="0" cap="none" spc="0" normalizeH="0" baseline="0" noProof="0" dirty="0">
              <a:ln>
                <a:noFill/>
              </a:ln>
              <a:solidFill>
                <a:schemeClr val="accent5">
                  <a:lumMod val="50000"/>
                </a:schemeClr>
              </a:solidFill>
              <a:effectLst/>
              <a:uLnTx/>
              <a:uFillTx/>
              <a:latin typeface="Arial Black" panose="020B0A04020102020204" pitchFamily="34" charset="0"/>
              <a:ea typeface="+mn-ea"/>
              <a:cs typeface="+mn-cs"/>
            </a:endParaRPr>
          </a:p>
        </p:txBody>
      </p:sp>
      <p:sp>
        <p:nvSpPr>
          <p:cNvPr id="6" name="Скругленный прямоугольник 5"/>
          <p:cNvSpPr/>
          <p:nvPr/>
        </p:nvSpPr>
        <p:spPr>
          <a:xfrm>
            <a:off x="2408474" y="4365104"/>
            <a:ext cx="4270375" cy="914400"/>
          </a:xfrm>
          <a:prstGeom prst="roundRect">
            <a:avLst/>
          </a:prstGeom>
          <a:solidFill>
            <a:srgbClr val="FFFFFF"/>
          </a:solidFill>
          <a:ln w="25400" cap="flat" cmpd="sng" algn="ctr">
            <a:solidFill>
              <a:srgbClr val="C00000"/>
            </a:solid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lang="ru-RU" sz="2000" b="1" kern="0" dirty="0">
                <a:solidFill>
                  <a:srgbClr val="FF0000"/>
                </a:solidFill>
                <a:latin typeface="Arial Black" panose="020B0A04020102020204" pitchFamily="34" charset="0"/>
              </a:rPr>
              <a:t>Б</a:t>
            </a:r>
            <a:r>
              <a:rPr kumimoji="0" lang="ru-RU" sz="2000" b="1" i="0" u="none" strike="noStrike" kern="0" cap="none" spc="0" normalizeH="0" baseline="0" noProof="0" dirty="0" smtClean="0">
                <a:ln>
                  <a:noFill/>
                </a:ln>
                <a:solidFill>
                  <a:srgbClr val="FF0000"/>
                </a:solidFill>
                <a:effectLst/>
                <a:uLnTx/>
                <a:uFillTx/>
                <a:latin typeface="Arial Black" panose="020B0A04020102020204" pitchFamily="34" charset="0"/>
                <a:ea typeface="+mn-ea"/>
                <a:cs typeface="+mn-cs"/>
              </a:rPr>
              <a:t>. </a:t>
            </a:r>
            <a:r>
              <a:rPr lang="ru-RU" sz="2000" b="1" kern="0" dirty="0" smtClean="0">
                <a:solidFill>
                  <a:srgbClr val="FF0000"/>
                </a:solidFill>
                <a:latin typeface="Arial Black" panose="020B0A04020102020204" pitchFamily="34" charset="0"/>
              </a:rPr>
              <a:t>ТАН</a:t>
            </a:r>
            <a:r>
              <a:rPr kumimoji="0" lang="ru-RU" sz="2000" b="1" i="0" u="none" strike="noStrike" kern="0" cap="none" spc="0" normalizeH="0" baseline="0" noProof="0" dirty="0" smtClean="0">
                <a:ln>
                  <a:noFill/>
                </a:ln>
                <a:solidFill>
                  <a:srgbClr val="FF0000"/>
                </a:solidFill>
                <a:effectLst/>
                <a:uLnTx/>
                <a:uFillTx/>
                <a:latin typeface="Arial Black" panose="020B0A04020102020204" pitchFamily="34" charset="0"/>
                <a:ea typeface="+mn-ea"/>
                <a:cs typeface="+mn-cs"/>
              </a:rPr>
              <a:t>Я</a:t>
            </a:r>
            <a:r>
              <a:rPr kumimoji="0" lang="ru-RU" sz="2000" b="1" i="0" u="none" strike="noStrike" kern="0" cap="none" spc="0" normalizeH="0" baseline="0" noProof="0" dirty="0">
                <a:ln>
                  <a:noFill/>
                </a:ln>
                <a:solidFill>
                  <a:srgbClr val="FF0000"/>
                </a:solidFill>
                <a:effectLst/>
                <a:uLnTx/>
                <a:uFillTx/>
                <a:latin typeface="Arial Black" panose="020B0A04020102020204" pitchFamily="34" charset="0"/>
                <a:ea typeface="+mn-ea"/>
                <a:cs typeface="+mn-cs"/>
              </a:rPr>
              <a:t>:  </a:t>
            </a:r>
            <a:r>
              <a:rPr kumimoji="0" lang="ru-RU" sz="2000" b="1" i="0" u="none" strike="noStrike" kern="0" cap="none" spc="0" normalizeH="0" baseline="0" noProof="0" dirty="0" smtClean="0">
                <a:ln>
                  <a:noFill/>
                </a:ln>
                <a:solidFill>
                  <a:schemeClr val="accent5">
                    <a:lumMod val="50000"/>
                  </a:schemeClr>
                </a:solidFill>
                <a:effectLst/>
                <a:uLnTx/>
                <a:uFillTx/>
                <a:latin typeface="Arial Black" panose="020B0A04020102020204" pitchFamily="34" charset="0"/>
                <a:ea typeface="+mn-ea"/>
                <a:cs typeface="+mn-cs"/>
              </a:rPr>
              <a:t>«ВЕЩЕСТВА».</a:t>
            </a:r>
            <a:endParaRPr kumimoji="0" lang="ru-RU" sz="2000" b="1" i="0" u="none" strike="noStrike" kern="0" cap="none" spc="0" normalizeH="0" baseline="0" noProof="0" dirty="0">
              <a:ln>
                <a:noFill/>
              </a:ln>
              <a:solidFill>
                <a:schemeClr val="accent5">
                  <a:lumMod val="50000"/>
                </a:schemeClr>
              </a:solidFill>
              <a:effectLst/>
              <a:uLnTx/>
              <a:uFillTx/>
              <a:latin typeface="Arial Black" panose="020B0A04020102020204" pitchFamily="34" charset="0"/>
              <a:ea typeface="+mn-ea"/>
              <a:cs typeface="+mn-cs"/>
            </a:endParaRPr>
          </a:p>
        </p:txBody>
      </p:sp>
      <p:sp>
        <p:nvSpPr>
          <p:cNvPr id="7" name="Скругленный прямоугольник 6"/>
          <p:cNvSpPr/>
          <p:nvPr/>
        </p:nvSpPr>
        <p:spPr>
          <a:xfrm>
            <a:off x="2414535" y="5589240"/>
            <a:ext cx="4270375" cy="914400"/>
          </a:xfrm>
          <a:prstGeom prst="roundRect">
            <a:avLst/>
          </a:prstGeom>
          <a:solidFill>
            <a:srgbClr val="FFFFFF"/>
          </a:solidFill>
          <a:ln w="25400" cap="flat" cmpd="sng" algn="ctr">
            <a:solidFill>
              <a:srgbClr val="C00000"/>
            </a:solid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lang="ru-RU" sz="2000" b="1" kern="0" noProof="0" dirty="0">
                <a:solidFill>
                  <a:srgbClr val="FF0000"/>
                </a:solidFill>
                <a:latin typeface="Arial Black" panose="020B0A04020102020204" pitchFamily="34" charset="0"/>
              </a:rPr>
              <a:t>В</a:t>
            </a:r>
            <a:r>
              <a:rPr kumimoji="0" lang="ru-RU" sz="2000" b="1" i="0" u="none" strike="noStrike" kern="0" cap="none" spc="0" normalizeH="0" baseline="0" noProof="0" dirty="0" smtClean="0">
                <a:ln>
                  <a:noFill/>
                </a:ln>
                <a:solidFill>
                  <a:srgbClr val="FF0000"/>
                </a:solidFill>
                <a:effectLst/>
                <a:uLnTx/>
                <a:uFillTx/>
                <a:latin typeface="Arial Black" panose="020B0A04020102020204" pitchFamily="34" charset="0"/>
                <a:ea typeface="+mn-ea"/>
                <a:cs typeface="+mn-cs"/>
              </a:rPr>
              <a:t>. </a:t>
            </a:r>
            <a:r>
              <a:rPr lang="ru-RU" sz="2000" b="1" kern="0" dirty="0" smtClean="0">
                <a:solidFill>
                  <a:srgbClr val="FF0000"/>
                </a:solidFill>
                <a:latin typeface="Arial Black" panose="020B0A04020102020204" pitchFamily="34" charset="0"/>
              </a:rPr>
              <a:t>АН</a:t>
            </a:r>
            <a:r>
              <a:rPr kumimoji="0" lang="ru-RU" sz="2000" b="1" i="0" u="none" strike="noStrike" kern="0" cap="none" spc="0" normalizeH="0" baseline="0" noProof="0" dirty="0" smtClean="0">
                <a:ln>
                  <a:noFill/>
                </a:ln>
                <a:solidFill>
                  <a:srgbClr val="FF0000"/>
                </a:solidFill>
                <a:effectLst/>
                <a:uLnTx/>
                <a:uFillTx/>
                <a:latin typeface="Arial Black" panose="020B0A04020102020204" pitchFamily="34" charset="0"/>
                <a:ea typeface="+mn-ea"/>
                <a:cs typeface="+mn-cs"/>
              </a:rPr>
              <a:t>Я</a:t>
            </a:r>
            <a:r>
              <a:rPr kumimoji="0" lang="ru-RU" sz="2000" b="1" i="0" u="none" strike="noStrike" kern="0" cap="none" spc="0" normalizeH="0" baseline="0" noProof="0" dirty="0">
                <a:ln>
                  <a:noFill/>
                </a:ln>
                <a:solidFill>
                  <a:srgbClr val="FF0000"/>
                </a:solidFill>
                <a:effectLst/>
                <a:uLnTx/>
                <a:uFillTx/>
                <a:latin typeface="Arial Black" panose="020B0A04020102020204" pitchFamily="34" charset="0"/>
                <a:ea typeface="+mn-ea"/>
                <a:cs typeface="+mn-cs"/>
              </a:rPr>
              <a:t>:  </a:t>
            </a:r>
            <a:r>
              <a:rPr kumimoji="0" lang="ru-RU" sz="2000" b="1" i="0" u="none" strike="noStrike" kern="0" cap="none" spc="0" normalizeH="0" baseline="0" noProof="0" dirty="0" smtClean="0">
                <a:ln>
                  <a:noFill/>
                </a:ln>
                <a:solidFill>
                  <a:schemeClr val="accent5">
                    <a:lumMod val="50000"/>
                  </a:schemeClr>
                </a:solidFill>
                <a:effectLst/>
                <a:uLnTx/>
                <a:uFillTx/>
                <a:latin typeface="Arial Black" panose="020B0A04020102020204" pitchFamily="34" charset="0"/>
                <a:ea typeface="+mn-ea"/>
                <a:cs typeface="+mn-cs"/>
              </a:rPr>
              <a:t>«ЧАСТИЦЫ».</a:t>
            </a:r>
            <a:endParaRPr kumimoji="0" lang="ru-RU" sz="2000" b="1" i="0" u="none" strike="noStrike" kern="0" cap="none" spc="0" normalizeH="0" baseline="0" noProof="0" dirty="0">
              <a:ln>
                <a:noFill/>
              </a:ln>
              <a:solidFill>
                <a:schemeClr val="accent5">
                  <a:lumMod val="50000"/>
                </a:schemeClr>
              </a:solidFill>
              <a:effectLst/>
              <a:uLnTx/>
              <a:uFillTx/>
              <a:latin typeface="Arial Black" panose="020B0A04020102020204" pitchFamily="34" charset="0"/>
              <a:ea typeface="+mn-ea"/>
              <a:cs typeface="+mn-cs"/>
            </a:endParaRPr>
          </a:p>
        </p:txBody>
      </p:sp>
    </p:spTree>
    <p:extLst>
      <p:ext uri="{BB962C8B-B14F-4D97-AF65-F5344CB8AC3E}">
        <p14:creationId xmlns:p14="http://schemas.microsoft.com/office/powerpoint/2010/main" val="28716700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99024" y="188640"/>
            <a:ext cx="7498080" cy="1143000"/>
          </a:xfrm>
        </p:spPr>
        <p:txBody>
          <a:bodyPr>
            <a:normAutofit/>
          </a:bodyPr>
          <a:lstStyle/>
          <a:p>
            <a:r>
              <a:rPr lang="ru-RU" sz="2400" b="1" dirty="0" smtClean="0">
                <a:solidFill>
                  <a:schemeClr val="accent5">
                    <a:lumMod val="50000"/>
                  </a:schemeClr>
                </a:solidFill>
                <a:effectLst/>
                <a:latin typeface="Arial Black" panose="020B0A04020102020204" pitchFamily="34" charset="0"/>
              </a:rPr>
              <a:t>8. О  чём  можно  узнать  с помощью этих иллюстраций?</a:t>
            </a:r>
            <a:endParaRPr lang="ru-RU" sz="2400" b="1" dirty="0">
              <a:solidFill>
                <a:schemeClr val="accent5">
                  <a:lumMod val="50000"/>
                </a:schemeClr>
              </a:solidFill>
              <a:effectLst/>
              <a:latin typeface="Arial Black" panose="020B0A04020102020204" pitchFamily="34" charset="0"/>
            </a:endParaRPr>
          </a:p>
        </p:txBody>
      </p:sp>
      <p:sp>
        <p:nvSpPr>
          <p:cNvPr id="3" name="Объект 2"/>
          <p:cNvSpPr>
            <a:spLocks noGrp="1"/>
          </p:cNvSpPr>
          <p:nvPr>
            <p:ph idx="1"/>
          </p:nvPr>
        </p:nvSpPr>
        <p:spPr>
          <a:xfrm>
            <a:off x="1786971" y="4437112"/>
            <a:ext cx="7498080" cy="2027312"/>
          </a:xfrm>
        </p:spPr>
        <p:txBody>
          <a:bodyPr>
            <a:normAutofit/>
          </a:bodyPr>
          <a:lstStyle/>
          <a:p>
            <a:pPr marL="82296" indent="0">
              <a:buNone/>
            </a:pPr>
            <a:r>
              <a:rPr lang="ru-RU" sz="2800" b="1" dirty="0" smtClean="0">
                <a:solidFill>
                  <a:srgbClr val="FF0000"/>
                </a:solidFill>
                <a:latin typeface="Arial Black" panose="020B0A04020102020204" pitchFamily="34" charset="0"/>
              </a:rPr>
              <a:t>А. </a:t>
            </a:r>
            <a:r>
              <a:rPr lang="ru-RU" sz="2800" b="1" dirty="0" smtClean="0">
                <a:solidFill>
                  <a:schemeClr val="accent5">
                    <a:lumMod val="50000"/>
                  </a:schemeClr>
                </a:solidFill>
                <a:latin typeface="Arial Black" panose="020B0A04020102020204" pitchFamily="34" charset="0"/>
              </a:rPr>
              <a:t>о способах  питания животных</a:t>
            </a:r>
          </a:p>
          <a:p>
            <a:pPr marL="82296" indent="0">
              <a:buNone/>
            </a:pPr>
            <a:r>
              <a:rPr lang="ru-RU" sz="2800" b="1" dirty="0" smtClean="0">
                <a:solidFill>
                  <a:srgbClr val="FF0000"/>
                </a:solidFill>
                <a:latin typeface="Arial Black" panose="020B0A04020102020204" pitchFamily="34" charset="0"/>
              </a:rPr>
              <a:t>Б. </a:t>
            </a:r>
            <a:r>
              <a:rPr lang="ru-RU" sz="2800" b="1" dirty="0" smtClean="0">
                <a:solidFill>
                  <a:schemeClr val="accent5">
                    <a:lumMod val="50000"/>
                  </a:schemeClr>
                </a:solidFill>
                <a:latin typeface="Arial Black" panose="020B0A04020102020204" pitchFamily="34" charset="0"/>
              </a:rPr>
              <a:t>о развитии  животных</a:t>
            </a:r>
          </a:p>
          <a:p>
            <a:pPr marL="82296" indent="0">
              <a:buNone/>
            </a:pPr>
            <a:r>
              <a:rPr lang="ru-RU" sz="2800" b="1" dirty="0" smtClean="0">
                <a:solidFill>
                  <a:srgbClr val="FF0000"/>
                </a:solidFill>
                <a:latin typeface="Arial Black" panose="020B0A04020102020204" pitchFamily="34" charset="0"/>
              </a:rPr>
              <a:t>В. </a:t>
            </a:r>
            <a:r>
              <a:rPr lang="ru-RU" sz="2800" b="1" dirty="0" smtClean="0">
                <a:solidFill>
                  <a:schemeClr val="accent5">
                    <a:lumMod val="50000"/>
                  </a:schemeClr>
                </a:solidFill>
                <a:latin typeface="Arial Black" panose="020B0A04020102020204" pitchFamily="34" charset="0"/>
              </a:rPr>
              <a:t>о  цепях питания</a:t>
            </a:r>
          </a:p>
          <a:p>
            <a:pPr marL="82296" indent="0">
              <a:buNone/>
            </a:pPr>
            <a:r>
              <a:rPr lang="ru-RU" sz="2800" b="1" dirty="0" smtClean="0">
                <a:solidFill>
                  <a:srgbClr val="FF0000"/>
                </a:solidFill>
                <a:latin typeface="Arial Black" panose="020B0A04020102020204" pitchFamily="34" charset="0"/>
              </a:rPr>
              <a:t>Г. </a:t>
            </a:r>
            <a:r>
              <a:rPr lang="ru-RU" sz="2800" b="1" dirty="0">
                <a:solidFill>
                  <a:schemeClr val="accent5">
                    <a:lumMod val="50000"/>
                  </a:schemeClr>
                </a:solidFill>
                <a:latin typeface="Arial Black" panose="020B0A04020102020204" pitchFamily="34" charset="0"/>
              </a:rPr>
              <a:t>о</a:t>
            </a:r>
            <a:r>
              <a:rPr lang="ru-RU" sz="2800" b="1" dirty="0" smtClean="0">
                <a:solidFill>
                  <a:schemeClr val="accent5">
                    <a:lumMod val="50000"/>
                  </a:schemeClr>
                </a:solidFill>
                <a:latin typeface="Arial Black" panose="020B0A04020102020204" pitchFamily="34" charset="0"/>
              </a:rPr>
              <a:t> классификации  животных</a:t>
            </a:r>
            <a:endParaRPr lang="ru-RU" sz="2800" b="1" dirty="0">
              <a:solidFill>
                <a:schemeClr val="accent5">
                  <a:lumMod val="50000"/>
                </a:schemeClr>
              </a:solidFill>
              <a:latin typeface="Arial Black" panose="020B0A04020102020204" pitchFamily="34" charset="0"/>
            </a:endParaRPr>
          </a:p>
        </p:txBody>
      </p:sp>
      <p:grpSp>
        <p:nvGrpSpPr>
          <p:cNvPr id="9" name="Группа 8"/>
          <p:cNvGrpSpPr/>
          <p:nvPr/>
        </p:nvGrpSpPr>
        <p:grpSpPr>
          <a:xfrm>
            <a:off x="1187624" y="1484784"/>
            <a:ext cx="7498663" cy="1166442"/>
            <a:chOff x="1187624" y="1484784"/>
            <a:chExt cx="7632848" cy="1512168"/>
          </a:xfrm>
        </p:grpSpPr>
        <p:sp>
          <p:nvSpPr>
            <p:cNvPr id="4" name="Скругленный прямоугольник 3"/>
            <p:cNvSpPr/>
            <p:nvPr/>
          </p:nvSpPr>
          <p:spPr>
            <a:xfrm>
              <a:off x="1187624" y="1484784"/>
              <a:ext cx="7632848" cy="1512168"/>
            </a:xfrm>
            <a:prstGeom prst="round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pic>
          <p:nvPicPr>
            <p:cNvPr id="5" name="Рисунок 4" descr="http://www.znanie-sila.ru/i/magazines_issues/issue_1417_010907_173748.jpg"/>
            <p:cNvPicPr/>
            <p:nvPr/>
          </p:nvPicPr>
          <p:blipFill>
            <a:blip r:embed="rId2">
              <a:duotone>
                <a:prstClr val="black"/>
                <a:srgbClr val="D9C3A5">
                  <a:tint val="50000"/>
                  <a:satMod val="180000"/>
                </a:srgbClr>
              </a:duotone>
              <a:extLst>
                <a:ext uri="{28A0092B-C50C-407E-A947-70E740481C1C}">
                  <a14:useLocalDpi xmlns:a14="http://schemas.microsoft.com/office/drawing/2010/main" val="0"/>
                </a:ext>
              </a:extLst>
            </a:blip>
            <a:srcRect l="10196" t="2246" r="85170" b="93019"/>
            <a:stretch>
              <a:fillRect/>
            </a:stretch>
          </p:blipFill>
          <p:spPr bwMode="auto">
            <a:xfrm rot="16200000">
              <a:off x="1547664" y="1836266"/>
              <a:ext cx="500066" cy="500067"/>
            </a:xfrm>
            <a:prstGeom prst="flowChartConnector">
              <a:avLst/>
            </a:prstGeom>
            <a:noFill/>
            <a:ln>
              <a:solidFill>
                <a:srgbClr val="FFCCCC"/>
              </a:solidFill>
            </a:ln>
          </p:spPr>
        </p:pic>
        <p:pic>
          <p:nvPicPr>
            <p:cNvPr id="6" name="Рисунок 5" descr="http://www.znanie-sila.ru/i/magazines_issues/issue_1417_010907_173748.jpg"/>
            <p:cNvPicPr/>
            <p:nvPr/>
          </p:nvPicPr>
          <p:blipFill>
            <a:blip r:embed="rId2">
              <a:extLst>
                <a:ext uri="{28A0092B-C50C-407E-A947-70E740481C1C}">
                  <a14:useLocalDpi xmlns:a14="http://schemas.microsoft.com/office/drawing/2010/main" val="0"/>
                </a:ext>
              </a:extLst>
            </a:blip>
            <a:srcRect l="2119" t="23551" r="78813" b="40062"/>
            <a:stretch>
              <a:fillRect/>
            </a:stretch>
          </p:blipFill>
          <p:spPr bwMode="auto">
            <a:xfrm rot="16200000">
              <a:off x="2992965" y="1471086"/>
              <a:ext cx="709798" cy="1440160"/>
            </a:xfrm>
            <a:prstGeom prst="ellipse">
              <a:avLst/>
            </a:prstGeom>
            <a:noFill/>
            <a:ln>
              <a:noFill/>
            </a:ln>
          </p:spPr>
        </p:pic>
        <p:pic>
          <p:nvPicPr>
            <p:cNvPr id="7" name="Рисунок 6" descr="http://www.znanie-sila.ru/i/magazines_issues/issue_1417_010907_173748.jpg"/>
            <p:cNvPicPr/>
            <p:nvPr/>
          </p:nvPicPr>
          <p:blipFill>
            <a:blip r:embed="rId2">
              <a:extLst>
                <a:ext uri="{28A0092B-C50C-407E-A947-70E740481C1C}">
                  <a14:useLocalDpi xmlns:a14="http://schemas.microsoft.com/office/drawing/2010/main" val="0"/>
                </a:ext>
              </a:extLst>
            </a:blip>
            <a:srcRect l="3864" t="58872" r="79563" b="-3427"/>
            <a:stretch>
              <a:fillRect/>
            </a:stretch>
          </p:blipFill>
          <p:spPr bwMode="auto">
            <a:xfrm rot="16200000">
              <a:off x="5002595" y="1051627"/>
              <a:ext cx="920123" cy="2069345"/>
            </a:xfrm>
            <a:prstGeom prst="ellipse">
              <a:avLst/>
            </a:prstGeom>
            <a:noFill/>
            <a:ln>
              <a:noFill/>
            </a:ln>
          </p:spPr>
        </p:pic>
        <p:pic>
          <p:nvPicPr>
            <p:cNvPr id="8" name="Picture 3" descr="C:\мама\Мои рисунки\Животный мир- картинки\рыбы\рыбы\F058I.BMP"/>
            <p:cNvPicPr>
              <a:picLocks noChangeAspect="1" noChangeArrowheads="1"/>
            </p:cNvPicPr>
            <p:nvPr/>
          </p:nvPicPr>
          <p:blipFill>
            <a:blip r:embed="rId3">
              <a:lum bright="20000" contrast="10000"/>
            </a:blip>
            <a:srcRect t="11172" b="21049"/>
            <a:stretch>
              <a:fillRect/>
            </a:stretch>
          </p:blipFill>
          <p:spPr bwMode="auto">
            <a:xfrm>
              <a:off x="6876256" y="1731103"/>
              <a:ext cx="1810031" cy="920123"/>
            </a:xfrm>
            <a:prstGeom prst="ellipse">
              <a:avLst/>
            </a:prstGeom>
            <a:noFill/>
          </p:spPr>
        </p:pic>
      </p:grpSp>
      <p:grpSp>
        <p:nvGrpSpPr>
          <p:cNvPr id="14" name="Группа 13"/>
          <p:cNvGrpSpPr/>
          <p:nvPr/>
        </p:nvGrpSpPr>
        <p:grpSpPr>
          <a:xfrm>
            <a:off x="1187624" y="2852936"/>
            <a:ext cx="7498663" cy="1346448"/>
            <a:chOff x="1187624" y="2852936"/>
            <a:chExt cx="7498663" cy="1346448"/>
          </a:xfrm>
        </p:grpSpPr>
        <p:sp>
          <p:nvSpPr>
            <p:cNvPr id="10" name="Скругленный прямоугольник 9"/>
            <p:cNvSpPr/>
            <p:nvPr/>
          </p:nvSpPr>
          <p:spPr>
            <a:xfrm>
              <a:off x="1187624" y="2852936"/>
              <a:ext cx="7498663" cy="1346448"/>
            </a:xfrm>
            <a:prstGeom prst="round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pic>
          <p:nvPicPr>
            <p:cNvPr id="11" name="Рисунок 10" descr="http://earlystudy.ru/wp-content/uploads/2011/06/008.jpg"/>
            <p:cNvPicPr/>
            <p:nvPr/>
          </p:nvPicPr>
          <p:blipFill>
            <a:blip r:embed="rId4" cstate="print">
              <a:extLst>
                <a:ext uri="{28A0092B-C50C-407E-A947-70E740481C1C}">
                  <a14:useLocalDpi xmlns:a14="http://schemas.microsoft.com/office/drawing/2010/main" val="0"/>
                </a:ext>
              </a:extLst>
            </a:blip>
            <a:srcRect l="11851" t="9064" r="57675" b="61479"/>
            <a:stretch>
              <a:fillRect/>
            </a:stretch>
          </p:blipFill>
          <p:spPr bwMode="auto">
            <a:xfrm>
              <a:off x="1530898" y="3052680"/>
              <a:ext cx="1240902" cy="946959"/>
            </a:xfrm>
            <a:prstGeom prst="ellipse">
              <a:avLst/>
            </a:prstGeom>
            <a:noFill/>
            <a:ln>
              <a:noFill/>
            </a:ln>
          </p:spPr>
        </p:pic>
        <p:pic>
          <p:nvPicPr>
            <p:cNvPr id="12" name="Рисунок 11" descr="http://www.origins.org.ua/pictures/5780stages.jpg"/>
            <p:cNvPicPr/>
            <p:nvPr/>
          </p:nvPicPr>
          <p:blipFill>
            <a:blip r:embed="rId5">
              <a:extLst>
                <a:ext uri="{28A0092B-C50C-407E-A947-70E740481C1C}">
                  <a14:useLocalDpi xmlns:a14="http://schemas.microsoft.com/office/drawing/2010/main" val="0"/>
                </a:ext>
              </a:extLst>
            </a:blip>
            <a:srcRect l="36089" t="4937" r="39935" b="49645"/>
            <a:stretch>
              <a:fillRect/>
            </a:stretch>
          </p:blipFill>
          <p:spPr bwMode="auto">
            <a:xfrm>
              <a:off x="3962436" y="2945552"/>
              <a:ext cx="974519" cy="1161213"/>
            </a:xfrm>
            <a:prstGeom prst="roundRect">
              <a:avLst/>
            </a:prstGeom>
            <a:noFill/>
            <a:ln>
              <a:noFill/>
            </a:ln>
          </p:spPr>
        </p:pic>
        <p:pic>
          <p:nvPicPr>
            <p:cNvPr id="13" name="Рисунок 12" descr="http://www.origins.org.ua/pictures/5780stages.jpg"/>
            <p:cNvPicPr/>
            <p:nvPr/>
          </p:nvPicPr>
          <p:blipFill>
            <a:blip r:embed="rId5">
              <a:extLst>
                <a:ext uri="{28A0092B-C50C-407E-A947-70E740481C1C}">
                  <a14:useLocalDpi xmlns:a14="http://schemas.microsoft.com/office/drawing/2010/main" val="0"/>
                </a:ext>
              </a:extLst>
            </a:blip>
            <a:srcRect l="40584" t="53192" r="2597" b="4255"/>
            <a:stretch>
              <a:fillRect/>
            </a:stretch>
          </p:blipFill>
          <p:spPr bwMode="auto">
            <a:xfrm>
              <a:off x="6156177" y="2977923"/>
              <a:ext cx="1656184" cy="1021716"/>
            </a:xfrm>
            <a:prstGeom prst="roundRect">
              <a:avLst/>
            </a:prstGeom>
            <a:noFill/>
            <a:ln>
              <a:noFill/>
            </a:ln>
          </p:spPr>
        </p:pic>
      </p:grpSp>
      <p:cxnSp>
        <p:nvCxnSpPr>
          <p:cNvPr id="16" name="Прямая со стрелкой 15"/>
          <p:cNvCxnSpPr/>
          <p:nvPr/>
        </p:nvCxnSpPr>
        <p:spPr>
          <a:xfrm flipV="1">
            <a:off x="2151349" y="1948774"/>
            <a:ext cx="451116" cy="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flipV="1">
            <a:off x="3981781" y="2022126"/>
            <a:ext cx="451116" cy="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flipV="1">
            <a:off x="6292670" y="2040783"/>
            <a:ext cx="451116" cy="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a:off x="2945005" y="3470871"/>
            <a:ext cx="729762" cy="1791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p:nvPr/>
        </p:nvCxnSpPr>
        <p:spPr>
          <a:xfrm>
            <a:off x="5148064" y="3517205"/>
            <a:ext cx="729762" cy="1791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0" name="Picture 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87624" y="4869160"/>
            <a:ext cx="773789" cy="572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4037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188640"/>
            <a:ext cx="7498080" cy="1143000"/>
          </a:xfrm>
        </p:spPr>
        <p:txBody>
          <a:bodyPr>
            <a:normAutofit/>
          </a:bodyPr>
          <a:lstStyle/>
          <a:p>
            <a:r>
              <a:rPr lang="ru-RU" sz="2400" b="1" dirty="0" smtClean="0">
                <a:solidFill>
                  <a:schemeClr val="accent5">
                    <a:lumMod val="50000"/>
                  </a:schemeClr>
                </a:solidFill>
                <a:effectLst/>
                <a:latin typeface="Arial Black" panose="020B0A04020102020204" pitchFamily="34" charset="0"/>
              </a:rPr>
              <a:t>9. Какое животное  пропущено в этой цепи питания?  </a:t>
            </a:r>
            <a:endParaRPr lang="ru-RU" sz="2400" b="1" dirty="0">
              <a:solidFill>
                <a:schemeClr val="accent5">
                  <a:lumMod val="50000"/>
                </a:schemeClr>
              </a:solidFill>
              <a:effectLst/>
              <a:latin typeface="Arial Black" panose="020B0A04020102020204" pitchFamily="34" charset="0"/>
            </a:endParaRPr>
          </a:p>
        </p:txBody>
      </p:sp>
      <p:grpSp>
        <p:nvGrpSpPr>
          <p:cNvPr id="15" name="Группа 14"/>
          <p:cNvGrpSpPr/>
          <p:nvPr/>
        </p:nvGrpSpPr>
        <p:grpSpPr>
          <a:xfrm>
            <a:off x="1547664" y="1464568"/>
            <a:ext cx="6325717" cy="1244351"/>
            <a:chOff x="1547664" y="1464568"/>
            <a:chExt cx="6325717" cy="1244351"/>
          </a:xfrm>
        </p:grpSpPr>
        <p:grpSp>
          <p:nvGrpSpPr>
            <p:cNvPr id="4" name="Группа 3"/>
            <p:cNvGrpSpPr/>
            <p:nvPr/>
          </p:nvGrpSpPr>
          <p:grpSpPr>
            <a:xfrm>
              <a:off x="1547664" y="1501692"/>
              <a:ext cx="1512168" cy="1207227"/>
              <a:chOff x="1954289" y="1876158"/>
              <a:chExt cx="1225755" cy="914400"/>
            </a:xfrm>
          </p:grpSpPr>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91691" y="1958893"/>
                <a:ext cx="1161917" cy="748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Скругленный прямоугольник 5"/>
              <p:cNvSpPr/>
              <p:nvPr/>
            </p:nvSpPr>
            <p:spPr>
              <a:xfrm>
                <a:off x="1954289" y="1876158"/>
                <a:ext cx="1225755" cy="914400"/>
              </a:xfrm>
              <a:prstGeom prst="round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grpSp>
        <p:sp>
          <p:nvSpPr>
            <p:cNvPr id="10" name="Скругленный прямоугольник 9"/>
            <p:cNvSpPr/>
            <p:nvPr/>
          </p:nvSpPr>
          <p:spPr>
            <a:xfrm>
              <a:off x="4139952" y="1464568"/>
              <a:ext cx="1296144" cy="1116635"/>
            </a:xfrm>
            <a:prstGeom prst="round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b="1" dirty="0" smtClean="0">
                  <a:solidFill>
                    <a:srgbClr val="FF0000"/>
                  </a:solidFill>
                  <a:latin typeface="Arial Black" panose="020B0A04020102020204" pitchFamily="34" charset="0"/>
                </a:rPr>
                <a:t>?</a:t>
              </a:r>
              <a:endParaRPr lang="ru-RU" sz="4000" b="1" dirty="0">
                <a:solidFill>
                  <a:srgbClr val="FF0000"/>
                </a:solidFill>
                <a:latin typeface="Arial Black" panose="020B0A04020102020204" pitchFamily="34" charset="0"/>
              </a:endParaRPr>
            </a:p>
          </p:txBody>
        </p:sp>
        <p:sp>
          <p:nvSpPr>
            <p:cNvPr id="11" name="Скругленный прямоугольник 10"/>
            <p:cNvSpPr/>
            <p:nvPr/>
          </p:nvSpPr>
          <p:spPr>
            <a:xfrm>
              <a:off x="6505229" y="1464568"/>
              <a:ext cx="1368152" cy="1079666"/>
            </a:xfrm>
            <a:prstGeom prst="round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600" b="1" dirty="0">
                <a:solidFill>
                  <a:srgbClr val="FF0000"/>
                </a:solidFill>
                <a:latin typeface="Arial Black" panose="020B0A04020102020204" pitchFamily="34" charset="0"/>
              </a:endParaRPr>
            </a:p>
          </p:txBody>
        </p:sp>
        <p:pic>
          <p:nvPicPr>
            <p:cNvPr id="12" name="Picture 5" descr="https://im1-tub-ru.yandex.net/i?id=c3c2cc9275ea3bd0dec28902c18c43f1&amp;n=33&amp;h=190&amp;w=19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0266" y="1586155"/>
              <a:ext cx="958078" cy="834733"/>
            </a:xfrm>
            <a:prstGeom prst="rect">
              <a:avLst/>
            </a:prstGeom>
            <a:noFill/>
            <a:extLst>
              <a:ext uri="{909E8E84-426E-40DD-AFC4-6F175D3DCCD1}">
                <a14:hiddenFill xmlns:a14="http://schemas.microsoft.com/office/drawing/2010/main">
                  <a:solidFill>
                    <a:srgbClr val="FFFFFF"/>
                  </a:solidFill>
                </a14:hiddenFill>
              </a:ext>
            </a:extLst>
          </p:spPr>
        </p:pic>
        <p:sp>
          <p:nvSpPr>
            <p:cNvPr id="13" name="Стрелка вправо 12"/>
            <p:cNvSpPr/>
            <p:nvPr/>
          </p:nvSpPr>
          <p:spPr>
            <a:xfrm>
              <a:off x="3250587" y="1968803"/>
              <a:ext cx="653327" cy="242316"/>
            </a:xfrm>
            <a:prstGeom prst="rightArrow">
              <a:avLst/>
            </a:prstGeom>
            <a:solidFill>
              <a:srgbClr val="FF0000"/>
            </a:solidFill>
            <a:ln w="25400" cap="flat" cmpd="sng" algn="ctr">
              <a:solidFill>
                <a:schemeClr val="accent5">
                  <a:lumMod val="50000"/>
                </a:schemeClr>
              </a:solidFill>
              <a:prstDash val="solid"/>
            </a:ln>
            <a:effectLst/>
          </p:spPr>
          <p:txBody>
            <a:bodyPr rtlCol="0" anchor="ctr"/>
            <a:lstStyle/>
            <a:p>
              <a:pPr algn="ctr"/>
              <a:endParaRPr lang="ru-RU" kern="0" smtClean="0">
                <a:solidFill>
                  <a:prstClr val="white"/>
                </a:solidFill>
                <a:latin typeface="Calibri"/>
              </a:endParaRPr>
            </a:p>
          </p:txBody>
        </p:sp>
        <p:sp>
          <p:nvSpPr>
            <p:cNvPr id="14" name="Стрелка вправо 13"/>
            <p:cNvSpPr/>
            <p:nvPr/>
          </p:nvSpPr>
          <p:spPr>
            <a:xfrm>
              <a:off x="5580112" y="1966493"/>
              <a:ext cx="653327" cy="242316"/>
            </a:xfrm>
            <a:prstGeom prst="rightArrow">
              <a:avLst/>
            </a:prstGeom>
            <a:solidFill>
              <a:srgbClr val="FF0000"/>
            </a:solidFill>
            <a:ln w="25400" cap="flat" cmpd="sng" algn="ctr">
              <a:solidFill>
                <a:schemeClr val="accent5">
                  <a:lumMod val="50000"/>
                </a:schemeClr>
              </a:solidFill>
              <a:prstDash val="solid"/>
            </a:ln>
            <a:effectLst/>
          </p:spPr>
          <p:txBody>
            <a:bodyPr rtlCol="0" anchor="ctr"/>
            <a:lstStyle/>
            <a:p>
              <a:pPr algn="ctr"/>
              <a:endParaRPr lang="ru-RU" kern="0" smtClean="0">
                <a:solidFill>
                  <a:prstClr val="white"/>
                </a:solidFill>
                <a:latin typeface="Calibri"/>
              </a:endParaRPr>
            </a:p>
          </p:txBody>
        </p:sp>
      </p:grpSp>
      <p:sp>
        <p:nvSpPr>
          <p:cNvPr id="16" name="Скругленный прямоугольник 15"/>
          <p:cNvSpPr/>
          <p:nvPr/>
        </p:nvSpPr>
        <p:spPr>
          <a:xfrm>
            <a:off x="1374759" y="3505784"/>
            <a:ext cx="816050" cy="694576"/>
          </a:xfrm>
          <a:prstGeom prst="roundRect">
            <a:avLst/>
          </a:prstGeom>
          <a:solidFill>
            <a:sysClr val="window" lastClr="FFFFFF"/>
          </a:solidFill>
          <a:ln w="25400" cap="flat" cmpd="sng" algn="ctr">
            <a:solidFill>
              <a:schemeClr val="accent5">
                <a:lumMod val="50000"/>
              </a:schemeClr>
            </a:solidFill>
            <a:prstDash val="solid"/>
          </a:ln>
          <a:effectLst/>
        </p:spPr>
        <p:txBody>
          <a:bodyPr rtlCol="0" anchor="ctr"/>
          <a:lstStyle/>
          <a:p>
            <a:pPr algn="ctr" fontAlgn="base">
              <a:spcBef>
                <a:spcPct val="0"/>
              </a:spcBef>
              <a:spcAft>
                <a:spcPct val="0"/>
              </a:spcAft>
              <a:defRPr/>
            </a:pPr>
            <a:r>
              <a:rPr lang="ru-RU" sz="2800" b="1" kern="0" dirty="0" smtClean="0">
                <a:solidFill>
                  <a:srgbClr val="FF0000"/>
                </a:solidFill>
                <a:latin typeface="Arial Black" panose="020B0A04020102020204" pitchFamily="34" charset="0"/>
              </a:rPr>
              <a:t>А</a:t>
            </a:r>
            <a:r>
              <a:rPr lang="ru-RU" sz="3200" b="1" kern="0" dirty="0" smtClean="0">
                <a:solidFill>
                  <a:srgbClr val="FF0000"/>
                </a:solidFill>
                <a:latin typeface="Arial Black" panose="020B0A04020102020204" pitchFamily="34" charset="0"/>
              </a:rPr>
              <a:t>.</a:t>
            </a:r>
          </a:p>
        </p:txBody>
      </p:sp>
      <p:sp>
        <p:nvSpPr>
          <p:cNvPr id="18" name="Скругленный прямоугольник 17"/>
          <p:cNvSpPr/>
          <p:nvPr/>
        </p:nvSpPr>
        <p:spPr>
          <a:xfrm>
            <a:off x="3323902" y="3501008"/>
            <a:ext cx="816050" cy="694576"/>
          </a:xfrm>
          <a:prstGeom prst="roundRect">
            <a:avLst/>
          </a:prstGeom>
          <a:solidFill>
            <a:sysClr val="window" lastClr="FFFFFF"/>
          </a:solidFill>
          <a:ln w="25400" cap="flat" cmpd="sng" algn="ctr">
            <a:solidFill>
              <a:schemeClr val="accent5">
                <a:lumMod val="50000"/>
              </a:schemeClr>
            </a:solidFill>
            <a:prstDash val="solid"/>
          </a:ln>
          <a:effectLst/>
        </p:spPr>
        <p:txBody>
          <a:bodyPr rtlCol="0" anchor="ctr"/>
          <a:lstStyle/>
          <a:p>
            <a:pPr algn="ctr" fontAlgn="base">
              <a:spcBef>
                <a:spcPct val="0"/>
              </a:spcBef>
              <a:spcAft>
                <a:spcPct val="0"/>
              </a:spcAft>
              <a:defRPr/>
            </a:pPr>
            <a:r>
              <a:rPr lang="ru-RU" sz="2800" b="1" kern="0" dirty="0">
                <a:solidFill>
                  <a:srgbClr val="FF0000"/>
                </a:solidFill>
                <a:latin typeface="Arial Black" panose="020B0A04020102020204" pitchFamily="34" charset="0"/>
              </a:rPr>
              <a:t>Б</a:t>
            </a:r>
            <a:r>
              <a:rPr lang="ru-RU" sz="3200" b="1" kern="0" dirty="0" smtClean="0">
                <a:solidFill>
                  <a:srgbClr val="FF0000"/>
                </a:solidFill>
                <a:latin typeface="Arial Black" panose="020B0A04020102020204" pitchFamily="34" charset="0"/>
              </a:rPr>
              <a:t>.</a:t>
            </a:r>
          </a:p>
        </p:txBody>
      </p:sp>
      <p:sp>
        <p:nvSpPr>
          <p:cNvPr id="19" name="Скругленный прямоугольник 18"/>
          <p:cNvSpPr/>
          <p:nvPr/>
        </p:nvSpPr>
        <p:spPr>
          <a:xfrm>
            <a:off x="5172087" y="3480192"/>
            <a:ext cx="816050" cy="694576"/>
          </a:xfrm>
          <a:prstGeom prst="roundRect">
            <a:avLst/>
          </a:prstGeom>
          <a:solidFill>
            <a:sysClr val="window" lastClr="FFFFFF"/>
          </a:solidFill>
          <a:ln w="25400" cap="flat" cmpd="sng" algn="ctr">
            <a:solidFill>
              <a:schemeClr val="accent5">
                <a:lumMod val="50000"/>
              </a:schemeClr>
            </a:solidFill>
            <a:prstDash val="solid"/>
          </a:ln>
          <a:effectLst/>
        </p:spPr>
        <p:txBody>
          <a:bodyPr rtlCol="0" anchor="ctr"/>
          <a:lstStyle/>
          <a:p>
            <a:pPr algn="ctr" fontAlgn="base">
              <a:spcBef>
                <a:spcPct val="0"/>
              </a:spcBef>
              <a:spcAft>
                <a:spcPct val="0"/>
              </a:spcAft>
              <a:defRPr/>
            </a:pPr>
            <a:r>
              <a:rPr lang="ru-RU" sz="2800" b="1" kern="0" dirty="0">
                <a:solidFill>
                  <a:srgbClr val="FF0000"/>
                </a:solidFill>
                <a:latin typeface="Arial Black" panose="020B0A04020102020204" pitchFamily="34" charset="0"/>
              </a:rPr>
              <a:t>В</a:t>
            </a:r>
            <a:r>
              <a:rPr lang="ru-RU" sz="3200" b="1" kern="0" dirty="0" smtClean="0">
                <a:solidFill>
                  <a:srgbClr val="FF0000"/>
                </a:solidFill>
                <a:latin typeface="Arial Black" panose="020B0A04020102020204" pitchFamily="34" charset="0"/>
              </a:rPr>
              <a:t>.</a:t>
            </a:r>
          </a:p>
        </p:txBody>
      </p:sp>
      <p:sp>
        <p:nvSpPr>
          <p:cNvPr id="20" name="Скругленный прямоугольник 19"/>
          <p:cNvSpPr/>
          <p:nvPr/>
        </p:nvSpPr>
        <p:spPr>
          <a:xfrm>
            <a:off x="7143095" y="3519419"/>
            <a:ext cx="816050" cy="694576"/>
          </a:xfrm>
          <a:prstGeom prst="roundRect">
            <a:avLst/>
          </a:prstGeom>
          <a:solidFill>
            <a:sysClr val="window" lastClr="FFFFFF"/>
          </a:solidFill>
          <a:ln w="25400" cap="flat" cmpd="sng" algn="ctr">
            <a:solidFill>
              <a:schemeClr val="accent5">
                <a:lumMod val="50000"/>
              </a:schemeClr>
            </a:solidFill>
            <a:prstDash val="solid"/>
          </a:ln>
          <a:effectLst/>
        </p:spPr>
        <p:txBody>
          <a:bodyPr rtlCol="0" anchor="ctr"/>
          <a:lstStyle/>
          <a:p>
            <a:pPr algn="ctr" fontAlgn="base">
              <a:spcBef>
                <a:spcPct val="0"/>
              </a:spcBef>
              <a:spcAft>
                <a:spcPct val="0"/>
              </a:spcAft>
              <a:defRPr/>
            </a:pPr>
            <a:r>
              <a:rPr lang="ru-RU" sz="2800" b="1" kern="0" dirty="0">
                <a:solidFill>
                  <a:srgbClr val="FF0000"/>
                </a:solidFill>
                <a:latin typeface="Arial Black" panose="020B0A04020102020204" pitchFamily="34" charset="0"/>
              </a:rPr>
              <a:t>Г</a:t>
            </a:r>
            <a:r>
              <a:rPr lang="ru-RU" sz="3200" b="1" kern="0" dirty="0" smtClean="0">
                <a:solidFill>
                  <a:srgbClr val="FF0000"/>
                </a:solidFill>
                <a:latin typeface="Arial Black" panose="020B0A04020102020204" pitchFamily="34" charset="0"/>
              </a:rPr>
              <a:t>.</a:t>
            </a:r>
          </a:p>
        </p:txBody>
      </p:sp>
      <p:grpSp>
        <p:nvGrpSpPr>
          <p:cNvPr id="26" name="Группа 25"/>
          <p:cNvGrpSpPr/>
          <p:nvPr/>
        </p:nvGrpSpPr>
        <p:grpSpPr>
          <a:xfrm>
            <a:off x="1187624" y="4494838"/>
            <a:ext cx="1368152" cy="1440160"/>
            <a:chOff x="1187624" y="4653136"/>
            <a:chExt cx="1368152" cy="1440160"/>
          </a:xfrm>
        </p:grpSpPr>
        <p:sp>
          <p:nvSpPr>
            <p:cNvPr id="21" name="Скругленный прямоугольник 20"/>
            <p:cNvSpPr/>
            <p:nvPr/>
          </p:nvSpPr>
          <p:spPr>
            <a:xfrm>
              <a:off x="1187624" y="4653136"/>
              <a:ext cx="1368152" cy="1440160"/>
            </a:xfrm>
            <a:prstGeom prst="roundRect">
              <a:avLst/>
            </a:prstGeom>
            <a:solidFill>
              <a:sysClr val="window" lastClr="FFFFFF"/>
            </a:solidFill>
            <a:ln w="25400" cap="flat" cmpd="sng" algn="ctr">
              <a:solidFill>
                <a:schemeClr val="accent5">
                  <a:lumMod val="50000"/>
                </a:schemeClr>
              </a:solidFill>
              <a:prstDash val="solid"/>
            </a:ln>
            <a:effectLst/>
          </p:spPr>
          <p:txBody>
            <a:bodyPr rtlCol="0" anchor="ctr"/>
            <a:lstStyle/>
            <a:p>
              <a:pPr algn="ctr" fontAlgn="base">
                <a:spcBef>
                  <a:spcPct val="0"/>
                </a:spcBef>
                <a:spcAft>
                  <a:spcPct val="0"/>
                </a:spcAft>
                <a:defRPr/>
              </a:pPr>
              <a:endParaRPr lang="ru-RU" sz="3200" b="1" kern="0" dirty="0" smtClean="0">
                <a:solidFill>
                  <a:srgbClr val="FF0000"/>
                </a:solidFill>
                <a:latin typeface="Arial Black" panose="020B0A04020102020204" pitchFamily="34" charset="0"/>
              </a:endParaRPr>
            </a:p>
          </p:txBody>
        </p:sp>
        <p:pic>
          <p:nvPicPr>
            <p:cNvPr id="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2388" y="4770958"/>
              <a:ext cx="1178623" cy="1204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7" name="Группа 26"/>
          <p:cNvGrpSpPr/>
          <p:nvPr/>
        </p:nvGrpSpPr>
        <p:grpSpPr>
          <a:xfrm>
            <a:off x="4985001" y="4523539"/>
            <a:ext cx="1445332" cy="1467006"/>
            <a:chOff x="6887098" y="1751520"/>
            <a:chExt cx="1225755" cy="914400"/>
          </a:xfrm>
        </p:grpSpPr>
        <p:pic>
          <p:nvPicPr>
            <p:cNvPr id="28"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18332" y="1869594"/>
              <a:ext cx="1069278" cy="744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Скругленный прямоугольник 28"/>
            <p:cNvSpPr/>
            <p:nvPr/>
          </p:nvSpPr>
          <p:spPr>
            <a:xfrm>
              <a:off x="6887098" y="1751520"/>
              <a:ext cx="1225755" cy="914400"/>
            </a:xfrm>
            <a:prstGeom prst="round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grpSp>
      <p:grpSp>
        <p:nvGrpSpPr>
          <p:cNvPr id="30" name="Группа 29"/>
          <p:cNvGrpSpPr/>
          <p:nvPr/>
        </p:nvGrpSpPr>
        <p:grpSpPr>
          <a:xfrm>
            <a:off x="3060395" y="4523539"/>
            <a:ext cx="1439597" cy="1440160"/>
            <a:chOff x="4201355" y="1971344"/>
            <a:chExt cx="1225755" cy="914400"/>
          </a:xfrm>
        </p:grpSpPr>
        <p:pic>
          <p:nvPicPr>
            <p:cNvPr id="31"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25873" y="2059094"/>
              <a:ext cx="1201237" cy="708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Скругленный прямоугольник 31"/>
            <p:cNvSpPr/>
            <p:nvPr/>
          </p:nvSpPr>
          <p:spPr>
            <a:xfrm>
              <a:off x="4201355" y="1971344"/>
              <a:ext cx="1225755" cy="914400"/>
            </a:xfrm>
            <a:prstGeom prst="round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grpSp>
      <p:grpSp>
        <p:nvGrpSpPr>
          <p:cNvPr id="33" name="Группа 32"/>
          <p:cNvGrpSpPr/>
          <p:nvPr/>
        </p:nvGrpSpPr>
        <p:grpSpPr>
          <a:xfrm>
            <a:off x="7002339" y="4523539"/>
            <a:ext cx="1368152" cy="1440160"/>
            <a:chOff x="6880898" y="4520349"/>
            <a:chExt cx="1368152" cy="1440160"/>
          </a:xfrm>
        </p:grpSpPr>
        <p:sp>
          <p:nvSpPr>
            <p:cNvPr id="25" name="Скругленный прямоугольник 24"/>
            <p:cNvSpPr/>
            <p:nvPr/>
          </p:nvSpPr>
          <p:spPr>
            <a:xfrm>
              <a:off x="6880898" y="4520349"/>
              <a:ext cx="1368152" cy="1440160"/>
            </a:xfrm>
            <a:prstGeom prst="roundRect">
              <a:avLst/>
            </a:prstGeom>
            <a:solidFill>
              <a:sysClr val="window" lastClr="FFFFFF"/>
            </a:solidFill>
            <a:ln w="25400" cap="flat" cmpd="sng" algn="ctr">
              <a:solidFill>
                <a:schemeClr val="accent5">
                  <a:lumMod val="50000"/>
                </a:schemeClr>
              </a:solidFill>
              <a:prstDash val="solid"/>
            </a:ln>
            <a:effectLst/>
          </p:spPr>
          <p:txBody>
            <a:bodyPr rtlCol="0" anchor="ctr"/>
            <a:lstStyle/>
            <a:p>
              <a:pPr algn="ctr" fontAlgn="base">
                <a:spcBef>
                  <a:spcPct val="0"/>
                </a:spcBef>
                <a:spcAft>
                  <a:spcPct val="0"/>
                </a:spcAft>
                <a:defRPr/>
              </a:pPr>
              <a:endParaRPr lang="ru-RU" sz="3200" b="1" kern="0" dirty="0" smtClean="0">
                <a:solidFill>
                  <a:srgbClr val="FF0000"/>
                </a:solidFill>
                <a:latin typeface="Arial Black" panose="020B0A04020102020204" pitchFamily="34" charset="0"/>
              </a:endParaRPr>
            </a:p>
          </p:txBody>
        </p:sp>
        <p:pic>
          <p:nvPicPr>
            <p:cNvPr id="8194" name="Picture 2" descr="https://im-tub-ap-ru.yandex.net/pic/85cafcb3195795f4f6072583dc333db0/ekaterinburg.ucoz.ru/Priroda/095.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02339" y="4757216"/>
              <a:ext cx="1125270" cy="1071841"/>
            </a:xfrm>
            <a:prstGeom prst="rect">
              <a:avLst/>
            </a:prstGeom>
            <a:noFill/>
            <a:extLst>
              <a:ext uri="{909E8E84-426E-40DD-AFC4-6F175D3DCCD1}">
                <a14:hiddenFill xmlns:a14="http://schemas.microsoft.com/office/drawing/2010/main">
                  <a:solidFill>
                    <a:srgbClr val="FFFFFF"/>
                  </a:solidFill>
                </a14:hiddenFill>
              </a:ext>
            </a:extLst>
          </p:spPr>
        </p:pic>
      </p:grpSp>
      <p:pic>
        <p:nvPicPr>
          <p:cNvPr id="34" name="Picture 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21042" y="6093296"/>
            <a:ext cx="773789" cy="572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4028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0.01563 8.67052E-7 L -0.09271 -0.4548 " pathEditMode="relative" rAng="0" ptsTypes="AA">
                                      <p:cBhvr>
                                        <p:cTn id="10" dur="2000" fill="hold"/>
                                        <p:tgtEl>
                                          <p:spTgt spid="27"/>
                                        </p:tgtEl>
                                        <p:attrNameLst>
                                          <p:attrName>ppt_x</p:attrName>
                                          <p:attrName>ppt_y</p:attrName>
                                        </p:attrNameLst>
                                      </p:cBhvr>
                                      <p:rCtr x="-5417" y="-2275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b="1" dirty="0" smtClean="0">
                <a:solidFill>
                  <a:schemeClr val="accent5">
                    <a:lumMod val="50000"/>
                  </a:schemeClr>
                </a:solidFill>
                <a:effectLst/>
                <a:latin typeface="Arial Black" panose="020B0A04020102020204" pitchFamily="34" charset="0"/>
              </a:rPr>
              <a:t>10.  Какие из  этих  животных  занесены в Красную  книгу  России?</a:t>
            </a:r>
            <a:endParaRPr lang="ru-RU" sz="2400" b="1" dirty="0">
              <a:solidFill>
                <a:schemeClr val="accent5">
                  <a:lumMod val="50000"/>
                </a:schemeClr>
              </a:solidFill>
              <a:effectLst/>
              <a:latin typeface="Arial Black" panose="020B0A04020102020204" pitchFamily="34" charset="0"/>
            </a:endParaRPr>
          </a:p>
        </p:txBody>
      </p:sp>
      <p:sp>
        <p:nvSpPr>
          <p:cNvPr id="3" name="Объект 2"/>
          <p:cNvSpPr>
            <a:spLocks noGrp="1"/>
          </p:cNvSpPr>
          <p:nvPr>
            <p:ph idx="1"/>
          </p:nvPr>
        </p:nvSpPr>
        <p:spPr>
          <a:xfrm>
            <a:off x="1435608" y="1484784"/>
            <a:ext cx="7498080" cy="4763616"/>
          </a:xfrm>
        </p:spPr>
        <p:txBody>
          <a:bodyPr/>
          <a:lstStyle/>
          <a:p>
            <a:pPr marL="82296" indent="0">
              <a:buNone/>
            </a:pPr>
            <a:r>
              <a:rPr lang="ru-RU" b="1" dirty="0" smtClean="0">
                <a:solidFill>
                  <a:srgbClr val="FF0000"/>
                </a:solidFill>
                <a:latin typeface="Arial Black" panose="020B0A04020102020204" pitchFamily="34" charset="0"/>
              </a:rPr>
              <a:t>А. </a:t>
            </a:r>
            <a:r>
              <a:rPr lang="ru-RU" b="1" dirty="0" smtClean="0">
                <a:solidFill>
                  <a:schemeClr val="accent5">
                    <a:lumMod val="50000"/>
                  </a:schemeClr>
                </a:solidFill>
                <a:latin typeface="Arial Black" panose="020B0A04020102020204" pitchFamily="34" charset="0"/>
              </a:rPr>
              <a:t>СКВОРЕЦ</a:t>
            </a:r>
          </a:p>
          <a:p>
            <a:pPr marL="82296" indent="0">
              <a:buNone/>
            </a:pPr>
            <a:r>
              <a:rPr lang="ru-RU" b="1" dirty="0" smtClean="0">
                <a:solidFill>
                  <a:srgbClr val="FF0000"/>
                </a:solidFill>
                <a:latin typeface="Arial Black" panose="020B0A04020102020204" pitchFamily="34" charset="0"/>
              </a:rPr>
              <a:t>Б. </a:t>
            </a:r>
            <a:r>
              <a:rPr lang="ru-RU" b="1" dirty="0" smtClean="0">
                <a:solidFill>
                  <a:schemeClr val="accent5">
                    <a:lumMod val="50000"/>
                  </a:schemeClr>
                </a:solidFill>
                <a:latin typeface="Arial Black" panose="020B0A04020102020204" pitchFamily="34" charset="0"/>
              </a:rPr>
              <a:t>ФЛАМИНГО</a:t>
            </a:r>
          </a:p>
          <a:p>
            <a:pPr marL="82296" indent="0">
              <a:buNone/>
            </a:pPr>
            <a:r>
              <a:rPr lang="ru-RU" b="1" dirty="0" smtClean="0">
                <a:solidFill>
                  <a:srgbClr val="FF0000"/>
                </a:solidFill>
                <a:latin typeface="Arial Black" panose="020B0A04020102020204" pitchFamily="34" charset="0"/>
              </a:rPr>
              <a:t>В. </a:t>
            </a:r>
            <a:r>
              <a:rPr lang="ru-RU" b="1" dirty="0" smtClean="0">
                <a:solidFill>
                  <a:schemeClr val="accent5">
                    <a:lumMod val="50000"/>
                  </a:schemeClr>
                </a:solidFill>
                <a:latin typeface="Arial Black" panose="020B0A04020102020204" pitchFamily="34" charset="0"/>
              </a:rPr>
              <a:t>КРАПИВНИЦА</a:t>
            </a:r>
          </a:p>
          <a:p>
            <a:pPr marL="82296" indent="0">
              <a:buNone/>
            </a:pPr>
            <a:r>
              <a:rPr lang="ru-RU" b="1" dirty="0" smtClean="0">
                <a:solidFill>
                  <a:srgbClr val="FF0000"/>
                </a:solidFill>
                <a:latin typeface="Arial Black" panose="020B0A04020102020204" pitchFamily="34" charset="0"/>
              </a:rPr>
              <a:t>Г. </a:t>
            </a:r>
            <a:r>
              <a:rPr lang="ru-RU" b="1" dirty="0" smtClean="0">
                <a:solidFill>
                  <a:schemeClr val="accent5">
                    <a:lumMod val="50000"/>
                  </a:schemeClr>
                </a:solidFill>
                <a:latin typeface="Arial Black" panose="020B0A04020102020204" pitchFamily="34" charset="0"/>
              </a:rPr>
              <a:t>ЖУК -   КРАСОТЕЛ</a:t>
            </a:r>
          </a:p>
          <a:p>
            <a:pPr marL="82296" indent="0">
              <a:buNone/>
            </a:pPr>
            <a:r>
              <a:rPr lang="ru-RU" b="1" dirty="0" smtClean="0">
                <a:solidFill>
                  <a:srgbClr val="FF0000"/>
                </a:solidFill>
                <a:latin typeface="Arial Black" panose="020B0A04020102020204" pitchFamily="34" charset="0"/>
              </a:rPr>
              <a:t>Д. </a:t>
            </a:r>
            <a:r>
              <a:rPr lang="ru-RU" b="1" dirty="0" smtClean="0">
                <a:solidFill>
                  <a:schemeClr val="accent5">
                    <a:lumMod val="50000"/>
                  </a:schemeClr>
                </a:solidFill>
                <a:latin typeface="Arial Black" panose="020B0A04020102020204" pitchFamily="34" charset="0"/>
              </a:rPr>
              <a:t>ОСЬМИНОГ</a:t>
            </a:r>
          </a:p>
          <a:p>
            <a:pPr marL="82296" indent="0">
              <a:buNone/>
            </a:pPr>
            <a:r>
              <a:rPr lang="ru-RU" b="1" dirty="0" smtClean="0">
                <a:solidFill>
                  <a:srgbClr val="FF0000"/>
                </a:solidFill>
                <a:latin typeface="Arial Black" panose="020B0A04020102020204" pitchFamily="34" charset="0"/>
              </a:rPr>
              <a:t>Е. </a:t>
            </a:r>
            <a:r>
              <a:rPr lang="ru-RU" b="1" dirty="0" smtClean="0">
                <a:solidFill>
                  <a:schemeClr val="accent5">
                    <a:lumMod val="50000"/>
                  </a:schemeClr>
                </a:solidFill>
                <a:latin typeface="Arial Black" panose="020B0A04020102020204" pitchFamily="34" charset="0"/>
              </a:rPr>
              <a:t>МОРЖ</a:t>
            </a:r>
          </a:p>
          <a:p>
            <a:pPr marL="82296" indent="0">
              <a:buNone/>
            </a:pPr>
            <a:endParaRPr lang="ru-RU" b="1" dirty="0">
              <a:solidFill>
                <a:schemeClr val="accent5">
                  <a:lumMod val="50000"/>
                </a:schemeClr>
              </a:solidFill>
              <a:latin typeface="Arial Black" panose="020B0A04020102020204" pitchFamily="34" charset="0"/>
            </a:endParaRPr>
          </a:p>
        </p:txBody>
      </p:sp>
      <p:pic>
        <p:nvPicPr>
          <p:cNvPr id="7172" name="Picture 4" descr="https://im-tub-ap-ru.yandex.net/pic/61834d8b2871eb783fe8319e57036a1c/podarkiz.ru/image/cache/data/oblozh/ob085-800x800.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99966" y="980728"/>
            <a:ext cx="2448272" cy="2448272"/>
          </a:xfrm>
          <a:prstGeom prst="rect">
            <a:avLst/>
          </a:prstGeom>
          <a:noFill/>
          <a:extLst>
            <a:ext uri="{909E8E84-426E-40DD-AFC4-6F175D3DCCD1}">
              <a14:hiddenFill xmlns:a14="http://schemas.microsoft.com/office/drawing/2010/main">
                <a:solidFill>
                  <a:srgbClr val="FFFFFF"/>
                </a:solidFill>
              </a14:hiddenFill>
            </a:ext>
          </a:extLst>
        </p:spPr>
      </p:pic>
      <p:sp>
        <p:nvSpPr>
          <p:cNvPr id="4" name="Овал 3"/>
          <p:cNvSpPr/>
          <p:nvPr/>
        </p:nvSpPr>
        <p:spPr>
          <a:xfrm>
            <a:off x="1457467" y="1997879"/>
            <a:ext cx="676537" cy="701080"/>
          </a:xfrm>
          <a:prstGeom prst="ellipse">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Picture 2" descr="H:\ТАНЯ\картинкка\1249424935_flamingo.jpg"/>
          <p:cNvPicPr>
            <a:picLocks noChangeAspect="1" noChangeArrowheads="1"/>
          </p:cNvPicPr>
          <p:nvPr/>
        </p:nvPicPr>
        <p:blipFill>
          <a:blip r:embed="rId3"/>
          <a:srcRect/>
          <a:stretch>
            <a:fillRect/>
          </a:stretch>
        </p:blipFill>
        <p:spPr bwMode="auto">
          <a:xfrm>
            <a:off x="2110046" y="4904324"/>
            <a:ext cx="2183394" cy="1628800"/>
          </a:xfrm>
          <a:prstGeom prst="rect">
            <a:avLst/>
          </a:prstGeom>
          <a:noFill/>
          <a:ln w="38100">
            <a:solidFill>
              <a:schemeClr val="accent5">
                <a:lumMod val="50000"/>
              </a:schemeClr>
            </a:solidFill>
          </a:ln>
        </p:spPr>
      </p:pic>
      <p:sp>
        <p:nvSpPr>
          <p:cNvPr id="7" name="Овал 6"/>
          <p:cNvSpPr/>
          <p:nvPr/>
        </p:nvSpPr>
        <p:spPr>
          <a:xfrm>
            <a:off x="1457467" y="3078460"/>
            <a:ext cx="676537" cy="701080"/>
          </a:xfrm>
          <a:prstGeom prst="ellipse">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Picture 2" descr="G:\calos01.jpg"/>
          <p:cNvPicPr>
            <a:picLocks noChangeAspect="1" noChangeArrowheads="1"/>
          </p:cNvPicPr>
          <p:nvPr/>
        </p:nvPicPr>
        <p:blipFill>
          <a:blip r:embed="rId4"/>
          <a:srcRect/>
          <a:stretch>
            <a:fillRect/>
          </a:stretch>
        </p:blipFill>
        <p:spPr bwMode="auto">
          <a:xfrm>
            <a:off x="4793523" y="4807208"/>
            <a:ext cx="1478022" cy="1659866"/>
          </a:xfrm>
          <a:prstGeom prst="rect">
            <a:avLst/>
          </a:prstGeom>
          <a:noFill/>
          <a:ln w="38100">
            <a:solidFill>
              <a:schemeClr val="accent5">
                <a:lumMod val="50000"/>
              </a:schemeClr>
            </a:solidFill>
          </a:ln>
        </p:spPr>
      </p:pic>
      <p:sp>
        <p:nvSpPr>
          <p:cNvPr id="11" name="Овал 10"/>
          <p:cNvSpPr/>
          <p:nvPr/>
        </p:nvSpPr>
        <p:spPr>
          <a:xfrm>
            <a:off x="1457467" y="4203244"/>
            <a:ext cx="676537" cy="701080"/>
          </a:xfrm>
          <a:prstGeom prst="ellipse">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2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95459" y="4703413"/>
            <a:ext cx="2118498" cy="1814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5208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3200" dirty="0">
                <a:solidFill>
                  <a:srgbClr val="FF0000"/>
                </a:solidFill>
                <a:effectLst/>
                <a:latin typeface="Arial Black" panose="020B0A04020102020204" pitchFamily="34" charset="0"/>
              </a:rPr>
              <a:t>Оцениваем себя!</a:t>
            </a:r>
            <a:endParaRPr lang="ru-RU" dirty="0"/>
          </a:p>
        </p:txBody>
      </p:sp>
      <p:sp>
        <p:nvSpPr>
          <p:cNvPr id="3" name="Объект 2"/>
          <p:cNvSpPr>
            <a:spLocks noGrp="1"/>
          </p:cNvSpPr>
          <p:nvPr>
            <p:ph idx="1"/>
          </p:nvPr>
        </p:nvSpPr>
        <p:spPr/>
        <p:txBody>
          <a:bodyPr/>
          <a:lstStyle/>
          <a:p>
            <a:pPr marL="0" lvl="0" indent="0" fontAlgn="base">
              <a:spcBef>
                <a:spcPct val="20000"/>
              </a:spcBef>
              <a:spcAft>
                <a:spcPct val="0"/>
              </a:spcAft>
              <a:buClrTx/>
              <a:buSzTx/>
              <a:buNone/>
              <a:defRPr/>
            </a:pPr>
            <a:r>
              <a:rPr lang="ru-RU" sz="2800" kern="0" dirty="0">
                <a:solidFill>
                  <a:srgbClr val="FF0000"/>
                </a:solidFill>
                <a:latin typeface="Arial Black" panose="020B0A04020102020204" pitchFamily="34" charset="0"/>
              </a:rPr>
              <a:t>5</a:t>
            </a:r>
            <a:r>
              <a:rPr lang="ru-RU" sz="2800" kern="0" dirty="0">
                <a:solidFill>
                  <a:srgbClr val="990000"/>
                </a:solidFill>
                <a:latin typeface="Arial Black" panose="020B0A04020102020204" pitchFamily="34" charset="0"/>
              </a:rPr>
              <a:t> </a:t>
            </a:r>
            <a:r>
              <a:rPr lang="ru-RU" sz="2800" kern="0" dirty="0">
                <a:solidFill>
                  <a:schemeClr val="accent5">
                    <a:lumMod val="50000"/>
                  </a:schemeClr>
                </a:solidFill>
                <a:latin typeface="Arial Black" panose="020B0A04020102020204" pitchFamily="34" charset="0"/>
              </a:rPr>
              <a:t>– нет ошибок</a:t>
            </a:r>
          </a:p>
          <a:p>
            <a:pPr marL="0" lvl="0" indent="0" fontAlgn="base">
              <a:spcBef>
                <a:spcPct val="20000"/>
              </a:spcBef>
              <a:spcAft>
                <a:spcPct val="0"/>
              </a:spcAft>
              <a:buClrTx/>
              <a:buSzTx/>
              <a:buNone/>
              <a:defRPr/>
            </a:pPr>
            <a:r>
              <a:rPr lang="ru-RU" sz="2800" kern="0" dirty="0">
                <a:solidFill>
                  <a:srgbClr val="FF0000"/>
                </a:solidFill>
                <a:latin typeface="Arial Black" panose="020B0A04020102020204" pitchFamily="34" charset="0"/>
              </a:rPr>
              <a:t>4</a:t>
            </a:r>
            <a:r>
              <a:rPr lang="ru-RU" sz="2800" kern="0" dirty="0">
                <a:solidFill>
                  <a:srgbClr val="990000"/>
                </a:solidFill>
                <a:latin typeface="Arial Black" panose="020B0A04020102020204" pitchFamily="34" charset="0"/>
              </a:rPr>
              <a:t> </a:t>
            </a:r>
            <a:r>
              <a:rPr lang="ru-RU" sz="2800" kern="0" dirty="0">
                <a:solidFill>
                  <a:schemeClr val="accent5">
                    <a:lumMod val="50000"/>
                  </a:schemeClr>
                </a:solidFill>
                <a:latin typeface="Arial Black" panose="020B0A04020102020204" pitchFamily="34" charset="0"/>
              </a:rPr>
              <a:t>– 1 – 2 ошибки</a:t>
            </a:r>
          </a:p>
          <a:p>
            <a:pPr marL="0" lvl="0" indent="0" fontAlgn="base">
              <a:spcBef>
                <a:spcPct val="20000"/>
              </a:spcBef>
              <a:spcAft>
                <a:spcPct val="0"/>
              </a:spcAft>
              <a:buClrTx/>
              <a:buSzTx/>
              <a:buNone/>
              <a:defRPr/>
            </a:pPr>
            <a:r>
              <a:rPr lang="ru-RU" sz="2800" kern="0" dirty="0">
                <a:solidFill>
                  <a:srgbClr val="FF0000"/>
                </a:solidFill>
                <a:latin typeface="Arial Black" panose="020B0A04020102020204" pitchFamily="34" charset="0"/>
              </a:rPr>
              <a:t>3 </a:t>
            </a:r>
            <a:r>
              <a:rPr lang="ru-RU" sz="2800" kern="0" dirty="0">
                <a:solidFill>
                  <a:schemeClr val="accent5">
                    <a:lumMod val="50000"/>
                  </a:schemeClr>
                </a:solidFill>
                <a:latin typeface="Arial Black" panose="020B0A04020102020204" pitchFamily="34" charset="0"/>
              </a:rPr>
              <a:t>-  3 ошибки</a:t>
            </a:r>
          </a:p>
          <a:p>
            <a:pPr marL="0" lvl="0" indent="0" fontAlgn="base">
              <a:spcBef>
                <a:spcPct val="20000"/>
              </a:spcBef>
              <a:spcAft>
                <a:spcPct val="0"/>
              </a:spcAft>
              <a:buClrTx/>
              <a:buSzTx/>
              <a:buNone/>
              <a:defRPr/>
            </a:pPr>
            <a:r>
              <a:rPr lang="ru-RU" sz="2800" kern="0" dirty="0">
                <a:solidFill>
                  <a:srgbClr val="FF0000"/>
                </a:solidFill>
                <a:latin typeface="Arial Black" panose="020B0A04020102020204" pitchFamily="34" charset="0"/>
              </a:rPr>
              <a:t>2 </a:t>
            </a:r>
            <a:r>
              <a:rPr lang="ru-RU" sz="2800" kern="0" dirty="0">
                <a:solidFill>
                  <a:schemeClr val="accent5">
                    <a:lumMod val="50000"/>
                  </a:schemeClr>
                </a:solidFill>
                <a:latin typeface="Arial Black" panose="020B0A04020102020204" pitchFamily="34" charset="0"/>
              </a:rPr>
              <a:t>-  более  трёх  ошибок</a:t>
            </a:r>
          </a:p>
          <a:p>
            <a:pPr marL="0" lvl="0" indent="0" fontAlgn="base">
              <a:spcBef>
                <a:spcPct val="20000"/>
              </a:spcBef>
              <a:spcAft>
                <a:spcPct val="0"/>
              </a:spcAft>
              <a:buClrTx/>
              <a:buSzTx/>
              <a:buNone/>
              <a:defRPr/>
            </a:pPr>
            <a:endParaRPr lang="ru-RU" sz="2800" kern="0" dirty="0">
              <a:solidFill>
                <a:srgbClr val="990000"/>
              </a:solidFill>
              <a:latin typeface="Arial Black" panose="020B0A04020102020204" pitchFamily="34" charset="0"/>
            </a:endParaRPr>
          </a:p>
          <a:p>
            <a:pPr marL="0" lvl="0" indent="0" fontAlgn="base">
              <a:spcBef>
                <a:spcPct val="20000"/>
              </a:spcBef>
              <a:spcAft>
                <a:spcPct val="0"/>
              </a:spcAft>
              <a:buClrTx/>
              <a:buSzTx/>
              <a:buNone/>
              <a:defRPr/>
            </a:pPr>
            <a:endParaRPr lang="ru-RU" sz="2800" kern="0" dirty="0">
              <a:solidFill>
                <a:srgbClr val="FF0000"/>
              </a:solidFill>
              <a:latin typeface="Arial Black" panose="020B0A04020102020204" pitchFamily="34" charset="0"/>
            </a:endParaRPr>
          </a:p>
          <a:p>
            <a:pPr marL="0" lvl="0" indent="0" algn="ctr" fontAlgn="base">
              <a:spcBef>
                <a:spcPct val="20000"/>
              </a:spcBef>
              <a:spcAft>
                <a:spcPct val="0"/>
              </a:spcAft>
              <a:buClrTx/>
              <a:buSzTx/>
              <a:buNone/>
              <a:defRPr/>
            </a:pPr>
            <a:r>
              <a:rPr lang="ru-RU" sz="2800" kern="0" dirty="0">
                <a:solidFill>
                  <a:srgbClr val="FF0000"/>
                </a:solidFill>
                <a:latin typeface="Arial Black" panose="020B0A04020102020204" pitchFamily="34" charset="0"/>
              </a:rPr>
              <a:t>Благодарю  за  работу!</a:t>
            </a:r>
            <a:endParaRPr lang="ru-RU" sz="2800" dirty="0">
              <a:solidFill>
                <a:srgbClr val="FF0000"/>
              </a:solidFill>
              <a:latin typeface="Arial Black" panose="020B0A04020102020204" pitchFamily="34" charset="0"/>
            </a:endParaRPr>
          </a:p>
          <a:p>
            <a:endParaRPr lang="ru-RU" dirty="0"/>
          </a:p>
        </p:txBody>
      </p:sp>
      <p:pic>
        <p:nvPicPr>
          <p:cNvPr id="4" name="Picture 2" descr="C:\Documents and Settings\Лариса\Мои документы\Рисунки\школа_рис\konkurs_logo_big.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1556792"/>
            <a:ext cx="2276475" cy="2457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0484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200" b="1" dirty="0" smtClean="0">
                <a:solidFill>
                  <a:schemeClr val="accent5">
                    <a:lumMod val="50000"/>
                  </a:schemeClr>
                </a:solidFill>
                <a:effectLst/>
                <a:latin typeface="Arial Black" panose="020B0A04020102020204" pitchFamily="34" charset="0"/>
              </a:rPr>
              <a:t>Интернет  ресурсы</a:t>
            </a:r>
            <a:endParaRPr lang="ru-RU" sz="3200" b="1" dirty="0">
              <a:solidFill>
                <a:schemeClr val="accent5">
                  <a:lumMod val="50000"/>
                </a:schemeClr>
              </a:solidFill>
              <a:effectLst/>
              <a:latin typeface="Arial Black" panose="020B0A04020102020204" pitchFamily="34" charset="0"/>
            </a:endParaRPr>
          </a:p>
        </p:txBody>
      </p:sp>
      <p:sp>
        <p:nvSpPr>
          <p:cNvPr id="3" name="Объект 2"/>
          <p:cNvSpPr>
            <a:spLocks noGrp="1"/>
          </p:cNvSpPr>
          <p:nvPr>
            <p:ph idx="1"/>
          </p:nvPr>
        </p:nvSpPr>
        <p:spPr/>
        <p:txBody>
          <a:bodyPr>
            <a:normAutofit/>
          </a:bodyPr>
          <a:lstStyle/>
          <a:p>
            <a:r>
              <a:rPr lang="ru-RU" sz="2000" b="1" dirty="0" smtClean="0">
                <a:solidFill>
                  <a:schemeClr val="accent5">
                    <a:lumMod val="50000"/>
                  </a:schemeClr>
                </a:solidFill>
                <a:latin typeface="Arial Black" panose="020B0A04020102020204" pitchFamily="34" charset="0"/>
                <a:hlinkClick r:id="rId2"/>
              </a:rPr>
              <a:t>www.rus-edu.bg</a:t>
            </a:r>
            <a:endParaRPr lang="ru-RU" sz="2000" b="1" dirty="0">
              <a:solidFill>
                <a:schemeClr val="accent5">
                  <a:lumMod val="50000"/>
                </a:schemeClr>
              </a:solidFill>
              <a:latin typeface="Arial Black" panose="020B0A04020102020204" pitchFamily="34" charset="0"/>
            </a:endParaRPr>
          </a:p>
          <a:p>
            <a:r>
              <a:rPr lang="en-US" sz="2000" b="1" dirty="0" smtClean="0">
                <a:solidFill>
                  <a:schemeClr val="accent5">
                    <a:lumMod val="50000"/>
                  </a:schemeClr>
                </a:solidFill>
                <a:latin typeface="Arial Black" panose="020B0A04020102020204" pitchFamily="34" charset="0"/>
                <a:hlinkClick r:id="rId3"/>
              </a:rPr>
              <a:t>imgplusdb.com</a:t>
            </a:r>
            <a:endParaRPr lang="ru-RU" sz="2000" b="1" dirty="0" smtClean="0">
              <a:solidFill>
                <a:schemeClr val="accent5">
                  <a:lumMod val="50000"/>
                </a:schemeClr>
              </a:solidFill>
              <a:latin typeface="Arial Black" panose="020B0A04020102020204" pitchFamily="34" charset="0"/>
            </a:endParaRPr>
          </a:p>
          <a:p>
            <a:r>
              <a:rPr lang="en-US" sz="2000" b="1" dirty="0" smtClean="0">
                <a:solidFill>
                  <a:schemeClr val="accent5">
                    <a:lumMod val="50000"/>
                  </a:schemeClr>
                </a:solidFill>
                <a:latin typeface="Arial Black" panose="020B0A04020102020204" pitchFamily="34" charset="0"/>
              </a:rPr>
              <a:t>mimi-gallery.ru</a:t>
            </a:r>
            <a:endParaRPr lang="ru-RU" sz="2000" b="1" dirty="0" smtClean="0">
              <a:solidFill>
                <a:schemeClr val="accent5">
                  <a:lumMod val="50000"/>
                </a:schemeClr>
              </a:solidFill>
              <a:latin typeface="Arial Black" panose="020B0A04020102020204" pitchFamily="34" charset="0"/>
            </a:endParaRPr>
          </a:p>
          <a:p>
            <a:r>
              <a:rPr lang="en-US" sz="2000" b="1" dirty="0" smtClean="0">
                <a:solidFill>
                  <a:schemeClr val="accent5">
                    <a:lumMod val="50000"/>
                  </a:schemeClr>
                </a:solidFill>
                <a:latin typeface="Arial Black" panose="020B0A04020102020204" pitchFamily="34" charset="0"/>
                <a:hlinkClick r:id="rId4"/>
              </a:rPr>
              <a:t>see2me.ru</a:t>
            </a:r>
            <a:endParaRPr lang="ru-RU" sz="2000" b="1" dirty="0" smtClean="0">
              <a:solidFill>
                <a:schemeClr val="accent5">
                  <a:lumMod val="50000"/>
                </a:schemeClr>
              </a:solidFill>
              <a:latin typeface="Arial Black" panose="020B0A04020102020204" pitchFamily="34" charset="0"/>
            </a:endParaRPr>
          </a:p>
          <a:p>
            <a:r>
              <a:rPr lang="en-US" sz="2000" b="1" dirty="0" smtClean="0">
                <a:latin typeface="Arial Black" panose="020B0A04020102020204" pitchFamily="34" charset="0"/>
                <a:hlinkClick r:id="rId5"/>
              </a:rPr>
              <a:t>fast-images.ru</a:t>
            </a:r>
            <a:endParaRPr lang="ru-RU" sz="2000" b="1" dirty="0" smtClean="0">
              <a:latin typeface="Arial Black" panose="020B0A04020102020204" pitchFamily="34" charset="0"/>
            </a:endParaRPr>
          </a:p>
          <a:p>
            <a:r>
              <a:rPr lang="ru-RU" sz="2000" b="1" dirty="0" smtClean="0">
                <a:latin typeface="Arial Black" panose="020B0A04020102020204" pitchFamily="34" charset="0"/>
                <a:hlinkClick r:id="rId6"/>
              </a:rPr>
              <a:t>redbookrf.ru</a:t>
            </a:r>
            <a:endParaRPr lang="ru-RU" sz="2000" b="1" dirty="0" smtClean="0">
              <a:latin typeface="Arial Black" panose="020B0A04020102020204" pitchFamily="34" charset="0"/>
            </a:endParaRPr>
          </a:p>
          <a:p>
            <a:pPr marL="342900" lvl="0" indent="-342900">
              <a:spcBef>
                <a:spcPts val="0"/>
              </a:spcBef>
              <a:buClrTx/>
              <a:buSzTx/>
              <a:buFont typeface="Arial" panose="020B0604020202020204" pitchFamily="34" charset="0"/>
              <a:buChar char="•"/>
            </a:pPr>
            <a:r>
              <a:rPr lang="ru-RU" sz="2000" b="1" dirty="0">
                <a:solidFill>
                  <a:srgbClr val="C00000"/>
                </a:solidFill>
                <a:latin typeface="Arial Black" panose="020B0A04020102020204" pitchFamily="34" charset="0"/>
                <a:hlinkClick r:id="rId7"/>
              </a:rPr>
              <a:t>www.nyaski.ru</a:t>
            </a:r>
            <a:endParaRPr lang="ru-RU" sz="2000" b="1" dirty="0">
              <a:solidFill>
                <a:srgbClr val="C00000"/>
              </a:solidFill>
              <a:latin typeface="Arial Black" panose="020B0A04020102020204" pitchFamily="34" charset="0"/>
            </a:endParaRPr>
          </a:p>
          <a:p>
            <a:endParaRPr lang="ru-RU" sz="2000" b="1" dirty="0">
              <a:latin typeface="Arial Black" panose="020B0A04020102020204" pitchFamily="34" charset="0"/>
            </a:endParaRPr>
          </a:p>
          <a:p>
            <a:endParaRPr lang="en-US" sz="2000" b="1" dirty="0">
              <a:latin typeface="Arial Black" panose="020B0A04020102020204" pitchFamily="34" charset="0"/>
            </a:endParaRPr>
          </a:p>
          <a:p>
            <a:endParaRPr lang="ru-RU" sz="2000" b="1" dirty="0" smtClean="0">
              <a:solidFill>
                <a:schemeClr val="accent5">
                  <a:lumMod val="50000"/>
                </a:schemeClr>
              </a:solidFill>
              <a:latin typeface="Arial Black" panose="020B0A04020102020204" pitchFamily="34" charset="0"/>
            </a:endParaRPr>
          </a:p>
          <a:p>
            <a:endParaRPr lang="en-US" sz="2000" b="1" dirty="0">
              <a:solidFill>
                <a:schemeClr val="accent5">
                  <a:lumMod val="50000"/>
                </a:schemeClr>
              </a:solidFill>
              <a:latin typeface="Arial Black" panose="020B0A04020102020204" pitchFamily="34" charset="0"/>
            </a:endParaRPr>
          </a:p>
          <a:p>
            <a:endParaRPr lang="en-US" sz="2000" b="1" dirty="0">
              <a:latin typeface="Arial Black" panose="020B0A04020102020204" pitchFamily="34" charset="0"/>
            </a:endParaRPr>
          </a:p>
          <a:p>
            <a:endParaRPr lang="ru-RU" sz="2000" b="1" dirty="0">
              <a:solidFill>
                <a:schemeClr val="accent5">
                  <a:lumMod val="50000"/>
                </a:schemeClr>
              </a:solidFill>
              <a:latin typeface="Arial Black" panose="020B0A04020102020204" pitchFamily="34" charset="0"/>
            </a:endParaRPr>
          </a:p>
        </p:txBody>
      </p:sp>
    </p:spTree>
    <p:extLst>
      <p:ext uri="{BB962C8B-B14F-4D97-AF65-F5344CB8AC3E}">
        <p14:creationId xmlns:p14="http://schemas.microsoft.com/office/powerpoint/2010/main" val="12715137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200" b="1" dirty="0" smtClean="0">
                <a:solidFill>
                  <a:schemeClr val="accent5">
                    <a:lumMod val="50000"/>
                  </a:schemeClr>
                </a:solidFill>
                <a:effectLst/>
                <a:latin typeface="Arial Black" panose="020B0A04020102020204" pitchFamily="34" charset="0"/>
              </a:rPr>
              <a:t>Использованная литература</a:t>
            </a:r>
            <a:endParaRPr lang="ru-RU" sz="3200" b="1" dirty="0">
              <a:solidFill>
                <a:schemeClr val="accent5">
                  <a:lumMod val="50000"/>
                </a:schemeClr>
              </a:solidFill>
              <a:effectLst/>
              <a:latin typeface="Arial Black" panose="020B0A04020102020204" pitchFamily="34" charset="0"/>
            </a:endParaRPr>
          </a:p>
        </p:txBody>
      </p:sp>
      <p:sp>
        <p:nvSpPr>
          <p:cNvPr id="3" name="Объект 2"/>
          <p:cNvSpPr>
            <a:spLocks noGrp="1"/>
          </p:cNvSpPr>
          <p:nvPr>
            <p:ph idx="1"/>
          </p:nvPr>
        </p:nvSpPr>
        <p:spPr>
          <a:xfrm>
            <a:off x="1043608" y="1447800"/>
            <a:ext cx="7992888" cy="4800600"/>
          </a:xfrm>
        </p:spPr>
        <p:txBody>
          <a:bodyPr>
            <a:normAutofit/>
          </a:bodyPr>
          <a:lstStyle/>
          <a:p>
            <a:pPr marL="0" lvl="0" indent="0" fontAlgn="base">
              <a:spcBef>
                <a:spcPct val="20000"/>
              </a:spcBef>
              <a:spcAft>
                <a:spcPct val="0"/>
              </a:spcAft>
              <a:buClrTx/>
              <a:buSzTx/>
              <a:buNone/>
            </a:pPr>
            <a:r>
              <a:rPr lang="ru-RU" altLang="ru-RU" sz="2400" b="1" kern="0" dirty="0" smtClean="0">
                <a:solidFill>
                  <a:schemeClr val="accent5">
                    <a:lumMod val="50000"/>
                  </a:schemeClr>
                </a:solidFill>
                <a:latin typeface="Arial Black" pitchFamily="34" charset="0"/>
              </a:rPr>
              <a:t>Плешаков </a:t>
            </a:r>
            <a:r>
              <a:rPr lang="ru-RU" altLang="ru-RU" sz="2400" b="1" kern="0" dirty="0">
                <a:solidFill>
                  <a:schemeClr val="accent5">
                    <a:lumMod val="50000"/>
                  </a:schemeClr>
                </a:solidFill>
                <a:latin typeface="Arial Black" pitchFamily="34" charset="0"/>
              </a:rPr>
              <a:t>А. А.  </a:t>
            </a:r>
            <a:r>
              <a:rPr lang="ru-RU" altLang="ru-RU" sz="2400" b="1" kern="0">
                <a:solidFill>
                  <a:schemeClr val="accent5">
                    <a:lumMod val="50000"/>
                  </a:schemeClr>
                </a:solidFill>
                <a:latin typeface="Arial Black" pitchFamily="34" charset="0"/>
              </a:rPr>
              <a:t>Окружающий </a:t>
            </a:r>
            <a:r>
              <a:rPr lang="ru-RU" altLang="ru-RU" sz="2400" b="1" kern="0" smtClean="0">
                <a:solidFill>
                  <a:schemeClr val="accent5">
                    <a:lumMod val="50000"/>
                  </a:schemeClr>
                </a:solidFill>
                <a:latin typeface="Arial Black" pitchFamily="34" charset="0"/>
              </a:rPr>
              <a:t>мир. 3  </a:t>
            </a:r>
            <a:r>
              <a:rPr lang="ru-RU" altLang="ru-RU" sz="2400" b="1" kern="0" dirty="0">
                <a:solidFill>
                  <a:schemeClr val="accent5">
                    <a:lumMod val="50000"/>
                  </a:schemeClr>
                </a:solidFill>
                <a:latin typeface="Arial Black" pitchFamily="34" charset="0"/>
              </a:rPr>
              <a:t>класс. Учеб.  для  </a:t>
            </a:r>
            <a:r>
              <a:rPr lang="ru-RU" altLang="ru-RU" sz="2400" b="1" kern="0" dirty="0" err="1">
                <a:solidFill>
                  <a:schemeClr val="accent5">
                    <a:lumMod val="50000"/>
                  </a:schemeClr>
                </a:solidFill>
                <a:latin typeface="Arial Black" pitchFamily="34" charset="0"/>
              </a:rPr>
              <a:t>общеобразоват</a:t>
            </a:r>
            <a:r>
              <a:rPr lang="ru-RU" altLang="ru-RU" sz="2400" b="1" kern="0" dirty="0">
                <a:solidFill>
                  <a:schemeClr val="accent5">
                    <a:lumMod val="50000"/>
                  </a:schemeClr>
                </a:solidFill>
                <a:latin typeface="Arial Black" pitchFamily="34" charset="0"/>
              </a:rPr>
              <a:t>. учреждений.  В 2 ч.  Ч. 1 – М.: Просвещение,  2012</a:t>
            </a:r>
          </a:p>
          <a:p>
            <a:endParaRPr lang="ru-RU" sz="2000" b="1" dirty="0">
              <a:solidFill>
                <a:schemeClr val="accent5">
                  <a:lumMod val="50000"/>
                </a:schemeClr>
              </a:solidFill>
              <a:latin typeface="Arial Black" panose="020B0A04020102020204" pitchFamily="34" charset="0"/>
            </a:endParaRPr>
          </a:p>
        </p:txBody>
      </p:sp>
    </p:spTree>
    <p:extLst>
      <p:ext uri="{BB962C8B-B14F-4D97-AF65-F5344CB8AC3E}">
        <p14:creationId xmlns:p14="http://schemas.microsoft.com/office/powerpoint/2010/main" val="12947566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6544" y="0"/>
            <a:ext cx="7498080" cy="1143000"/>
          </a:xfrm>
        </p:spPr>
        <p:txBody>
          <a:bodyPr>
            <a:normAutofit fontScale="90000"/>
          </a:bodyPr>
          <a:lstStyle/>
          <a:p>
            <a:r>
              <a:rPr lang="ru-RU" sz="2400" b="1" dirty="0">
                <a:solidFill>
                  <a:schemeClr val="accent5">
                    <a:lumMod val="50000"/>
                  </a:schemeClr>
                </a:solidFill>
                <a:effectLst/>
                <a:latin typeface="Arial Black" panose="020B0A04020102020204" pitchFamily="34" charset="0"/>
              </a:rPr>
              <a:t>2</a:t>
            </a:r>
            <a:r>
              <a:rPr lang="ru-RU" sz="2400" b="1" dirty="0" smtClean="0">
                <a:solidFill>
                  <a:schemeClr val="accent5">
                    <a:lumMod val="50000"/>
                  </a:schemeClr>
                </a:solidFill>
                <a:effectLst/>
                <a:latin typeface="Arial Black" panose="020B0A04020102020204" pitchFamily="34" charset="0"/>
              </a:rPr>
              <a:t>. Ученики  получили  задание: дать  описание  поваренной соли. Кто из  ребят  справился с заданием?</a:t>
            </a:r>
            <a:endParaRPr lang="ru-RU" sz="2400" b="1" dirty="0">
              <a:solidFill>
                <a:schemeClr val="accent5">
                  <a:lumMod val="50000"/>
                </a:schemeClr>
              </a:solidFill>
              <a:effectLst/>
              <a:latin typeface="Arial Black" panose="020B0A04020102020204" pitchFamily="34" charset="0"/>
            </a:endParaRPr>
          </a:p>
        </p:txBody>
      </p:sp>
      <p:sp>
        <p:nvSpPr>
          <p:cNvPr id="4" name="Скругленный прямоугольник 3"/>
          <p:cNvSpPr/>
          <p:nvPr/>
        </p:nvSpPr>
        <p:spPr>
          <a:xfrm>
            <a:off x="1181980" y="1196752"/>
            <a:ext cx="7747000" cy="1972816"/>
          </a:xfrm>
          <a:prstGeom prst="roundRect">
            <a:avLst/>
          </a:prstGeom>
          <a:solidFill>
            <a:srgbClr val="FFFFFF"/>
          </a:solidFill>
          <a:ln w="25400" cap="flat" cmpd="sng" algn="ctr">
            <a:solidFill>
              <a:schemeClr val="accent5">
                <a:lumMod val="50000"/>
              </a:schemeClr>
            </a:solid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ru-RU" sz="2000" b="1" i="0" u="none" strike="noStrike" kern="0" cap="none" spc="0" normalizeH="0" baseline="0" noProof="0" dirty="0">
                <a:ln>
                  <a:noFill/>
                </a:ln>
                <a:solidFill>
                  <a:srgbClr val="FF0000"/>
                </a:solidFill>
                <a:effectLst/>
                <a:uLnTx/>
                <a:uFillTx/>
                <a:latin typeface="Arial Black" panose="020B0A04020102020204" pitchFamily="34" charset="0"/>
                <a:ea typeface="+mn-ea"/>
                <a:cs typeface="+mn-cs"/>
              </a:rPr>
              <a:t>А. СЕРЁЖА</a:t>
            </a:r>
            <a:r>
              <a:rPr kumimoji="0" lang="ru-RU" sz="2000" b="1" i="0" u="none" strike="noStrike" kern="0" cap="none" spc="0" normalizeH="0" baseline="0" noProof="0" dirty="0" smtClean="0">
                <a:ln>
                  <a:noFill/>
                </a:ln>
                <a:solidFill>
                  <a:srgbClr val="FF0000"/>
                </a:solidFill>
                <a:effectLst/>
                <a:uLnTx/>
                <a:uFillTx/>
                <a:latin typeface="Arial Black" panose="020B0A04020102020204" pitchFamily="34" charset="0"/>
                <a:ea typeface="+mn-ea"/>
                <a:cs typeface="+mn-cs"/>
              </a:rPr>
              <a:t>:</a:t>
            </a:r>
            <a:r>
              <a:rPr kumimoji="0" lang="ru-RU" sz="2000" b="1" i="0" u="none" strike="noStrike" kern="0" cap="none" spc="0" normalizeH="0" noProof="0" dirty="0" smtClean="0">
                <a:ln>
                  <a:noFill/>
                </a:ln>
                <a:solidFill>
                  <a:srgbClr val="FF0000"/>
                </a:solidFill>
                <a:effectLst/>
                <a:uLnTx/>
                <a:uFillTx/>
                <a:latin typeface="Arial Black" panose="020B0A04020102020204" pitchFamily="34" charset="0"/>
                <a:ea typeface="+mn-ea"/>
                <a:cs typeface="+mn-cs"/>
              </a:rPr>
              <a:t> </a:t>
            </a:r>
            <a:r>
              <a:rPr kumimoji="0" lang="ru-RU" sz="2000" b="1" i="0" u="none" strike="noStrike" kern="0" cap="none" spc="0" normalizeH="0" noProof="0" dirty="0" smtClean="0">
                <a:ln>
                  <a:noFill/>
                </a:ln>
                <a:solidFill>
                  <a:schemeClr val="accent5">
                    <a:lumMod val="50000"/>
                  </a:schemeClr>
                </a:solidFill>
                <a:effectLst/>
                <a:uLnTx/>
                <a:uFillTx/>
                <a:latin typeface="Arial Black" panose="020B0A04020102020204" pitchFamily="34" charset="0"/>
                <a:ea typeface="+mn-ea"/>
                <a:cs typeface="+mn-cs"/>
              </a:rPr>
              <a:t>«Это  вещество  имеет вид белых  крупинок.  Оно солёное на вкус.  В  природе  встречается под  землёй,  содержится в воде морей  и некоторых  озёр.  Человек  использует его  в пищу».</a:t>
            </a:r>
            <a:endParaRPr kumimoji="0" lang="ru-RU" sz="2000" b="1" i="0" u="none" strike="noStrike" kern="0" cap="none" spc="0" normalizeH="0" baseline="0" noProof="0" dirty="0">
              <a:ln>
                <a:noFill/>
              </a:ln>
              <a:solidFill>
                <a:srgbClr val="FF0000"/>
              </a:solidFill>
              <a:effectLst/>
              <a:uLnTx/>
              <a:uFillTx/>
              <a:latin typeface="Arial Black" panose="020B0A04020102020204" pitchFamily="34" charset="0"/>
              <a:ea typeface="+mn-ea"/>
              <a:cs typeface="+mn-cs"/>
            </a:endParaRPr>
          </a:p>
        </p:txBody>
      </p:sp>
      <p:sp>
        <p:nvSpPr>
          <p:cNvPr id="5" name="Скругленный прямоугольник 4"/>
          <p:cNvSpPr/>
          <p:nvPr/>
        </p:nvSpPr>
        <p:spPr>
          <a:xfrm>
            <a:off x="1204973" y="3429000"/>
            <a:ext cx="7747000" cy="1972816"/>
          </a:xfrm>
          <a:prstGeom prst="roundRect">
            <a:avLst/>
          </a:prstGeom>
          <a:solidFill>
            <a:srgbClr val="FFFFFF"/>
          </a:solidFill>
          <a:ln w="25400" cap="flat" cmpd="sng" algn="ctr">
            <a:solidFill>
              <a:schemeClr val="accent5">
                <a:lumMod val="50000"/>
              </a:schemeClr>
            </a:solid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lang="ru-RU" sz="2000" b="1" kern="0" dirty="0">
                <a:solidFill>
                  <a:srgbClr val="FF0000"/>
                </a:solidFill>
                <a:latin typeface="Arial Black" panose="020B0A04020102020204" pitchFamily="34" charset="0"/>
              </a:rPr>
              <a:t>Б</a:t>
            </a:r>
            <a:r>
              <a:rPr kumimoji="0" lang="ru-RU" sz="2000" b="1" i="0" u="none" strike="noStrike" kern="0" cap="none" spc="0" normalizeH="0" baseline="0" noProof="0" dirty="0" smtClean="0">
                <a:ln>
                  <a:noFill/>
                </a:ln>
                <a:solidFill>
                  <a:srgbClr val="FF0000"/>
                </a:solidFill>
                <a:effectLst/>
                <a:uLnTx/>
                <a:uFillTx/>
                <a:latin typeface="Arial Black" panose="020B0A04020102020204" pitchFamily="34" charset="0"/>
                <a:ea typeface="+mn-ea"/>
                <a:cs typeface="+mn-cs"/>
              </a:rPr>
              <a:t>. ВАСЯ:</a:t>
            </a:r>
            <a:r>
              <a:rPr kumimoji="0" lang="ru-RU" sz="2000" b="1" i="0" u="none" strike="noStrike" kern="0" cap="none" spc="0" normalizeH="0" noProof="0" dirty="0" smtClean="0">
                <a:ln>
                  <a:noFill/>
                </a:ln>
                <a:solidFill>
                  <a:srgbClr val="FF0000"/>
                </a:solidFill>
                <a:effectLst/>
                <a:uLnTx/>
                <a:uFillTx/>
                <a:latin typeface="Arial Black" panose="020B0A04020102020204" pitchFamily="34" charset="0"/>
                <a:ea typeface="+mn-ea"/>
                <a:cs typeface="+mn-cs"/>
              </a:rPr>
              <a:t> </a:t>
            </a:r>
            <a:r>
              <a:rPr kumimoji="0" lang="ru-RU" sz="2000" b="1" i="0" u="none" strike="noStrike" kern="0" cap="none" spc="0" normalizeH="0" noProof="0" dirty="0" smtClean="0">
                <a:ln>
                  <a:noFill/>
                </a:ln>
                <a:solidFill>
                  <a:schemeClr val="accent5">
                    <a:lumMod val="50000"/>
                  </a:schemeClr>
                </a:solidFill>
                <a:effectLst/>
                <a:uLnTx/>
                <a:uFillTx/>
                <a:latin typeface="Arial Black" panose="020B0A04020102020204" pitchFamily="34" charset="0"/>
                <a:ea typeface="+mn-ea"/>
                <a:cs typeface="+mn-cs"/>
              </a:rPr>
              <a:t>«Это  вещество  имеет вид белых  крупинок.  Оно сладкое на вкус.  В  природе  содержится в  растениях.  Человек  использует его  в пищу».</a:t>
            </a:r>
            <a:endParaRPr kumimoji="0" lang="ru-RU" sz="2000" b="1" i="0" u="none" strike="noStrike" kern="0" cap="none" spc="0" normalizeH="0" baseline="0" noProof="0" dirty="0">
              <a:ln>
                <a:noFill/>
              </a:ln>
              <a:solidFill>
                <a:srgbClr val="FF0000"/>
              </a:solidFill>
              <a:effectLst/>
              <a:uLnTx/>
              <a:uFillTx/>
              <a:latin typeface="Arial Black" panose="020B0A04020102020204" pitchFamily="34" charset="0"/>
              <a:ea typeface="+mn-ea"/>
              <a:cs typeface="+mn-cs"/>
            </a:endParaRPr>
          </a:p>
        </p:txBody>
      </p:sp>
      <p:pic>
        <p:nvPicPr>
          <p:cNvPr id="2050" name="Picture 2" descr="https://im-tub-ap-ru.yandex.net/pic/dc99a0a2f3de347af5bcc3dfaeb069a6/kedem.ru/photo/news/2011/01/big/nphoto129622394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5516938"/>
            <a:ext cx="2001585" cy="1341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21161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116632"/>
            <a:ext cx="7818072" cy="3370386"/>
          </a:xfrm>
        </p:spPr>
        <p:txBody>
          <a:bodyPr>
            <a:normAutofit fontScale="90000"/>
          </a:bodyPr>
          <a:lstStyle/>
          <a:p>
            <a:r>
              <a:rPr lang="ru-RU" sz="2400" b="1" dirty="0" smtClean="0">
                <a:solidFill>
                  <a:schemeClr val="accent5">
                    <a:lumMod val="50000"/>
                  </a:schemeClr>
                </a:solidFill>
                <a:effectLst/>
                <a:latin typeface="Arial Black" panose="020B0A04020102020204" pitchFamily="34" charset="0"/>
              </a:rPr>
              <a:t>3. На уроке ребята решили  узнать,  что  произойдёт с поваренной солью,  если её поместить  в воду.  В стакан  налили воды,  насыпали щепотку  соли,  помешали  стеклянной  палочкой. Сначала соль  была хорошо видна,  но  постепенно стала невидимой. Попробовав  жидкость  на вкус,  дети  убедились,  что она  солёная. </a:t>
            </a:r>
            <a:br>
              <a:rPr lang="ru-RU" sz="2400" b="1" dirty="0" smtClean="0">
                <a:solidFill>
                  <a:schemeClr val="accent5">
                    <a:lumMod val="50000"/>
                  </a:schemeClr>
                </a:solidFill>
                <a:effectLst/>
                <a:latin typeface="Arial Black" panose="020B0A04020102020204" pitchFamily="34" charset="0"/>
              </a:rPr>
            </a:br>
            <a:r>
              <a:rPr lang="ru-RU" sz="2800" b="1" dirty="0" smtClean="0">
                <a:solidFill>
                  <a:srgbClr val="FF0000"/>
                </a:solidFill>
                <a:effectLst/>
                <a:latin typeface="Arial Black" panose="020B0A04020102020204" pitchFamily="34" charset="0"/>
              </a:rPr>
              <a:t>Какой  вывод можно  сделать  из  этого  опыта?</a:t>
            </a:r>
            <a:endParaRPr lang="ru-RU" sz="2400" b="1" dirty="0">
              <a:solidFill>
                <a:srgbClr val="FF0000"/>
              </a:solidFill>
              <a:effectLst/>
              <a:latin typeface="Arial Black" panose="020B0A04020102020204" pitchFamily="34" charset="0"/>
            </a:endParaRPr>
          </a:p>
        </p:txBody>
      </p:sp>
      <p:sp>
        <p:nvSpPr>
          <p:cNvPr id="4" name="Скругленный прямоугольник 3"/>
          <p:cNvSpPr/>
          <p:nvPr/>
        </p:nvSpPr>
        <p:spPr>
          <a:xfrm>
            <a:off x="2698086" y="3284984"/>
            <a:ext cx="3386082" cy="576064"/>
          </a:xfrm>
          <a:prstGeom prst="roundRect">
            <a:avLst/>
          </a:prstGeom>
          <a:solidFill>
            <a:srgbClr val="FFFFFF"/>
          </a:solidFill>
          <a:ln w="25400" cap="flat" cmpd="sng" algn="ctr">
            <a:solidFill>
              <a:schemeClr val="accent5">
                <a:lumMod val="50000"/>
              </a:schemeClr>
            </a:solid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lang="ru-RU" sz="2400" b="1" kern="0" dirty="0" smtClean="0">
                <a:solidFill>
                  <a:srgbClr val="FF0000"/>
                </a:solidFill>
                <a:latin typeface="Arial Black" panose="020B0A04020102020204" pitchFamily="34" charset="0"/>
              </a:rPr>
              <a:t>А</a:t>
            </a:r>
            <a:r>
              <a:rPr kumimoji="0" lang="ru-RU" sz="2400" b="1" i="0" u="none" strike="noStrike" kern="0" cap="none" spc="0" normalizeH="0" baseline="0" noProof="0" dirty="0" smtClean="0">
                <a:ln>
                  <a:noFill/>
                </a:ln>
                <a:solidFill>
                  <a:srgbClr val="FF0000"/>
                </a:solidFill>
                <a:effectLst/>
                <a:uLnTx/>
                <a:uFillTx/>
                <a:latin typeface="Arial Black" panose="020B0A04020102020204" pitchFamily="34" charset="0"/>
              </a:rPr>
              <a:t>. </a:t>
            </a:r>
            <a:r>
              <a:rPr kumimoji="0" lang="ru-RU" sz="2400" b="1" i="0" u="none" strike="noStrike" kern="0" cap="none" spc="0" normalizeH="0" baseline="0" noProof="0" dirty="0" smtClean="0">
                <a:ln>
                  <a:noFill/>
                </a:ln>
                <a:solidFill>
                  <a:schemeClr val="accent5">
                    <a:lumMod val="50000"/>
                  </a:schemeClr>
                </a:solidFill>
                <a:effectLst/>
                <a:uLnTx/>
                <a:uFillTx/>
                <a:latin typeface="Arial Black" panose="020B0A04020102020204" pitchFamily="34" charset="0"/>
              </a:rPr>
              <a:t>Соль</a:t>
            </a:r>
            <a:r>
              <a:rPr kumimoji="0" lang="ru-RU" sz="2400" b="1" i="0" u="none" strike="noStrike" kern="0" cap="none" spc="0" normalizeH="0" noProof="0" dirty="0" smtClean="0">
                <a:ln>
                  <a:noFill/>
                </a:ln>
                <a:solidFill>
                  <a:schemeClr val="accent5">
                    <a:lumMod val="50000"/>
                  </a:schemeClr>
                </a:solidFill>
                <a:effectLst/>
                <a:uLnTx/>
                <a:uFillTx/>
                <a:latin typeface="Arial Black" panose="020B0A04020102020204" pitchFamily="34" charset="0"/>
              </a:rPr>
              <a:t>  исчезла.</a:t>
            </a:r>
            <a:endParaRPr kumimoji="0" lang="ru-RU" sz="2400" b="1" i="0" u="none" strike="noStrike" kern="0" cap="none" spc="0" normalizeH="0" baseline="0" noProof="0" dirty="0">
              <a:ln>
                <a:noFill/>
              </a:ln>
              <a:solidFill>
                <a:srgbClr val="FF0000"/>
              </a:solidFill>
              <a:effectLst/>
              <a:uLnTx/>
              <a:uFillTx/>
              <a:latin typeface="Arial Black" panose="020B0A04020102020204" pitchFamily="34" charset="0"/>
            </a:endParaRPr>
          </a:p>
        </p:txBody>
      </p:sp>
      <p:sp>
        <p:nvSpPr>
          <p:cNvPr id="5" name="Скругленный прямоугольник 4"/>
          <p:cNvSpPr/>
          <p:nvPr/>
        </p:nvSpPr>
        <p:spPr>
          <a:xfrm>
            <a:off x="2339752" y="4005064"/>
            <a:ext cx="5400600" cy="608602"/>
          </a:xfrm>
          <a:prstGeom prst="roundRect">
            <a:avLst/>
          </a:prstGeom>
          <a:solidFill>
            <a:srgbClr val="FFFFFF"/>
          </a:solidFill>
          <a:ln w="25400" cap="flat" cmpd="sng" algn="ctr">
            <a:solidFill>
              <a:schemeClr val="accent5">
                <a:lumMod val="50000"/>
              </a:schemeClr>
            </a:solid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lang="ru-RU" sz="2400" b="1" kern="0" noProof="0" dirty="0" smtClean="0">
                <a:solidFill>
                  <a:srgbClr val="FF0000"/>
                </a:solidFill>
                <a:latin typeface="Arial Black" panose="020B0A04020102020204" pitchFamily="34" charset="0"/>
              </a:rPr>
              <a:t>Б</a:t>
            </a:r>
            <a:r>
              <a:rPr kumimoji="0" lang="ru-RU" sz="2400" b="1" i="0" u="none" strike="noStrike" kern="0" cap="none" spc="0" normalizeH="0" baseline="0" noProof="0" dirty="0" smtClean="0">
                <a:ln>
                  <a:noFill/>
                </a:ln>
                <a:solidFill>
                  <a:srgbClr val="FF0000"/>
                </a:solidFill>
                <a:effectLst/>
                <a:uLnTx/>
                <a:uFillTx/>
                <a:latin typeface="Arial Black" panose="020B0A04020102020204" pitchFamily="34" charset="0"/>
              </a:rPr>
              <a:t>. </a:t>
            </a:r>
            <a:r>
              <a:rPr kumimoji="0" lang="ru-RU" sz="2400" b="1" i="0" u="none" strike="noStrike" kern="0" cap="none" spc="0" normalizeH="0" baseline="0" noProof="0" dirty="0" smtClean="0">
                <a:ln>
                  <a:noFill/>
                </a:ln>
                <a:solidFill>
                  <a:schemeClr val="accent5">
                    <a:lumMod val="50000"/>
                  </a:schemeClr>
                </a:solidFill>
                <a:effectLst/>
                <a:uLnTx/>
                <a:uFillTx/>
                <a:latin typeface="Arial Black" panose="020B0A04020102020204" pitchFamily="34" charset="0"/>
              </a:rPr>
              <a:t>Соль превратилась</a:t>
            </a:r>
            <a:r>
              <a:rPr kumimoji="0" lang="ru-RU" sz="2400" b="1" i="0" u="none" strike="noStrike" kern="0" cap="none" spc="0" normalizeH="0" noProof="0" dirty="0" smtClean="0">
                <a:ln>
                  <a:noFill/>
                </a:ln>
                <a:solidFill>
                  <a:schemeClr val="accent5">
                    <a:lumMod val="50000"/>
                  </a:schemeClr>
                </a:solidFill>
                <a:effectLst/>
                <a:uLnTx/>
                <a:uFillTx/>
                <a:latin typeface="Arial Black" panose="020B0A04020102020204" pitchFamily="34" charset="0"/>
              </a:rPr>
              <a:t>  в воду.</a:t>
            </a:r>
            <a:endParaRPr kumimoji="0" lang="ru-RU" sz="2400" b="1" i="0" u="none" strike="noStrike" kern="0" cap="none" spc="0" normalizeH="0" baseline="0" noProof="0" dirty="0">
              <a:ln>
                <a:noFill/>
              </a:ln>
              <a:solidFill>
                <a:srgbClr val="FF0000"/>
              </a:solidFill>
              <a:effectLst/>
              <a:uLnTx/>
              <a:uFillTx/>
              <a:latin typeface="Arial Black" panose="020B0A04020102020204" pitchFamily="34" charset="0"/>
            </a:endParaRPr>
          </a:p>
        </p:txBody>
      </p:sp>
      <p:sp>
        <p:nvSpPr>
          <p:cNvPr id="8" name="Скругленный прямоугольник 7"/>
          <p:cNvSpPr/>
          <p:nvPr/>
        </p:nvSpPr>
        <p:spPr>
          <a:xfrm>
            <a:off x="2325053" y="4825516"/>
            <a:ext cx="5689086" cy="547700"/>
          </a:xfrm>
          <a:prstGeom prst="roundRect">
            <a:avLst/>
          </a:prstGeom>
          <a:solidFill>
            <a:srgbClr val="FFFFFF"/>
          </a:solidFill>
          <a:ln w="25400" cap="flat" cmpd="sng" algn="ctr">
            <a:solidFill>
              <a:schemeClr val="accent5">
                <a:lumMod val="50000"/>
              </a:schemeClr>
            </a:solid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lang="ru-RU" sz="2400" b="1" kern="0" dirty="0" smtClean="0">
                <a:solidFill>
                  <a:srgbClr val="FF0000"/>
                </a:solidFill>
                <a:latin typeface="Arial Black" panose="020B0A04020102020204" pitchFamily="34" charset="0"/>
              </a:rPr>
              <a:t>В</a:t>
            </a:r>
            <a:r>
              <a:rPr kumimoji="0" lang="ru-RU" sz="2400" b="1" i="0" u="none" strike="noStrike" kern="0" cap="none" spc="0" normalizeH="0" baseline="0" noProof="0" dirty="0" smtClean="0">
                <a:ln>
                  <a:noFill/>
                </a:ln>
                <a:solidFill>
                  <a:srgbClr val="FF0000"/>
                </a:solidFill>
                <a:effectLst/>
                <a:uLnTx/>
                <a:uFillTx/>
                <a:latin typeface="Arial Black" panose="020B0A04020102020204" pitchFamily="34" charset="0"/>
              </a:rPr>
              <a:t>. </a:t>
            </a:r>
            <a:r>
              <a:rPr lang="ru-RU" sz="2400" b="1" kern="0" dirty="0" smtClean="0">
                <a:solidFill>
                  <a:schemeClr val="accent5">
                    <a:lumMod val="50000"/>
                  </a:schemeClr>
                </a:solidFill>
                <a:latin typeface="Arial Black" panose="020B0A04020102020204" pitchFamily="34" charset="0"/>
              </a:rPr>
              <a:t>В</a:t>
            </a:r>
            <a:r>
              <a:rPr kumimoji="0" lang="ru-RU" sz="2400" b="1" i="0" u="none" strike="noStrike" kern="0" cap="none" spc="0" normalizeH="0" baseline="0" noProof="0" dirty="0" smtClean="0">
                <a:ln>
                  <a:noFill/>
                </a:ln>
                <a:solidFill>
                  <a:schemeClr val="accent5">
                    <a:lumMod val="50000"/>
                  </a:schemeClr>
                </a:solidFill>
                <a:effectLst/>
                <a:uLnTx/>
                <a:uFillTx/>
                <a:latin typeface="Arial Black" panose="020B0A04020102020204" pitchFamily="34" charset="0"/>
              </a:rPr>
              <a:t>ода</a:t>
            </a:r>
            <a:r>
              <a:rPr kumimoji="0" lang="ru-RU" sz="2400" b="1" i="0" u="none" strike="noStrike" kern="0" cap="none" spc="0" normalizeH="0" noProof="0" dirty="0" smtClean="0">
                <a:ln>
                  <a:noFill/>
                </a:ln>
                <a:solidFill>
                  <a:schemeClr val="accent5">
                    <a:lumMod val="50000"/>
                  </a:schemeClr>
                </a:solidFill>
                <a:effectLst/>
                <a:uLnTx/>
                <a:uFillTx/>
                <a:latin typeface="Arial Black" panose="020B0A04020102020204" pitchFamily="34" charset="0"/>
              </a:rPr>
              <a:t> </a:t>
            </a:r>
            <a:r>
              <a:rPr kumimoji="0" lang="ru-RU" sz="2400" b="1" i="0" u="none" strike="noStrike" kern="0" cap="none" spc="0" normalizeH="0" baseline="0" noProof="0" dirty="0" smtClean="0">
                <a:ln>
                  <a:noFill/>
                </a:ln>
                <a:solidFill>
                  <a:schemeClr val="accent5">
                    <a:lumMod val="50000"/>
                  </a:schemeClr>
                </a:solidFill>
                <a:effectLst/>
                <a:uLnTx/>
                <a:uFillTx/>
                <a:latin typeface="Arial Black" panose="020B0A04020102020204" pitchFamily="34" charset="0"/>
              </a:rPr>
              <a:t> превратилась</a:t>
            </a:r>
            <a:r>
              <a:rPr kumimoji="0" lang="ru-RU" sz="2400" b="1" i="0" u="none" strike="noStrike" kern="0" cap="none" spc="0" normalizeH="0" noProof="0" dirty="0" smtClean="0">
                <a:ln>
                  <a:noFill/>
                </a:ln>
                <a:solidFill>
                  <a:schemeClr val="accent5">
                    <a:lumMod val="50000"/>
                  </a:schemeClr>
                </a:solidFill>
                <a:effectLst/>
                <a:uLnTx/>
                <a:uFillTx/>
                <a:latin typeface="Arial Black" panose="020B0A04020102020204" pitchFamily="34" charset="0"/>
              </a:rPr>
              <a:t>  в соль.</a:t>
            </a:r>
            <a:endParaRPr kumimoji="0" lang="ru-RU" sz="2400" b="1" i="0" u="none" strike="noStrike" kern="0" cap="none" spc="0" normalizeH="0" baseline="0" noProof="0" dirty="0">
              <a:ln>
                <a:noFill/>
              </a:ln>
              <a:solidFill>
                <a:srgbClr val="FF0000"/>
              </a:solidFill>
              <a:effectLst/>
              <a:uLnTx/>
              <a:uFillTx/>
              <a:latin typeface="Arial Black" panose="020B0A04020102020204" pitchFamily="34" charset="0"/>
            </a:endParaRPr>
          </a:p>
        </p:txBody>
      </p:sp>
      <p:sp>
        <p:nvSpPr>
          <p:cNvPr id="9" name="Скругленный прямоугольник 8"/>
          <p:cNvSpPr/>
          <p:nvPr/>
        </p:nvSpPr>
        <p:spPr>
          <a:xfrm>
            <a:off x="1447473" y="5589240"/>
            <a:ext cx="7344816" cy="1152128"/>
          </a:xfrm>
          <a:prstGeom prst="roundRect">
            <a:avLst/>
          </a:prstGeom>
          <a:solidFill>
            <a:srgbClr val="FFFFFF"/>
          </a:solidFill>
          <a:ln w="25400" cap="flat" cmpd="sng" algn="ctr">
            <a:solidFill>
              <a:schemeClr val="accent5">
                <a:lumMod val="50000"/>
              </a:schemeClr>
            </a:solid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lang="ru-RU" sz="2400" b="1" kern="0" noProof="0" dirty="0" smtClean="0">
                <a:solidFill>
                  <a:srgbClr val="FF0000"/>
                </a:solidFill>
                <a:latin typeface="Arial Black" panose="020B0A04020102020204" pitchFamily="34" charset="0"/>
              </a:rPr>
              <a:t>Г</a:t>
            </a:r>
            <a:r>
              <a:rPr kumimoji="0" lang="ru-RU" sz="2400" b="1" i="0" u="none" strike="noStrike" kern="0" cap="none" spc="0" normalizeH="0" baseline="0" noProof="0" dirty="0" smtClean="0">
                <a:ln>
                  <a:noFill/>
                </a:ln>
                <a:solidFill>
                  <a:srgbClr val="FF0000"/>
                </a:solidFill>
                <a:effectLst/>
                <a:uLnTx/>
                <a:uFillTx/>
                <a:latin typeface="Arial Black" panose="020B0A04020102020204" pitchFamily="34" charset="0"/>
              </a:rPr>
              <a:t>. </a:t>
            </a:r>
            <a:r>
              <a:rPr lang="ru-RU" sz="2400" b="1" kern="0" noProof="0" dirty="0" smtClean="0">
                <a:solidFill>
                  <a:schemeClr val="accent5">
                    <a:lumMod val="50000"/>
                  </a:schemeClr>
                </a:solidFill>
                <a:latin typeface="Arial Black" panose="020B0A04020102020204" pitchFamily="34" charset="0"/>
              </a:rPr>
              <a:t>С</a:t>
            </a:r>
            <a:r>
              <a:rPr kumimoji="0" lang="ru-RU" sz="2400" b="1" i="0" u="none" strike="noStrike" kern="0" cap="none" spc="0" normalizeH="0" baseline="0" noProof="0" dirty="0" smtClean="0">
                <a:ln>
                  <a:noFill/>
                </a:ln>
                <a:solidFill>
                  <a:schemeClr val="accent5">
                    <a:lumMod val="50000"/>
                  </a:schemeClr>
                </a:solidFill>
                <a:effectLst/>
                <a:uLnTx/>
                <a:uFillTx/>
                <a:latin typeface="Arial Black" panose="020B0A04020102020204" pitchFamily="34" charset="0"/>
              </a:rPr>
              <a:t>оль</a:t>
            </a:r>
            <a:r>
              <a:rPr kumimoji="0" lang="ru-RU" sz="2400" b="1" i="0" u="none" strike="noStrike" kern="0" cap="none" spc="0" normalizeH="0" noProof="0" dirty="0" smtClean="0">
                <a:ln>
                  <a:noFill/>
                </a:ln>
                <a:solidFill>
                  <a:schemeClr val="accent5">
                    <a:lumMod val="50000"/>
                  </a:schemeClr>
                </a:solidFill>
                <a:effectLst/>
                <a:uLnTx/>
                <a:uFillTx/>
                <a:latin typeface="Arial Black" panose="020B0A04020102020204" pitchFamily="34" charset="0"/>
              </a:rPr>
              <a:t> растворилась  в  воде, то  есть  частицы соли  перемешались  с частицами  воды. </a:t>
            </a:r>
            <a:endParaRPr kumimoji="0" lang="ru-RU" sz="2400" b="1" i="0" u="none" strike="noStrike" kern="0" cap="none" spc="0" normalizeH="0" baseline="0" noProof="0" dirty="0">
              <a:ln>
                <a:noFill/>
              </a:ln>
              <a:solidFill>
                <a:srgbClr val="FF0000"/>
              </a:solidFill>
              <a:effectLst/>
              <a:uLnTx/>
              <a:uFillTx/>
              <a:latin typeface="Arial Black" panose="020B0A04020102020204" pitchFamily="34" charset="0"/>
            </a:endParaRPr>
          </a:p>
        </p:txBody>
      </p:sp>
    </p:spTree>
    <p:extLst>
      <p:ext uri="{BB962C8B-B14F-4D97-AF65-F5344CB8AC3E}">
        <p14:creationId xmlns:p14="http://schemas.microsoft.com/office/powerpoint/2010/main" val="21147499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altLang="ru-RU" sz="2400" dirty="0" smtClean="0">
                <a:solidFill>
                  <a:schemeClr val="accent5">
                    <a:lumMod val="50000"/>
                  </a:schemeClr>
                </a:solidFill>
                <a:effectLst/>
                <a:latin typeface="Arial Black" panose="020B0A04020102020204" pitchFamily="34" charset="0"/>
              </a:rPr>
              <a:t>4. Учащиеся исследовали свойства воды. О  </a:t>
            </a:r>
            <a:r>
              <a:rPr lang="ru-RU" altLang="ru-RU" sz="2400" dirty="0">
                <a:solidFill>
                  <a:schemeClr val="accent5">
                    <a:lumMod val="50000"/>
                  </a:schemeClr>
                </a:solidFill>
                <a:effectLst/>
                <a:latin typeface="Arial Black" panose="020B0A04020102020204" pitchFamily="34" charset="0"/>
              </a:rPr>
              <a:t>каком свойстве  воды  говорит   данная  иллюстрация?</a:t>
            </a:r>
            <a:endParaRPr lang="ru-RU" sz="2400" b="1" dirty="0">
              <a:solidFill>
                <a:schemeClr val="accent5">
                  <a:lumMod val="50000"/>
                </a:schemeClr>
              </a:solidFill>
              <a:effectLst/>
              <a:latin typeface="Arial Black" panose="020B0A04020102020204" pitchFamily="34" charset="0"/>
            </a:endParaRPr>
          </a:p>
        </p:txBody>
      </p:sp>
      <p:sp>
        <p:nvSpPr>
          <p:cNvPr id="3" name="Объект 2"/>
          <p:cNvSpPr>
            <a:spLocks noGrp="1"/>
          </p:cNvSpPr>
          <p:nvPr>
            <p:ph idx="1"/>
          </p:nvPr>
        </p:nvSpPr>
        <p:spPr>
          <a:xfrm>
            <a:off x="1403648" y="3573016"/>
            <a:ext cx="7498080" cy="3971528"/>
          </a:xfrm>
        </p:spPr>
        <p:txBody>
          <a:bodyPr/>
          <a:lstStyle/>
          <a:p>
            <a:pPr marL="0" lvl="0" indent="0" fontAlgn="base">
              <a:spcBef>
                <a:spcPct val="20000"/>
              </a:spcBef>
              <a:spcAft>
                <a:spcPct val="0"/>
              </a:spcAft>
              <a:buClrTx/>
              <a:buSzTx/>
              <a:buNone/>
            </a:pPr>
            <a:r>
              <a:rPr lang="ru-RU" altLang="ru-RU" dirty="0">
                <a:solidFill>
                  <a:srgbClr val="FF0000"/>
                </a:solidFill>
                <a:latin typeface="Arial Black" panose="020B0A04020102020204" pitchFamily="34" charset="0"/>
              </a:rPr>
              <a:t>А. </a:t>
            </a:r>
            <a:r>
              <a:rPr lang="ru-RU" altLang="ru-RU" dirty="0">
                <a:solidFill>
                  <a:schemeClr val="accent5">
                    <a:lumMod val="50000"/>
                  </a:schemeClr>
                </a:solidFill>
                <a:latin typeface="Arial Black" panose="020B0A04020102020204" pitchFamily="34" charset="0"/>
              </a:rPr>
              <a:t>Вода  прозрачна</a:t>
            </a:r>
          </a:p>
          <a:p>
            <a:pPr marL="0" lvl="0" indent="0" fontAlgn="base">
              <a:spcBef>
                <a:spcPct val="20000"/>
              </a:spcBef>
              <a:spcAft>
                <a:spcPct val="0"/>
              </a:spcAft>
              <a:buClrTx/>
              <a:buSzTx/>
              <a:buNone/>
            </a:pPr>
            <a:r>
              <a:rPr lang="ru-RU" altLang="ru-RU" dirty="0">
                <a:solidFill>
                  <a:srgbClr val="FF0000"/>
                </a:solidFill>
                <a:latin typeface="Arial Black" panose="020B0A04020102020204" pitchFamily="34" charset="0"/>
              </a:rPr>
              <a:t>Б. </a:t>
            </a:r>
            <a:r>
              <a:rPr lang="ru-RU" altLang="ru-RU" dirty="0">
                <a:solidFill>
                  <a:schemeClr val="accent5">
                    <a:lumMod val="50000"/>
                  </a:schemeClr>
                </a:solidFill>
                <a:latin typeface="Arial Black" panose="020B0A04020102020204" pitchFamily="34" charset="0"/>
              </a:rPr>
              <a:t>Вода имеет  белый цвет</a:t>
            </a:r>
          </a:p>
          <a:p>
            <a:pPr marL="0" lvl="0" indent="0" fontAlgn="base">
              <a:spcBef>
                <a:spcPct val="20000"/>
              </a:spcBef>
              <a:spcAft>
                <a:spcPct val="0"/>
              </a:spcAft>
              <a:buClrTx/>
              <a:buSzTx/>
              <a:buNone/>
            </a:pPr>
            <a:r>
              <a:rPr lang="ru-RU" altLang="ru-RU" dirty="0">
                <a:solidFill>
                  <a:srgbClr val="FF0000"/>
                </a:solidFill>
                <a:latin typeface="Arial Black" panose="020B0A04020102020204" pitchFamily="34" charset="0"/>
              </a:rPr>
              <a:t>В. </a:t>
            </a:r>
            <a:r>
              <a:rPr lang="ru-RU" altLang="ru-RU" dirty="0">
                <a:solidFill>
                  <a:schemeClr val="accent5">
                    <a:lumMod val="50000"/>
                  </a:schemeClr>
                </a:solidFill>
                <a:latin typeface="Arial Black" panose="020B0A04020102020204" pitchFamily="34" charset="0"/>
              </a:rPr>
              <a:t>Вода не имеет  запаха</a:t>
            </a:r>
          </a:p>
          <a:p>
            <a:pPr marL="0" lvl="0" indent="0" fontAlgn="base">
              <a:spcBef>
                <a:spcPct val="20000"/>
              </a:spcBef>
              <a:spcAft>
                <a:spcPct val="0"/>
              </a:spcAft>
              <a:buClrTx/>
              <a:buSzTx/>
              <a:buNone/>
            </a:pPr>
            <a:r>
              <a:rPr lang="ru-RU" altLang="ru-RU" dirty="0">
                <a:solidFill>
                  <a:srgbClr val="FF0000"/>
                </a:solidFill>
                <a:latin typeface="Arial Black" panose="020B0A04020102020204" pitchFamily="34" charset="0"/>
              </a:rPr>
              <a:t>Г. </a:t>
            </a:r>
            <a:r>
              <a:rPr lang="ru-RU" altLang="ru-RU" dirty="0">
                <a:solidFill>
                  <a:schemeClr val="accent5">
                    <a:lumMod val="50000"/>
                  </a:schemeClr>
                </a:solidFill>
                <a:latin typeface="Arial Black" panose="020B0A04020102020204" pitchFamily="34" charset="0"/>
              </a:rPr>
              <a:t>Вода  для  организмов  - дом</a:t>
            </a:r>
          </a:p>
          <a:p>
            <a:pPr marL="82296" indent="0">
              <a:buNone/>
            </a:pPr>
            <a:endParaRPr lang="ru-RU" dirty="0"/>
          </a:p>
        </p:txBody>
      </p:sp>
      <p:pic>
        <p:nvPicPr>
          <p:cNvPr id="4" name="Picture 10" descr="https://im-tub-ap-ru.yandex.net/pic/7b6cde4c998af2f8bbbf547695102898/900igr.net/datai/okruzhajuschij-mir/Opyty-i-eksperimenty/0003-004-Voda-prozrachnaj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1246116"/>
            <a:ext cx="2592288" cy="2004704"/>
          </a:xfrm>
          <a:prstGeom prst="rect">
            <a:avLst/>
          </a:prstGeom>
          <a:noFill/>
          <a:ln w="38100">
            <a:solidFill>
              <a:schemeClr val="accent5">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17276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400" b="1" dirty="0" smtClean="0">
                <a:solidFill>
                  <a:schemeClr val="accent5">
                    <a:lumMod val="50000"/>
                  </a:schemeClr>
                </a:solidFill>
                <a:effectLst/>
                <a:latin typeface="Arial Black" panose="020B0A04020102020204" pitchFamily="34" charset="0"/>
              </a:rPr>
              <a:t>5. Детям  нужно  разделить  карточки по  группам  животных. Кто  выполнил задание верно?</a:t>
            </a:r>
            <a:endParaRPr lang="ru-RU" sz="2400" b="1" dirty="0">
              <a:solidFill>
                <a:schemeClr val="accent5">
                  <a:lumMod val="50000"/>
                </a:schemeClr>
              </a:solidFill>
              <a:effectLst/>
              <a:latin typeface="Arial Black" panose="020B0A04020102020204" pitchFamily="34" charset="0"/>
            </a:endParaRPr>
          </a:p>
        </p:txBody>
      </p:sp>
      <p:sp>
        <p:nvSpPr>
          <p:cNvPr id="4" name="Скругленный прямоугольник 3"/>
          <p:cNvSpPr/>
          <p:nvPr/>
        </p:nvSpPr>
        <p:spPr>
          <a:xfrm>
            <a:off x="1043608" y="1448065"/>
            <a:ext cx="2797754" cy="1805519"/>
          </a:xfrm>
          <a:prstGeom prst="round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FF0000"/>
                </a:solidFill>
                <a:latin typeface="Arial Black" panose="020B0A04020102020204" pitchFamily="34" charset="0"/>
              </a:rPr>
              <a:t>А. СЕРЁЖА</a:t>
            </a:r>
          </a:p>
          <a:p>
            <a:r>
              <a:rPr lang="ru-RU" b="1" dirty="0" smtClean="0">
                <a:solidFill>
                  <a:schemeClr val="accent5">
                    <a:lumMod val="50000"/>
                  </a:schemeClr>
                </a:solidFill>
                <a:latin typeface="Arial Black" panose="020B0A04020102020204" pitchFamily="34" charset="0"/>
              </a:rPr>
              <a:t>1, 2 – птицы</a:t>
            </a:r>
          </a:p>
          <a:p>
            <a:r>
              <a:rPr lang="ru-RU" b="1" dirty="0" smtClean="0">
                <a:solidFill>
                  <a:schemeClr val="accent5">
                    <a:lumMod val="50000"/>
                  </a:schemeClr>
                </a:solidFill>
                <a:latin typeface="Arial Black" panose="020B0A04020102020204" pitchFamily="34" charset="0"/>
              </a:rPr>
              <a:t>3, 4  -  пресмыкающиеся</a:t>
            </a:r>
          </a:p>
          <a:p>
            <a:r>
              <a:rPr lang="ru-RU" b="1" dirty="0" smtClean="0">
                <a:solidFill>
                  <a:schemeClr val="accent5">
                    <a:lumMod val="50000"/>
                  </a:schemeClr>
                </a:solidFill>
                <a:latin typeface="Arial Black" panose="020B0A04020102020204" pitchFamily="34" charset="0"/>
              </a:rPr>
              <a:t>5, 6 - звери</a:t>
            </a:r>
          </a:p>
          <a:p>
            <a:pPr algn="ctr"/>
            <a:endParaRPr lang="ru-RU" b="1" dirty="0">
              <a:solidFill>
                <a:srgbClr val="FF0000"/>
              </a:solidFill>
              <a:latin typeface="Arial Black" panose="020B0A04020102020204" pitchFamily="34" charset="0"/>
            </a:endParaRPr>
          </a:p>
        </p:txBody>
      </p:sp>
      <p:grpSp>
        <p:nvGrpSpPr>
          <p:cNvPr id="8" name="Группа 8"/>
          <p:cNvGrpSpPr>
            <a:grpSpLocks/>
          </p:cNvGrpSpPr>
          <p:nvPr/>
        </p:nvGrpSpPr>
        <p:grpSpPr bwMode="auto">
          <a:xfrm>
            <a:off x="6948264" y="3600451"/>
            <a:ext cx="1113493" cy="1377698"/>
            <a:chOff x="5105400" y="5112657"/>
            <a:chExt cx="1117600" cy="1219200"/>
          </a:xfrm>
        </p:grpSpPr>
        <p:sp>
          <p:nvSpPr>
            <p:cNvPr id="9" name="Овал 8"/>
            <p:cNvSpPr/>
            <p:nvPr/>
          </p:nvSpPr>
          <p:spPr>
            <a:xfrm>
              <a:off x="5105400" y="5112657"/>
              <a:ext cx="1117600" cy="1219200"/>
            </a:xfrm>
            <a:prstGeom prst="ellipse">
              <a:avLst/>
            </a:prstGeom>
            <a:solidFill>
              <a:srgbClr val="FFFFFF"/>
            </a:solidFill>
            <a:ln w="38100" cap="flat" cmpd="sng" algn="ctr">
              <a:solidFill>
                <a:srgbClr val="006600"/>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ru-RU" sz="1800" b="0" i="0" u="none" strike="noStrike" kern="0" cap="none" spc="0" normalizeH="0" baseline="0" noProof="0">
                <a:ln>
                  <a:noFill/>
                </a:ln>
                <a:solidFill>
                  <a:srgbClr val="FFFFFF"/>
                </a:solidFill>
                <a:effectLst/>
                <a:uLnTx/>
                <a:uFillTx/>
                <a:latin typeface="Arial"/>
                <a:ea typeface="+mn-ea"/>
                <a:cs typeface="+mn-cs"/>
              </a:endParaRPr>
            </a:p>
          </p:txBody>
        </p:sp>
        <p:pic>
          <p:nvPicPr>
            <p:cNvPr id="10" name="Picture 5" descr="C:\Documents and Settings\Лариса\Мои документы\Рисунки\школа_рис\na_far_north_polarbear_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4536" y="5433552"/>
              <a:ext cx="1019327" cy="654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 name="Группа 15"/>
          <p:cNvGrpSpPr/>
          <p:nvPr/>
        </p:nvGrpSpPr>
        <p:grpSpPr>
          <a:xfrm>
            <a:off x="7012028" y="5177182"/>
            <a:ext cx="1192687" cy="1377698"/>
            <a:chOff x="7162751" y="5120708"/>
            <a:chExt cx="1192687" cy="1377698"/>
          </a:xfrm>
        </p:grpSpPr>
        <p:sp>
          <p:nvSpPr>
            <p:cNvPr id="14" name="Овал 13"/>
            <p:cNvSpPr/>
            <p:nvPr/>
          </p:nvSpPr>
          <p:spPr>
            <a:xfrm>
              <a:off x="7162751" y="5120708"/>
              <a:ext cx="1192687" cy="1377698"/>
            </a:xfrm>
            <a:prstGeom prst="ellipse">
              <a:avLst/>
            </a:prstGeom>
            <a:solidFill>
              <a:schemeClr val="bg1"/>
            </a:solidFill>
            <a:ln w="381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3074" name="Picture 2" descr="https://im-tub-ap-ru.yandex.net/pic/53b435250ea6b9d38e0bdfa0d9a72459/dalance.ru/UserFiles/portfolio/018/524/e837aedac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7046" y="5417667"/>
              <a:ext cx="864096" cy="78377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 name="Группа 17"/>
          <p:cNvGrpSpPr/>
          <p:nvPr/>
        </p:nvGrpSpPr>
        <p:grpSpPr>
          <a:xfrm>
            <a:off x="4544353" y="5157584"/>
            <a:ext cx="1261616" cy="1383418"/>
            <a:chOff x="5451343" y="5157584"/>
            <a:chExt cx="1261616" cy="1383418"/>
          </a:xfrm>
        </p:grpSpPr>
        <p:sp>
          <p:nvSpPr>
            <p:cNvPr id="15" name="Овал 14"/>
            <p:cNvSpPr/>
            <p:nvPr/>
          </p:nvSpPr>
          <p:spPr>
            <a:xfrm>
              <a:off x="5451343" y="5157584"/>
              <a:ext cx="1261616" cy="1383418"/>
            </a:xfrm>
            <a:prstGeom prst="ellipse">
              <a:avLst/>
            </a:prstGeom>
            <a:solidFill>
              <a:schemeClr val="bg1"/>
            </a:solidFill>
            <a:ln w="381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3076" name="Picture 4" descr="https://im-tub-ap-ru.yandex.net/pic/6e497bb1cbab7b8b27ed65aed1f52a2f/img0.liveinternet.ru/images/attach/c/3/77/609/77609492_0006015Zelenyj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71296" y="5471793"/>
              <a:ext cx="1021710" cy="75499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Группа 16"/>
          <p:cNvGrpSpPr/>
          <p:nvPr/>
        </p:nvGrpSpPr>
        <p:grpSpPr>
          <a:xfrm>
            <a:off x="4505791" y="3600451"/>
            <a:ext cx="1300178" cy="1421471"/>
            <a:chOff x="5432062" y="3653039"/>
            <a:chExt cx="1300178" cy="1421471"/>
          </a:xfrm>
        </p:grpSpPr>
        <p:sp>
          <p:nvSpPr>
            <p:cNvPr id="13" name="Овал 12"/>
            <p:cNvSpPr/>
            <p:nvPr/>
          </p:nvSpPr>
          <p:spPr>
            <a:xfrm>
              <a:off x="5432062" y="3653039"/>
              <a:ext cx="1300178" cy="1421471"/>
            </a:xfrm>
            <a:prstGeom prst="ellipse">
              <a:avLst/>
            </a:prstGeom>
            <a:solidFill>
              <a:schemeClr val="bg1"/>
            </a:solidFill>
            <a:ln w="381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3078" name="Picture 6" descr="https://im-tub-ap-ru.yandex.net/pic/f561179723eab10f681e896a9569e0d1/fs00.infourok.ru/images/doc/108/127402/hello_html_6319b69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91626" y="4081847"/>
              <a:ext cx="781050" cy="65722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Группа 19"/>
          <p:cNvGrpSpPr/>
          <p:nvPr/>
        </p:nvGrpSpPr>
        <p:grpSpPr>
          <a:xfrm>
            <a:off x="1830417" y="3512194"/>
            <a:ext cx="1224136" cy="1358279"/>
            <a:chOff x="1293865" y="3684636"/>
            <a:chExt cx="1224136" cy="1358279"/>
          </a:xfrm>
        </p:grpSpPr>
        <p:sp>
          <p:nvSpPr>
            <p:cNvPr id="11" name="Овал 10"/>
            <p:cNvSpPr/>
            <p:nvPr/>
          </p:nvSpPr>
          <p:spPr>
            <a:xfrm>
              <a:off x="1293865" y="3684636"/>
              <a:ext cx="1224136" cy="1358279"/>
            </a:xfrm>
            <a:prstGeom prst="ellipse">
              <a:avLst/>
            </a:prstGeom>
            <a:solidFill>
              <a:schemeClr val="bg1"/>
            </a:solidFill>
            <a:ln w="381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3080" name="Picture 8" descr="https://im-tub-ap-ru.yandex.net/pic/428f309bdadc725ae5114484fc9e11ce/42.img.avito.st/640x480/50088124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51231" y="4074892"/>
              <a:ext cx="909403" cy="74490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Группа 18"/>
          <p:cNvGrpSpPr/>
          <p:nvPr/>
        </p:nvGrpSpPr>
        <p:grpSpPr>
          <a:xfrm>
            <a:off x="1842139" y="5154046"/>
            <a:ext cx="1212414" cy="1329630"/>
            <a:chOff x="3624174" y="4871816"/>
            <a:chExt cx="1212414" cy="1329630"/>
          </a:xfrm>
        </p:grpSpPr>
        <p:sp>
          <p:nvSpPr>
            <p:cNvPr id="12" name="Овал 11"/>
            <p:cNvSpPr/>
            <p:nvPr/>
          </p:nvSpPr>
          <p:spPr>
            <a:xfrm>
              <a:off x="3624174" y="4871816"/>
              <a:ext cx="1212414" cy="1329630"/>
            </a:xfrm>
            <a:prstGeom prst="ellipse">
              <a:avLst/>
            </a:prstGeom>
            <a:solidFill>
              <a:schemeClr val="bg1"/>
            </a:solidFill>
            <a:ln w="381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3082" name="Picture 10" descr="https://im-tub-ap-ru.yandex.net/pic/cea52f249eca3b8f0ee763b36988cb41/www.costumeshut.com/files/productsimages/BS_C/5862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79959" y="5140235"/>
              <a:ext cx="700843" cy="805110"/>
            </a:xfrm>
            <a:prstGeom prst="rect">
              <a:avLst/>
            </a:prstGeom>
            <a:noFill/>
            <a:extLst>
              <a:ext uri="{909E8E84-426E-40DD-AFC4-6F175D3DCCD1}">
                <a14:hiddenFill xmlns:a14="http://schemas.microsoft.com/office/drawing/2010/main">
                  <a:solidFill>
                    <a:srgbClr val="FFFFFF"/>
                  </a:solidFill>
                </a14:hiddenFill>
              </a:ext>
            </a:extLst>
          </p:spPr>
        </p:pic>
      </p:grpSp>
      <p:sp>
        <p:nvSpPr>
          <p:cNvPr id="21" name="Скругленный прямоугольник 20"/>
          <p:cNvSpPr/>
          <p:nvPr/>
        </p:nvSpPr>
        <p:spPr>
          <a:xfrm>
            <a:off x="4051978" y="1448066"/>
            <a:ext cx="2207805" cy="1805519"/>
          </a:xfrm>
          <a:prstGeom prst="round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FF0000"/>
                </a:solidFill>
                <a:latin typeface="Arial Black" panose="020B0A04020102020204" pitchFamily="34" charset="0"/>
              </a:rPr>
              <a:t>Б. САША</a:t>
            </a:r>
          </a:p>
          <a:p>
            <a:r>
              <a:rPr lang="ru-RU" b="1" dirty="0" smtClean="0">
                <a:solidFill>
                  <a:schemeClr val="accent5">
                    <a:lumMod val="50000"/>
                  </a:schemeClr>
                </a:solidFill>
                <a:latin typeface="Arial Black" panose="020B0A04020102020204" pitchFamily="34" charset="0"/>
              </a:rPr>
              <a:t>1, 2 – птицы</a:t>
            </a:r>
          </a:p>
          <a:p>
            <a:r>
              <a:rPr lang="ru-RU" b="1" dirty="0" smtClean="0">
                <a:solidFill>
                  <a:schemeClr val="accent5">
                    <a:lumMod val="50000"/>
                  </a:schemeClr>
                </a:solidFill>
                <a:latin typeface="Arial Black" panose="020B0A04020102020204" pitchFamily="34" charset="0"/>
              </a:rPr>
              <a:t>3, 4  -  земноводные</a:t>
            </a:r>
          </a:p>
          <a:p>
            <a:r>
              <a:rPr lang="ru-RU" b="1" dirty="0" smtClean="0">
                <a:solidFill>
                  <a:schemeClr val="accent5">
                    <a:lumMod val="50000"/>
                  </a:schemeClr>
                </a:solidFill>
                <a:latin typeface="Arial Black" panose="020B0A04020102020204" pitchFamily="34" charset="0"/>
              </a:rPr>
              <a:t>5, 6 - животные</a:t>
            </a:r>
            <a:endParaRPr lang="ru-RU" b="1" dirty="0">
              <a:solidFill>
                <a:srgbClr val="FF0000"/>
              </a:solidFill>
              <a:latin typeface="Arial Black" panose="020B0A04020102020204" pitchFamily="34" charset="0"/>
            </a:endParaRPr>
          </a:p>
        </p:txBody>
      </p:sp>
      <p:sp>
        <p:nvSpPr>
          <p:cNvPr id="22" name="Скругленный прямоугольник 21"/>
          <p:cNvSpPr/>
          <p:nvPr/>
        </p:nvSpPr>
        <p:spPr>
          <a:xfrm>
            <a:off x="6584720" y="1419535"/>
            <a:ext cx="2207805" cy="1805519"/>
          </a:xfrm>
          <a:prstGeom prst="round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rgbClr val="FF0000"/>
                </a:solidFill>
                <a:latin typeface="Arial Black" panose="020B0A04020102020204" pitchFamily="34" charset="0"/>
              </a:rPr>
              <a:t>В</a:t>
            </a:r>
            <a:r>
              <a:rPr lang="ru-RU" b="1" dirty="0" smtClean="0">
                <a:solidFill>
                  <a:srgbClr val="FF0000"/>
                </a:solidFill>
                <a:latin typeface="Arial Black" panose="020B0A04020102020204" pitchFamily="34" charset="0"/>
              </a:rPr>
              <a:t>. СВЕТА</a:t>
            </a:r>
          </a:p>
          <a:p>
            <a:r>
              <a:rPr lang="ru-RU" b="1" dirty="0" smtClean="0">
                <a:solidFill>
                  <a:schemeClr val="accent5">
                    <a:lumMod val="50000"/>
                  </a:schemeClr>
                </a:solidFill>
                <a:latin typeface="Arial Black" panose="020B0A04020102020204" pitchFamily="34" charset="0"/>
              </a:rPr>
              <a:t>1, 2 – птицы</a:t>
            </a:r>
          </a:p>
          <a:p>
            <a:r>
              <a:rPr lang="ru-RU" b="1" dirty="0" smtClean="0">
                <a:solidFill>
                  <a:schemeClr val="accent5">
                    <a:lumMod val="50000"/>
                  </a:schemeClr>
                </a:solidFill>
                <a:latin typeface="Arial Black" panose="020B0A04020102020204" pitchFamily="34" charset="0"/>
              </a:rPr>
              <a:t>3, 4  -  земноводные</a:t>
            </a:r>
          </a:p>
          <a:p>
            <a:r>
              <a:rPr lang="ru-RU" b="1" dirty="0" smtClean="0">
                <a:solidFill>
                  <a:schemeClr val="accent5">
                    <a:lumMod val="50000"/>
                  </a:schemeClr>
                </a:solidFill>
                <a:latin typeface="Arial Black" panose="020B0A04020102020204" pitchFamily="34" charset="0"/>
              </a:rPr>
              <a:t>5, 6 - звери</a:t>
            </a:r>
          </a:p>
          <a:p>
            <a:pPr algn="ctr"/>
            <a:endParaRPr lang="ru-RU" b="1" dirty="0">
              <a:solidFill>
                <a:srgbClr val="FF0000"/>
              </a:solidFill>
              <a:latin typeface="Arial Black" panose="020B0A04020102020204" pitchFamily="34" charset="0"/>
            </a:endParaRPr>
          </a:p>
        </p:txBody>
      </p:sp>
      <p:sp>
        <p:nvSpPr>
          <p:cNvPr id="23" name="Скругленный прямоугольник 22"/>
          <p:cNvSpPr/>
          <p:nvPr/>
        </p:nvSpPr>
        <p:spPr>
          <a:xfrm>
            <a:off x="1084052" y="3900746"/>
            <a:ext cx="493498" cy="581173"/>
          </a:xfrm>
          <a:prstGeom prst="round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1.</a:t>
            </a:r>
            <a:r>
              <a:rPr lang="ru-RU" sz="2000" b="1" dirty="0" smtClean="0">
                <a:solidFill>
                  <a:srgbClr val="FF0000"/>
                </a:solidFill>
                <a:latin typeface="Arial Black" panose="020B0A04020102020204" pitchFamily="34" charset="0"/>
              </a:rPr>
              <a:t>1. </a:t>
            </a:r>
            <a:endParaRPr lang="ru-RU" sz="2000" dirty="0"/>
          </a:p>
        </p:txBody>
      </p:sp>
      <p:sp>
        <p:nvSpPr>
          <p:cNvPr id="29" name="Скругленный прямоугольник 28"/>
          <p:cNvSpPr/>
          <p:nvPr/>
        </p:nvSpPr>
        <p:spPr>
          <a:xfrm>
            <a:off x="1236452" y="5676747"/>
            <a:ext cx="493498" cy="581173"/>
          </a:xfrm>
          <a:prstGeom prst="round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1.</a:t>
            </a:r>
            <a:r>
              <a:rPr lang="ru-RU" sz="2000" b="1" dirty="0">
                <a:solidFill>
                  <a:srgbClr val="FF0000"/>
                </a:solidFill>
                <a:latin typeface="Arial Black" panose="020B0A04020102020204" pitchFamily="34" charset="0"/>
              </a:rPr>
              <a:t>2</a:t>
            </a:r>
            <a:r>
              <a:rPr lang="ru-RU" sz="2000" b="1" dirty="0" smtClean="0">
                <a:solidFill>
                  <a:srgbClr val="FF0000"/>
                </a:solidFill>
                <a:latin typeface="Arial Black" panose="020B0A04020102020204" pitchFamily="34" charset="0"/>
              </a:rPr>
              <a:t>. </a:t>
            </a:r>
            <a:endParaRPr lang="ru-RU" sz="2000" dirty="0"/>
          </a:p>
        </p:txBody>
      </p:sp>
      <p:sp>
        <p:nvSpPr>
          <p:cNvPr id="30" name="Скругленный прямоугольник 29"/>
          <p:cNvSpPr/>
          <p:nvPr/>
        </p:nvSpPr>
        <p:spPr>
          <a:xfrm>
            <a:off x="3789539" y="5676747"/>
            <a:ext cx="493498" cy="581173"/>
          </a:xfrm>
          <a:prstGeom prst="round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1.</a:t>
            </a:r>
            <a:r>
              <a:rPr lang="ru-RU" sz="2000" b="1" dirty="0">
                <a:solidFill>
                  <a:srgbClr val="FF0000"/>
                </a:solidFill>
                <a:latin typeface="Arial Black" panose="020B0A04020102020204" pitchFamily="34" charset="0"/>
              </a:rPr>
              <a:t>4</a:t>
            </a:r>
            <a:r>
              <a:rPr lang="ru-RU" sz="2000" b="1" dirty="0" smtClean="0">
                <a:solidFill>
                  <a:srgbClr val="FF0000"/>
                </a:solidFill>
                <a:latin typeface="Arial Black" panose="020B0A04020102020204" pitchFamily="34" charset="0"/>
              </a:rPr>
              <a:t>. </a:t>
            </a:r>
            <a:endParaRPr lang="ru-RU" sz="2000" dirty="0"/>
          </a:p>
        </p:txBody>
      </p:sp>
      <p:sp>
        <p:nvSpPr>
          <p:cNvPr id="31" name="Скругленный прямоугольник 30"/>
          <p:cNvSpPr/>
          <p:nvPr/>
        </p:nvSpPr>
        <p:spPr>
          <a:xfrm>
            <a:off x="3805229" y="3905940"/>
            <a:ext cx="493498" cy="581173"/>
          </a:xfrm>
          <a:prstGeom prst="round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1.</a:t>
            </a:r>
            <a:r>
              <a:rPr lang="ru-RU" sz="2000" b="1" dirty="0">
                <a:solidFill>
                  <a:srgbClr val="FF0000"/>
                </a:solidFill>
                <a:latin typeface="Arial Black" panose="020B0A04020102020204" pitchFamily="34" charset="0"/>
              </a:rPr>
              <a:t>3</a:t>
            </a:r>
            <a:r>
              <a:rPr lang="ru-RU" sz="2000" b="1" dirty="0" smtClean="0">
                <a:solidFill>
                  <a:srgbClr val="FF0000"/>
                </a:solidFill>
                <a:latin typeface="Arial Black" panose="020B0A04020102020204" pitchFamily="34" charset="0"/>
              </a:rPr>
              <a:t>. </a:t>
            </a:r>
            <a:endParaRPr lang="ru-RU" sz="2000" dirty="0"/>
          </a:p>
        </p:txBody>
      </p:sp>
      <p:sp>
        <p:nvSpPr>
          <p:cNvPr id="32" name="Скругленный прямоугольник 31"/>
          <p:cNvSpPr/>
          <p:nvPr/>
        </p:nvSpPr>
        <p:spPr>
          <a:xfrm>
            <a:off x="6259783" y="4029259"/>
            <a:ext cx="493498" cy="581173"/>
          </a:xfrm>
          <a:prstGeom prst="round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1.</a:t>
            </a:r>
            <a:r>
              <a:rPr lang="ru-RU" sz="2000" b="1" dirty="0">
                <a:solidFill>
                  <a:srgbClr val="FF0000"/>
                </a:solidFill>
                <a:latin typeface="Arial Black" panose="020B0A04020102020204" pitchFamily="34" charset="0"/>
              </a:rPr>
              <a:t>5</a:t>
            </a:r>
            <a:r>
              <a:rPr lang="ru-RU" sz="2000" b="1" dirty="0" smtClean="0">
                <a:solidFill>
                  <a:srgbClr val="FF0000"/>
                </a:solidFill>
                <a:latin typeface="Arial Black" panose="020B0A04020102020204" pitchFamily="34" charset="0"/>
              </a:rPr>
              <a:t>. </a:t>
            </a:r>
            <a:endParaRPr lang="ru-RU" sz="2000" dirty="0"/>
          </a:p>
        </p:txBody>
      </p:sp>
      <p:sp>
        <p:nvSpPr>
          <p:cNvPr id="33" name="Скругленный прямоугольник 32"/>
          <p:cNvSpPr/>
          <p:nvPr/>
        </p:nvSpPr>
        <p:spPr>
          <a:xfrm>
            <a:off x="6337971" y="5723184"/>
            <a:ext cx="493498" cy="581173"/>
          </a:xfrm>
          <a:prstGeom prst="round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1.</a:t>
            </a:r>
            <a:r>
              <a:rPr lang="ru-RU" sz="2000" b="1" dirty="0">
                <a:solidFill>
                  <a:srgbClr val="FF0000"/>
                </a:solidFill>
                <a:latin typeface="Arial Black" panose="020B0A04020102020204" pitchFamily="34" charset="0"/>
              </a:rPr>
              <a:t>6</a:t>
            </a:r>
            <a:r>
              <a:rPr lang="ru-RU" sz="2000" b="1" dirty="0" smtClean="0">
                <a:solidFill>
                  <a:srgbClr val="FF0000"/>
                </a:solidFill>
                <a:latin typeface="Arial Black" panose="020B0A04020102020204" pitchFamily="34" charset="0"/>
              </a:rPr>
              <a:t>. </a:t>
            </a:r>
            <a:endParaRPr lang="ru-RU" sz="2000" dirty="0"/>
          </a:p>
        </p:txBody>
      </p:sp>
    </p:spTree>
    <p:extLst>
      <p:ext uri="{BB962C8B-B14F-4D97-AF65-F5344CB8AC3E}">
        <p14:creationId xmlns:p14="http://schemas.microsoft.com/office/powerpoint/2010/main" val="5365591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09651" y="332656"/>
            <a:ext cx="7498080" cy="1143000"/>
          </a:xfrm>
        </p:spPr>
        <p:txBody>
          <a:bodyPr>
            <a:normAutofit fontScale="90000"/>
          </a:bodyPr>
          <a:lstStyle/>
          <a:p>
            <a:r>
              <a:rPr lang="ru-RU" sz="2400" b="1" dirty="0" smtClean="0">
                <a:solidFill>
                  <a:schemeClr val="accent5">
                    <a:lumMod val="50000"/>
                  </a:schemeClr>
                </a:solidFill>
                <a:effectLst/>
                <a:latin typeface="Arial Black" panose="020B0A04020102020204" pitchFamily="34" charset="0"/>
              </a:rPr>
              <a:t>6. Детям  предложили выбрать   правильную модель цепи питания. Какой выбор  надо  сделать?</a:t>
            </a:r>
            <a:endParaRPr lang="ru-RU" sz="2400" b="1" dirty="0">
              <a:solidFill>
                <a:schemeClr val="accent5">
                  <a:lumMod val="50000"/>
                </a:schemeClr>
              </a:solidFill>
              <a:effectLst/>
              <a:latin typeface="Arial Black" panose="020B0A04020102020204" pitchFamily="34" charset="0"/>
            </a:endParaRPr>
          </a:p>
        </p:txBody>
      </p:sp>
      <p:sp>
        <p:nvSpPr>
          <p:cNvPr id="17" name="Скругленный прямоугольник 16"/>
          <p:cNvSpPr/>
          <p:nvPr/>
        </p:nvSpPr>
        <p:spPr>
          <a:xfrm>
            <a:off x="1043292" y="2059857"/>
            <a:ext cx="816050" cy="694576"/>
          </a:xfrm>
          <a:prstGeom prst="roundRect">
            <a:avLst/>
          </a:prstGeom>
          <a:solidFill>
            <a:sysClr val="window" lastClr="FFFFFF"/>
          </a:solidFill>
          <a:ln w="25400" cap="flat" cmpd="sng" algn="ctr">
            <a:solidFill>
              <a:sysClr val="windowText" lastClr="000000"/>
            </a:solidFill>
            <a:prstDash val="solid"/>
          </a:ln>
          <a:effectLst/>
        </p:spPr>
        <p:txBody>
          <a:bodyPr rtlCol="0" anchor="ctr"/>
          <a:lstStyle/>
          <a:p>
            <a:pPr algn="ctr" fontAlgn="base">
              <a:spcBef>
                <a:spcPct val="0"/>
              </a:spcBef>
              <a:spcAft>
                <a:spcPct val="0"/>
              </a:spcAft>
              <a:defRPr/>
            </a:pPr>
            <a:r>
              <a:rPr lang="ru-RU" sz="2800" b="1" kern="0" dirty="0" smtClean="0">
                <a:solidFill>
                  <a:srgbClr val="FF0000"/>
                </a:solidFill>
                <a:latin typeface="Arial Black" panose="020B0A04020102020204" pitchFamily="34" charset="0"/>
              </a:rPr>
              <a:t>А</a:t>
            </a:r>
            <a:r>
              <a:rPr lang="ru-RU" sz="3200" b="1" kern="0" dirty="0" smtClean="0">
                <a:solidFill>
                  <a:srgbClr val="FF0000"/>
                </a:solidFill>
                <a:latin typeface="Arial Black" panose="020B0A04020102020204" pitchFamily="34" charset="0"/>
              </a:rPr>
              <a:t>.</a:t>
            </a:r>
          </a:p>
        </p:txBody>
      </p:sp>
      <p:sp>
        <p:nvSpPr>
          <p:cNvPr id="18" name="Скругленный прямоугольник 17"/>
          <p:cNvSpPr/>
          <p:nvPr/>
        </p:nvSpPr>
        <p:spPr>
          <a:xfrm>
            <a:off x="1123979" y="3424119"/>
            <a:ext cx="648748" cy="694576"/>
          </a:xfrm>
          <a:prstGeom prst="roundRect">
            <a:avLst/>
          </a:prstGeom>
          <a:solidFill>
            <a:sysClr val="window" lastClr="FFFFFF"/>
          </a:solidFill>
          <a:ln w="25400" cap="flat" cmpd="sng" algn="ctr">
            <a:solidFill>
              <a:sysClr val="windowText" lastClr="000000"/>
            </a:solidFill>
            <a:prstDash val="solid"/>
          </a:ln>
          <a:effectLst/>
        </p:spPr>
        <p:txBody>
          <a:bodyPr rtlCol="0" anchor="ctr"/>
          <a:lstStyle/>
          <a:p>
            <a:pPr algn="ctr" fontAlgn="base">
              <a:spcBef>
                <a:spcPct val="0"/>
              </a:spcBef>
              <a:spcAft>
                <a:spcPct val="0"/>
              </a:spcAft>
              <a:defRPr/>
            </a:pPr>
            <a:r>
              <a:rPr lang="ru-RU" sz="2800" b="1" kern="0" dirty="0" smtClean="0">
                <a:solidFill>
                  <a:srgbClr val="FF0000"/>
                </a:solidFill>
                <a:latin typeface="Arial Black" panose="020B0A04020102020204" pitchFamily="34" charset="0"/>
              </a:rPr>
              <a:t>Б.</a:t>
            </a:r>
          </a:p>
        </p:txBody>
      </p:sp>
      <p:sp>
        <p:nvSpPr>
          <p:cNvPr id="19" name="Скругленный прямоугольник 18"/>
          <p:cNvSpPr/>
          <p:nvPr/>
        </p:nvSpPr>
        <p:spPr>
          <a:xfrm>
            <a:off x="1129908" y="4681880"/>
            <a:ext cx="642819" cy="694576"/>
          </a:xfrm>
          <a:prstGeom prst="roundRect">
            <a:avLst/>
          </a:prstGeom>
          <a:solidFill>
            <a:sysClr val="window" lastClr="FFFFFF"/>
          </a:solidFill>
          <a:ln w="25400" cap="flat" cmpd="sng" algn="ctr">
            <a:solidFill>
              <a:sysClr val="windowText" lastClr="000000"/>
            </a:solidFill>
            <a:prstDash val="solid"/>
          </a:ln>
          <a:effectLst/>
        </p:spPr>
        <p:txBody>
          <a:bodyPr rtlCol="0" anchor="ctr"/>
          <a:lstStyle/>
          <a:p>
            <a:pPr algn="ctr" fontAlgn="base">
              <a:spcBef>
                <a:spcPct val="0"/>
              </a:spcBef>
              <a:spcAft>
                <a:spcPct val="0"/>
              </a:spcAft>
              <a:defRPr/>
            </a:pPr>
            <a:r>
              <a:rPr lang="ru-RU" sz="2800" b="1" kern="0" dirty="0" smtClean="0">
                <a:solidFill>
                  <a:srgbClr val="FF0000"/>
                </a:solidFill>
                <a:latin typeface="Arial Black" panose="020B0A04020102020204" pitchFamily="34" charset="0"/>
              </a:rPr>
              <a:t>В.</a:t>
            </a:r>
          </a:p>
        </p:txBody>
      </p:sp>
      <p:sp>
        <p:nvSpPr>
          <p:cNvPr id="20" name="Скругленный прямоугольник 19"/>
          <p:cNvSpPr/>
          <p:nvPr/>
        </p:nvSpPr>
        <p:spPr>
          <a:xfrm>
            <a:off x="1123980" y="5834153"/>
            <a:ext cx="648748" cy="694576"/>
          </a:xfrm>
          <a:prstGeom prst="roundRect">
            <a:avLst/>
          </a:prstGeom>
          <a:solidFill>
            <a:sysClr val="window" lastClr="FFFFFF"/>
          </a:solidFill>
          <a:ln w="25400" cap="flat" cmpd="sng" algn="ctr">
            <a:solidFill>
              <a:sysClr val="windowText" lastClr="000000"/>
            </a:solidFill>
            <a:prstDash val="solid"/>
          </a:ln>
          <a:effectLst/>
        </p:spPr>
        <p:txBody>
          <a:bodyPr rtlCol="0" anchor="ctr"/>
          <a:lstStyle/>
          <a:p>
            <a:pPr algn="ctr" fontAlgn="base">
              <a:spcBef>
                <a:spcPct val="0"/>
              </a:spcBef>
              <a:spcAft>
                <a:spcPct val="0"/>
              </a:spcAft>
              <a:defRPr/>
            </a:pPr>
            <a:r>
              <a:rPr lang="ru-RU" sz="2800" b="1" kern="0" dirty="0" smtClean="0">
                <a:solidFill>
                  <a:srgbClr val="FF0000"/>
                </a:solidFill>
                <a:latin typeface="Arial Black" panose="020B0A04020102020204" pitchFamily="34" charset="0"/>
              </a:rPr>
              <a:t>Г.</a:t>
            </a:r>
          </a:p>
        </p:txBody>
      </p:sp>
      <p:sp>
        <p:nvSpPr>
          <p:cNvPr id="21" name="Стрелка вправо 20"/>
          <p:cNvSpPr/>
          <p:nvPr/>
        </p:nvSpPr>
        <p:spPr>
          <a:xfrm>
            <a:off x="3304430" y="2375039"/>
            <a:ext cx="653327" cy="242316"/>
          </a:xfrm>
          <a:prstGeom prst="rightArrow">
            <a:avLst/>
          </a:prstGeom>
          <a:solidFill>
            <a:srgbClr val="FF0000"/>
          </a:solidFill>
          <a:ln w="25400" cap="flat" cmpd="sng" algn="ctr">
            <a:solidFill>
              <a:srgbClr val="00808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22" name="Стрелка вправо 21"/>
          <p:cNvSpPr/>
          <p:nvPr/>
        </p:nvSpPr>
        <p:spPr>
          <a:xfrm>
            <a:off x="5906756" y="2150791"/>
            <a:ext cx="653327" cy="242316"/>
          </a:xfrm>
          <a:prstGeom prst="rightArrow">
            <a:avLst/>
          </a:prstGeom>
          <a:solidFill>
            <a:srgbClr val="FF0000"/>
          </a:solidFill>
          <a:ln w="25400" cap="flat" cmpd="sng" algn="ctr">
            <a:solidFill>
              <a:srgbClr val="00808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23" name="Стрелка вправо 22"/>
          <p:cNvSpPr/>
          <p:nvPr/>
        </p:nvSpPr>
        <p:spPr>
          <a:xfrm>
            <a:off x="3377862" y="3650249"/>
            <a:ext cx="653327" cy="242316"/>
          </a:xfrm>
          <a:prstGeom prst="rightArrow">
            <a:avLst/>
          </a:prstGeom>
          <a:solidFill>
            <a:srgbClr val="FF0000"/>
          </a:solidFill>
          <a:ln w="25400" cap="flat" cmpd="sng" algn="ctr">
            <a:solidFill>
              <a:srgbClr val="00808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24" name="Стрелка вправо 23"/>
          <p:cNvSpPr/>
          <p:nvPr/>
        </p:nvSpPr>
        <p:spPr>
          <a:xfrm>
            <a:off x="5799342" y="3675808"/>
            <a:ext cx="653327" cy="242316"/>
          </a:xfrm>
          <a:prstGeom prst="rightArrow">
            <a:avLst/>
          </a:prstGeom>
          <a:solidFill>
            <a:srgbClr val="FF0000"/>
          </a:solidFill>
          <a:ln w="25400" cap="flat" cmpd="sng" algn="ctr">
            <a:solidFill>
              <a:srgbClr val="00808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25" name="Стрелка вправо 24"/>
          <p:cNvSpPr/>
          <p:nvPr/>
        </p:nvSpPr>
        <p:spPr>
          <a:xfrm>
            <a:off x="3705386" y="4908010"/>
            <a:ext cx="653327" cy="242316"/>
          </a:xfrm>
          <a:prstGeom prst="rightArrow">
            <a:avLst/>
          </a:prstGeom>
          <a:solidFill>
            <a:srgbClr val="FF0000"/>
          </a:solidFill>
          <a:ln w="25400" cap="flat" cmpd="sng" algn="ctr">
            <a:solidFill>
              <a:srgbClr val="00808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26" name="Стрелка вправо 25"/>
          <p:cNvSpPr/>
          <p:nvPr/>
        </p:nvSpPr>
        <p:spPr>
          <a:xfrm>
            <a:off x="5947139" y="4869330"/>
            <a:ext cx="653327" cy="242316"/>
          </a:xfrm>
          <a:prstGeom prst="rightArrow">
            <a:avLst/>
          </a:prstGeom>
          <a:solidFill>
            <a:srgbClr val="FF0000"/>
          </a:solidFill>
          <a:ln w="25400" cap="flat" cmpd="sng" algn="ctr">
            <a:solidFill>
              <a:srgbClr val="00808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27" name="Стрелка вправо 26"/>
          <p:cNvSpPr/>
          <p:nvPr/>
        </p:nvSpPr>
        <p:spPr>
          <a:xfrm>
            <a:off x="3540751" y="6139413"/>
            <a:ext cx="653327" cy="242316"/>
          </a:xfrm>
          <a:prstGeom prst="rightArrow">
            <a:avLst/>
          </a:prstGeom>
          <a:solidFill>
            <a:srgbClr val="FF0000"/>
          </a:solidFill>
          <a:ln w="25400" cap="flat" cmpd="sng" algn="ctr">
            <a:solidFill>
              <a:srgbClr val="00808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28" name="Стрелка вправо 27"/>
          <p:cNvSpPr/>
          <p:nvPr/>
        </p:nvSpPr>
        <p:spPr>
          <a:xfrm>
            <a:off x="6031060" y="6061488"/>
            <a:ext cx="653327" cy="242316"/>
          </a:xfrm>
          <a:prstGeom prst="rightArrow">
            <a:avLst/>
          </a:prstGeom>
          <a:solidFill>
            <a:srgbClr val="FF0000"/>
          </a:solidFill>
          <a:ln w="25400" cap="flat" cmpd="sng" algn="ctr">
            <a:solidFill>
              <a:srgbClr val="00808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Calibri"/>
              <a:ea typeface="+mn-ea"/>
              <a:cs typeface="+mn-cs"/>
            </a:endParaRPr>
          </a:p>
        </p:txBody>
      </p:sp>
      <p:grpSp>
        <p:nvGrpSpPr>
          <p:cNvPr id="31" name="Группа 30"/>
          <p:cNvGrpSpPr/>
          <p:nvPr/>
        </p:nvGrpSpPr>
        <p:grpSpPr>
          <a:xfrm>
            <a:off x="4201355" y="1830016"/>
            <a:ext cx="1225755" cy="914400"/>
            <a:chOff x="4201355" y="1971344"/>
            <a:chExt cx="1225755" cy="914400"/>
          </a:xfrm>
        </p:grpSpPr>
        <p:pic>
          <p:nvPicPr>
            <p:cNvPr id="9"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25873" y="2059094"/>
              <a:ext cx="1201237" cy="708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Скругленный прямоугольник 28"/>
            <p:cNvSpPr/>
            <p:nvPr/>
          </p:nvSpPr>
          <p:spPr>
            <a:xfrm>
              <a:off x="4201355" y="1971344"/>
              <a:ext cx="1225755" cy="914400"/>
            </a:xfrm>
            <a:prstGeom prst="round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3" name="Группа 32"/>
          <p:cNvGrpSpPr/>
          <p:nvPr/>
        </p:nvGrpSpPr>
        <p:grpSpPr>
          <a:xfrm>
            <a:off x="1954289" y="1876158"/>
            <a:ext cx="1225755" cy="914400"/>
            <a:chOff x="1954289" y="1876158"/>
            <a:chExt cx="1225755" cy="914400"/>
          </a:xfrm>
        </p:grpSpPr>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1691" y="1958893"/>
              <a:ext cx="1161917" cy="748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Скругленный прямоугольник 29"/>
            <p:cNvSpPr/>
            <p:nvPr/>
          </p:nvSpPr>
          <p:spPr>
            <a:xfrm>
              <a:off x="1954289" y="1876158"/>
              <a:ext cx="1225755" cy="914400"/>
            </a:xfrm>
            <a:prstGeom prst="round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4" name="Группа 33"/>
          <p:cNvGrpSpPr/>
          <p:nvPr/>
        </p:nvGrpSpPr>
        <p:grpSpPr>
          <a:xfrm>
            <a:off x="6854823" y="1793423"/>
            <a:ext cx="1225755" cy="914400"/>
            <a:chOff x="6887098" y="1751520"/>
            <a:chExt cx="1225755" cy="914400"/>
          </a:xfrm>
        </p:grpSpPr>
        <p:pic>
          <p:nvPicPr>
            <p:cNvPr id="10"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18332" y="1869594"/>
              <a:ext cx="1069278" cy="744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Скругленный прямоугольник 31"/>
            <p:cNvSpPr/>
            <p:nvPr/>
          </p:nvSpPr>
          <p:spPr>
            <a:xfrm>
              <a:off x="6887098" y="1751520"/>
              <a:ext cx="1225755" cy="914400"/>
            </a:xfrm>
            <a:prstGeom prst="round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5" name="Группа 34"/>
          <p:cNvGrpSpPr/>
          <p:nvPr/>
        </p:nvGrpSpPr>
        <p:grpSpPr>
          <a:xfrm>
            <a:off x="1959771" y="3314207"/>
            <a:ext cx="1225755" cy="914400"/>
            <a:chOff x="1954289" y="1876158"/>
            <a:chExt cx="1225755" cy="914400"/>
          </a:xfrm>
        </p:grpSpPr>
        <p:pic>
          <p:nvPicPr>
            <p:cNvPr id="3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1691" y="1958893"/>
              <a:ext cx="1161917" cy="748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Скругленный прямоугольник 36"/>
            <p:cNvSpPr/>
            <p:nvPr/>
          </p:nvSpPr>
          <p:spPr>
            <a:xfrm>
              <a:off x="1954289" y="1876158"/>
              <a:ext cx="1225755" cy="914400"/>
            </a:xfrm>
            <a:prstGeom prst="round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8" name="Группа 37"/>
          <p:cNvGrpSpPr/>
          <p:nvPr/>
        </p:nvGrpSpPr>
        <p:grpSpPr>
          <a:xfrm>
            <a:off x="4284421" y="3306706"/>
            <a:ext cx="1225755" cy="914400"/>
            <a:chOff x="6887098" y="1751520"/>
            <a:chExt cx="1225755" cy="914400"/>
          </a:xfrm>
        </p:grpSpPr>
        <p:pic>
          <p:nvPicPr>
            <p:cNvPr id="39"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18332" y="1869594"/>
              <a:ext cx="1069278" cy="744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Скругленный прямоугольник 39"/>
            <p:cNvSpPr/>
            <p:nvPr/>
          </p:nvSpPr>
          <p:spPr>
            <a:xfrm>
              <a:off x="6887098" y="1751520"/>
              <a:ext cx="1225755" cy="914400"/>
            </a:xfrm>
            <a:prstGeom prst="round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41" name="Группа 40"/>
          <p:cNvGrpSpPr/>
          <p:nvPr/>
        </p:nvGrpSpPr>
        <p:grpSpPr>
          <a:xfrm>
            <a:off x="6852704" y="3396942"/>
            <a:ext cx="1225755" cy="914400"/>
            <a:chOff x="4201355" y="1971344"/>
            <a:chExt cx="1225755" cy="914400"/>
          </a:xfrm>
        </p:grpSpPr>
        <p:pic>
          <p:nvPicPr>
            <p:cNvPr id="42"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25873" y="2059094"/>
              <a:ext cx="1201237" cy="708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 name="Скругленный прямоугольник 42"/>
            <p:cNvSpPr/>
            <p:nvPr/>
          </p:nvSpPr>
          <p:spPr>
            <a:xfrm>
              <a:off x="4201355" y="1971344"/>
              <a:ext cx="1225755" cy="914400"/>
            </a:xfrm>
            <a:prstGeom prst="round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44" name="Группа 43"/>
          <p:cNvGrpSpPr/>
          <p:nvPr/>
        </p:nvGrpSpPr>
        <p:grpSpPr>
          <a:xfrm>
            <a:off x="1933335" y="4636337"/>
            <a:ext cx="1225755" cy="914400"/>
            <a:chOff x="4201355" y="1971344"/>
            <a:chExt cx="1225755" cy="914400"/>
          </a:xfrm>
        </p:grpSpPr>
        <p:pic>
          <p:nvPicPr>
            <p:cNvPr id="45"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25873" y="2059094"/>
              <a:ext cx="1201237" cy="708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6" name="Скругленный прямоугольник 45"/>
            <p:cNvSpPr/>
            <p:nvPr/>
          </p:nvSpPr>
          <p:spPr>
            <a:xfrm>
              <a:off x="4201355" y="1971344"/>
              <a:ext cx="1225755" cy="914400"/>
            </a:xfrm>
            <a:prstGeom prst="round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47" name="Группа 46"/>
          <p:cNvGrpSpPr/>
          <p:nvPr/>
        </p:nvGrpSpPr>
        <p:grpSpPr>
          <a:xfrm>
            <a:off x="4565970" y="4618381"/>
            <a:ext cx="1225755" cy="914400"/>
            <a:chOff x="1954289" y="1876158"/>
            <a:chExt cx="1225755" cy="914400"/>
          </a:xfrm>
        </p:grpSpPr>
        <p:pic>
          <p:nvPicPr>
            <p:cNvPr id="4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1691" y="1958893"/>
              <a:ext cx="1161917" cy="748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 name="Скругленный прямоугольник 48"/>
            <p:cNvSpPr/>
            <p:nvPr/>
          </p:nvSpPr>
          <p:spPr>
            <a:xfrm>
              <a:off x="1954289" y="1876158"/>
              <a:ext cx="1225755" cy="914400"/>
            </a:xfrm>
            <a:prstGeom prst="round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50" name="Группа 49"/>
          <p:cNvGrpSpPr/>
          <p:nvPr/>
        </p:nvGrpSpPr>
        <p:grpSpPr>
          <a:xfrm>
            <a:off x="6876709" y="4654446"/>
            <a:ext cx="1225755" cy="914400"/>
            <a:chOff x="6887098" y="1751520"/>
            <a:chExt cx="1225755" cy="914400"/>
          </a:xfrm>
        </p:grpSpPr>
        <p:pic>
          <p:nvPicPr>
            <p:cNvPr id="51"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18332" y="1869594"/>
              <a:ext cx="1069278" cy="744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2" name="Скругленный прямоугольник 51"/>
            <p:cNvSpPr/>
            <p:nvPr/>
          </p:nvSpPr>
          <p:spPr>
            <a:xfrm>
              <a:off x="6887098" y="1751520"/>
              <a:ext cx="1225755" cy="914400"/>
            </a:xfrm>
            <a:prstGeom prst="round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53" name="Группа 52"/>
          <p:cNvGrpSpPr/>
          <p:nvPr/>
        </p:nvGrpSpPr>
        <p:grpSpPr>
          <a:xfrm>
            <a:off x="1965253" y="5790502"/>
            <a:ext cx="1225755" cy="914400"/>
            <a:chOff x="6887098" y="1751520"/>
            <a:chExt cx="1225755" cy="914400"/>
          </a:xfrm>
        </p:grpSpPr>
        <p:pic>
          <p:nvPicPr>
            <p:cNvPr id="54"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18332" y="1869594"/>
              <a:ext cx="1069278" cy="744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5" name="Скругленный прямоугольник 54"/>
            <p:cNvSpPr/>
            <p:nvPr/>
          </p:nvSpPr>
          <p:spPr>
            <a:xfrm>
              <a:off x="6887098" y="1751520"/>
              <a:ext cx="1225755" cy="914400"/>
            </a:xfrm>
            <a:prstGeom prst="round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56" name="Группа 55"/>
          <p:cNvGrpSpPr/>
          <p:nvPr/>
        </p:nvGrpSpPr>
        <p:grpSpPr>
          <a:xfrm>
            <a:off x="4525157" y="5823562"/>
            <a:ext cx="1225755" cy="914400"/>
            <a:chOff x="4201355" y="1971344"/>
            <a:chExt cx="1225755" cy="914400"/>
          </a:xfrm>
        </p:grpSpPr>
        <p:pic>
          <p:nvPicPr>
            <p:cNvPr id="57"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25873" y="2059094"/>
              <a:ext cx="1201237" cy="708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8" name="Скругленный прямоугольник 57"/>
            <p:cNvSpPr/>
            <p:nvPr/>
          </p:nvSpPr>
          <p:spPr>
            <a:xfrm>
              <a:off x="4201355" y="1971344"/>
              <a:ext cx="1225755" cy="914400"/>
            </a:xfrm>
            <a:prstGeom prst="round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59" name="Группа 58"/>
          <p:cNvGrpSpPr/>
          <p:nvPr/>
        </p:nvGrpSpPr>
        <p:grpSpPr>
          <a:xfrm>
            <a:off x="6921406" y="5790502"/>
            <a:ext cx="1225755" cy="914400"/>
            <a:chOff x="1954289" y="1876158"/>
            <a:chExt cx="1225755" cy="914400"/>
          </a:xfrm>
        </p:grpSpPr>
        <p:pic>
          <p:nvPicPr>
            <p:cNvPr id="6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1691" y="1958893"/>
              <a:ext cx="1161917" cy="748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 name="Скругленный прямоугольник 60"/>
            <p:cNvSpPr/>
            <p:nvPr/>
          </p:nvSpPr>
          <p:spPr>
            <a:xfrm>
              <a:off x="1954289" y="1876158"/>
              <a:ext cx="1225755" cy="914400"/>
            </a:xfrm>
            <a:prstGeom prst="round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4378764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2385" y="188640"/>
            <a:ext cx="7498080" cy="1143000"/>
          </a:xfrm>
        </p:spPr>
        <p:txBody>
          <a:bodyPr>
            <a:normAutofit fontScale="90000"/>
          </a:bodyPr>
          <a:lstStyle/>
          <a:p>
            <a:r>
              <a:rPr lang="ru-RU" sz="2400" b="1" dirty="0" smtClean="0">
                <a:solidFill>
                  <a:schemeClr val="accent5">
                    <a:lumMod val="50000"/>
                  </a:schemeClr>
                </a:solidFill>
                <a:effectLst/>
                <a:latin typeface="Arial Black" panose="020B0A04020102020204" pitchFamily="34" charset="0"/>
              </a:rPr>
              <a:t>7. На экскурсии  ребята встретили вот такое растение. По  статье  атласа – определителя проверьте, кто  из  ребят  прав?</a:t>
            </a:r>
            <a:endParaRPr lang="ru-RU" sz="2400" b="1" dirty="0">
              <a:solidFill>
                <a:schemeClr val="accent5">
                  <a:lumMod val="50000"/>
                </a:schemeClr>
              </a:solidFill>
              <a:effectLst/>
              <a:latin typeface="Arial Black" panose="020B0A04020102020204" pitchFamily="34" charset="0"/>
            </a:endParaRPr>
          </a:p>
        </p:txBody>
      </p:sp>
      <p:sp>
        <p:nvSpPr>
          <p:cNvPr id="3" name="Объект 2"/>
          <p:cNvSpPr>
            <a:spLocks noGrp="1"/>
          </p:cNvSpPr>
          <p:nvPr>
            <p:ph idx="1"/>
          </p:nvPr>
        </p:nvSpPr>
        <p:spPr>
          <a:xfrm>
            <a:off x="5292080" y="1448522"/>
            <a:ext cx="3569600" cy="4800600"/>
          </a:xfrm>
        </p:spPr>
        <p:txBody>
          <a:bodyPr>
            <a:normAutofit/>
          </a:bodyPr>
          <a:lstStyle/>
          <a:p>
            <a:pPr marL="82296" indent="0">
              <a:buNone/>
            </a:pPr>
            <a:r>
              <a:rPr lang="ru-RU" sz="2000" b="1" dirty="0" smtClean="0">
                <a:solidFill>
                  <a:schemeClr val="accent5">
                    <a:lumMod val="50000"/>
                  </a:schemeClr>
                </a:solidFill>
                <a:latin typeface="Arial Black" panose="020B0A04020102020204" pitchFamily="34" charset="0"/>
              </a:rPr>
              <a:t>Водное растение с </a:t>
            </a:r>
            <a:r>
              <a:rPr lang="ru-RU" sz="2000" b="1" dirty="0">
                <a:solidFill>
                  <a:schemeClr val="accent5">
                    <a:lumMod val="50000"/>
                  </a:schemeClr>
                </a:solidFill>
                <a:latin typeface="Arial Black" panose="020B0A04020102020204" pitchFamily="34" charset="0"/>
              </a:rPr>
              <a:t>коротким корневищем и многочисленными не достигающими дна придаточными корнями, мясистыми, длинными, с тонкими волосками и воздушными полостями, за счет которых </a:t>
            </a:r>
            <a:r>
              <a:rPr lang="ru-RU" sz="2000" b="1" dirty="0" smtClean="0">
                <a:solidFill>
                  <a:schemeClr val="accent5">
                    <a:lumMod val="50000"/>
                  </a:schemeClr>
                </a:solidFill>
                <a:latin typeface="Arial Black" panose="020B0A04020102020204" pitchFamily="34" charset="0"/>
              </a:rPr>
              <a:t>  оно держится </a:t>
            </a:r>
            <a:r>
              <a:rPr lang="ru-RU" sz="2000" b="1" dirty="0">
                <a:solidFill>
                  <a:schemeClr val="accent5">
                    <a:lumMod val="50000"/>
                  </a:schemeClr>
                </a:solidFill>
                <a:latin typeface="Arial Black" panose="020B0A04020102020204" pitchFamily="34" charset="0"/>
              </a:rPr>
              <a:t>на воде. Питательные вещества извлекает прямо из воды.</a:t>
            </a:r>
          </a:p>
          <a:p>
            <a:pPr marL="82296" indent="0">
              <a:buNone/>
            </a:pPr>
            <a:endParaRPr lang="ru-RU" sz="2000" b="1" dirty="0">
              <a:solidFill>
                <a:schemeClr val="accent5">
                  <a:lumMod val="50000"/>
                </a:schemeClr>
              </a:solidFill>
              <a:latin typeface="Arial Black" panose="020B0A04020102020204" pitchFamily="34" charset="0"/>
            </a:endParaRPr>
          </a:p>
        </p:txBody>
      </p:sp>
      <p:pic>
        <p:nvPicPr>
          <p:cNvPr id="6146" name="Picture 2" descr="https://im-tub-ap-ru.yandex.net/pic/035fc0995a16652944f771e725d07e74/photoshare.ru/data/80/80267/1/6oc3u5-ah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4908" y="1340768"/>
            <a:ext cx="2984602" cy="2817118"/>
          </a:xfrm>
          <a:prstGeom prst="rect">
            <a:avLst/>
          </a:prstGeom>
          <a:noFill/>
          <a:ln>
            <a:solidFill>
              <a:schemeClr val="accent5">
                <a:lumMod val="50000"/>
              </a:schemeClr>
            </a:solidFill>
          </a:ln>
          <a:extLst>
            <a:ext uri="{909E8E84-426E-40DD-AFC4-6F175D3DCCD1}">
              <a14:hiddenFill xmlns:a14="http://schemas.microsoft.com/office/drawing/2010/main">
                <a:solidFill>
                  <a:srgbClr val="FFFFFF"/>
                </a:solidFill>
              </a14:hiddenFill>
            </a:ext>
          </a:extLst>
        </p:spPr>
      </p:pic>
      <p:sp>
        <p:nvSpPr>
          <p:cNvPr id="5" name="Скругленный прямоугольник 4"/>
          <p:cNvSpPr/>
          <p:nvPr/>
        </p:nvSpPr>
        <p:spPr>
          <a:xfrm>
            <a:off x="1249626" y="4365104"/>
            <a:ext cx="3888432" cy="576064"/>
          </a:xfrm>
          <a:prstGeom prst="roundRect">
            <a:avLst/>
          </a:prstGeom>
          <a:solidFill>
            <a:srgbClr val="FFFFFF"/>
          </a:solidFill>
          <a:ln w="25400" cap="flat" cmpd="sng" algn="ctr">
            <a:solidFill>
              <a:srgbClr val="C00000"/>
            </a:solid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ru-RU" sz="2000" b="1" i="0" u="none" strike="noStrike" kern="0" cap="none" spc="0" normalizeH="0" baseline="0" noProof="0" dirty="0">
                <a:ln>
                  <a:noFill/>
                </a:ln>
                <a:solidFill>
                  <a:srgbClr val="FF0000"/>
                </a:solidFill>
                <a:effectLst/>
                <a:uLnTx/>
                <a:uFillTx/>
                <a:latin typeface="Arial Black" panose="020B0A04020102020204" pitchFamily="34" charset="0"/>
                <a:ea typeface="+mn-ea"/>
                <a:cs typeface="+mn-cs"/>
              </a:rPr>
              <a:t>А. ВИТЯ:  </a:t>
            </a:r>
            <a:r>
              <a:rPr kumimoji="0" lang="ru-RU" sz="2000" b="1" i="0" u="none" strike="noStrike" kern="0" cap="none" spc="0" normalizeH="0" baseline="0" noProof="0" dirty="0" smtClean="0">
                <a:ln>
                  <a:noFill/>
                </a:ln>
                <a:solidFill>
                  <a:schemeClr val="accent5">
                    <a:lumMod val="50000"/>
                  </a:schemeClr>
                </a:solidFill>
                <a:effectLst/>
                <a:uLnTx/>
                <a:uFillTx/>
                <a:latin typeface="Arial Black" panose="020B0A04020102020204" pitchFamily="34" charset="0"/>
                <a:ea typeface="+mn-ea"/>
                <a:cs typeface="+mn-cs"/>
              </a:rPr>
              <a:t>купальница</a:t>
            </a:r>
            <a:endParaRPr kumimoji="0" lang="ru-RU" sz="2000" b="1" i="0" u="none" strike="noStrike" kern="0" cap="none" spc="0" normalizeH="0" baseline="0" noProof="0" dirty="0">
              <a:ln>
                <a:noFill/>
              </a:ln>
              <a:solidFill>
                <a:schemeClr val="accent5">
                  <a:lumMod val="50000"/>
                </a:schemeClr>
              </a:solidFill>
              <a:effectLst/>
              <a:uLnTx/>
              <a:uFillTx/>
              <a:latin typeface="Arial Black" panose="020B0A04020102020204" pitchFamily="34" charset="0"/>
              <a:ea typeface="+mn-ea"/>
              <a:cs typeface="+mn-cs"/>
            </a:endParaRPr>
          </a:p>
        </p:txBody>
      </p:sp>
      <p:sp>
        <p:nvSpPr>
          <p:cNvPr id="6" name="Скругленный прямоугольник 5"/>
          <p:cNvSpPr/>
          <p:nvPr/>
        </p:nvSpPr>
        <p:spPr>
          <a:xfrm>
            <a:off x="1224676" y="5148425"/>
            <a:ext cx="3905065" cy="576064"/>
          </a:xfrm>
          <a:prstGeom prst="roundRect">
            <a:avLst/>
          </a:prstGeom>
          <a:solidFill>
            <a:srgbClr val="FFFFFF"/>
          </a:solidFill>
          <a:ln w="25400" cap="flat" cmpd="sng" algn="ctr">
            <a:solidFill>
              <a:srgbClr val="C00000"/>
            </a:solid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lang="ru-RU" sz="2000" b="1" kern="0" dirty="0">
                <a:solidFill>
                  <a:srgbClr val="FF0000"/>
                </a:solidFill>
                <a:latin typeface="Arial Black" panose="020B0A04020102020204" pitchFamily="34" charset="0"/>
              </a:rPr>
              <a:t>Б</a:t>
            </a:r>
            <a:r>
              <a:rPr kumimoji="0" lang="ru-RU" sz="2000" b="1" i="0" u="none" strike="noStrike" kern="0" cap="none" spc="0" normalizeH="0" baseline="0" noProof="0" dirty="0" smtClean="0">
                <a:ln>
                  <a:noFill/>
                </a:ln>
                <a:solidFill>
                  <a:srgbClr val="FF0000"/>
                </a:solidFill>
                <a:effectLst/>
                <a:uLnTx/>
                <a:uFillTx/>
                <a:latin typeface="Arial Black" panose="020B0A04020102020204" pitchFamily="34" charset="0"/>
                <a:ea typeface="+mn-ea"/>
                <a:cs typeface="+mn-cs"/>
              </a:rPr>
              <a:t>. СЕРЁЖА: </a:t>
            </a:r>
            <a:r>
              <a:rPr kumimoji="0" lang="ru-RU" sz="2000" b="1" i="0" u="none" strike="noStrike" kern="0" cap="none" spc="0" normalizeH="0" baseline="0" noProof="0" dirty="0" smtClean="0">
                <a:ln>
                  <a:noFill/>
                </a:ln>
                <a:solidFill>
                  <a:schemeClr val="accent5">
                    <a:lumMod val="50000"/>
                  </a:schemeClr>
                </a:solidFill>
                <a:effectLst/>
                <a:uLnTx/>
                <a:uFillTx/>
                <a:latin typeface="Arial Black" panose="020B0A04020102020204" pitchFamily="34" charset="0"/>
                <a:ea typeface="+mn-ea"/>
                <a:cs typeface="+mn-cs"/>
              </a:rPr>
              <a:t>ежеголовник</a:t>
            </a:r>
            <a:endParaRPr kumimoji="0" lang="ru-RU" sz="2000" b="1" i="0" u="none" strike="noStrike" kern="0" cap="none" spc="0" normalizeH="0" baseline="0" noProof="0" dirty="0">
              <a:ln>
                <a:noFill/>
              </a:ln>
              <a:solidFill>
                <a:schemeClr val="accent5">
                  <a:lumMod val="50000"/>
                </a:schemeClr>
              </a:solidFill>
              <a:effectLst/>
              <a:uLnTx/>
              <a:uFillTx/>
              <a:latin typeface="Arial Black" panose="020B0A04020102020204" pitchFamily="34" charset="0"/>
              <a:ea typeface="+mn-ea"/>
              <a:cs typeface="+mn-cs"/>
            </a:endParaRPr>
          </a:p>
        </p:txBody>
      </p:sp>
      <p:sp>
        <p:nvSpPr>
          <p:cNvPr id="7" name="Скругленный прямоугольник 6"/>
          <p:cNvSpPr/>
          <p:nvPr/>
        </p:nvSpPr>
        <p:spPr>
          <a:xfrm>
            <a:off x="1255959" y="5961090"/>
            <a:ext cx="3905065" cy="576064"/>
          </a:xfrm>
          <a:prstGeom prst="roundRect">
            <a:avLst/>
          </a:prstGeom>
          <a:solidFill>
            <a:srgbClr val="FFFFFF"/>
          </a:solidFill>
          <a:ln w="25400" cap="flat" cmpd="sng" algn="ctr">
            <a:solidFill>
              <a:srgbClr val="C00000"/>
            </a:solid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lang="ru-RU" sz="2000" b="1" kern="0" noProof="0" dirty="0">
                <a:solidFill>
                  <a:srgbClr val="FF0000"/>
                </a:solidFill>
                <a:latin typeface="Arial Black" panose="020B0A04020102020204" pitchFamily="34" charset="0"/>
              </a:rPr>
              <a:t>В</a:t>
            </a:r>
            <a:r>
              <a:rPr kumimoji="0" lang="ru-RU" sz="2000" b="1" i="0" u="none" strike="noStrike" kern="0" cap="none" spc="0" normalizeH="0" baseline="0" noProof="0" dirty="0" smtClean="0">
                <a:ln>
                  <a:noFill/>
                </a:ln>
                <a:solidFill>
                  <a:srgbClr val="FF0000"/>
                </a:solidFill>
                <a:effectLst/>
                <a:uLnTx/>
                <a:uFillTx/>
                <a:latin typeface="Arial Black" panose="020B0A04020102020204" pitchFamily="34" charset="0"/>
                <a:ea typeface="+mn-ea"/>
                <a:cs typeface="+mn-cs"/>
              </a:rPr>
              <a:t>. </a:t>
            </a:r>
            <a:r>
              <a:rPr lang="ru-RU" sz="2000" b="1" kern="0" dirty="0" smtClean="0">
                <a:solidFill>
                  <a:srgbClr val="FF0000"/>
                </a:solidFill>
                <a:latin typeface="Arial Black" panose="020B0A04020102020204" pitchFamily="34" charset="0"/>
              </a:rPr>
              <a:t>ПОЛИН</a:t>
            </a:r>
            <a:r>
              <a:rPr kumimoji="0" lang="ru-RU" sz="2000" b="1" i="0" u="none" strike="noStrike" kern="0" cap="none" spc="0" normalizeH="0" baseline="0" noProof="0" dirty="0" smtClean="0">
                <a:ln>
                  <a:noFill/>
                </a:ln>
                <a:solidFill>
                  <a:srgbClr val="FF0000"/>
                </a:solidFill>
                <a:effectLst/>
                <a:uLnTx/>
                <a:uFillTx/>
                <a:latin typeface="Arial Black" panose="020B0A04020102020204" pitchFamily="34" charset="0"/>
                <a:ea typeface="+mn-ea"/>
                <a:cs typeface="+mn-cs"/>
              </a:rPr>
              <a:t>А: </a:t>
            </a:r>
            <a:r>
              <a:rPr kumimoji="0" lang="ru-RU" sz="2000" b="1" i="0" u="none" strike="noStrike" kern="0" cap="none" spc="0" normalizeH="0" baseline="0" noProof="0" dirty="0" smtClean="0">
                <a:ln>
                  <a:noFill/>
                </a:ln>
                <a:solidFill>
                  <a:schemeClr val="accent5">
                    <a:lumMod val="50000"/>
                  </a:schemeClr>
                </a:solidFill>
                <a:effectLst/>
                <a:uLnTx/>
                <a:uFillTx/>
                <a:latin typeface="Arial Black" panose="020B0A04020102020204" pitchFamily="34" charset="0"/>
                <a:ea typeface="+mn-ea"/>
                <a:cs typeface="+mn-cs"/>
              </a:rPr>
              <a:t>  </a:t>
            </a:r>
            <a:r>
              <a:rPr kumimoji="0" lang="ru-RU" sz="2000" b="1" i="0" u="none" strike="noStrike" kern="0" cap="none" spc="0" normalizeH="0" baseline="0" noProof="0" dirty="0" err="1" smtClean="0">
                <a:ln>
                  <a:noFill/>
                </a:ln>
                <a:solidFill>
                  <a:schemeClr val="accent5">
                    <a:lumMod val="50000"/>
                  </a:schemeClr>
                </a:solidFill>
                <a:effectLst/>
                <a:uLnTx/>
                <a:uFillTx/>
                <a:latin typeface="Arial Black" panose="020B0A04020102020204" pitchFamily="34" charset="0"/>
                <a:ea typeface="+mn-ea"/>
                <a:cs typeface="+mn-cs"/>
              </a:rPr>
              <a:t>водокрас</a:t>
            </a:r>
            <a:endParaRPr kumimoji="0" lang="ru-RU" sz="2000" b="1" i="0" u="none" strike="noStrike" kern="0" cap="none" spc="0" normalizeH="0" baseline="0" noProof="0" dirty="0">
              <a:ln>
                <a:noFill/>
              </a:ln>
              <a:solidFill>
                <a:schemeClr val="accent5">
                  <a:lumMod val="50000"/>
                </a:schemeClr>
              </a:solidFill>
              <a:effectLst/>
              <a:uLnTx/>
              <a:uFillTx/>
              <a:latin typeface="Arial Black" panose="020B0A04020102020204" pitchFamily="34" charset="0"/>
              <a:ea typeface="+mn-ea"/>
              <a:cs typeface="+mn-cs"/>
            </a:endParaRPr>
          </a:p>
        </p:txBody>
      </p:sp>
    </p:spTree>
    <p:extLst>
      <p:ext uri="{BB962C8B-B14F-4D97-AF65-F5344CB8AC3E}">
        <p14:creationId xmlns:p14="http://schemas.microsoft.com/office/powerpoint/2010/main" val="21341901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99024" y="188640"/>
            <a:ext cx="7498080" cy="1143000"/>
          </a:xfrm>
        </p:spPr>
        <p:txBody>
          <a:bodyPr>
            <a:normAutofit/>
          </a:bodyPr>
          <a:lstStyle/>
          <a:p>
            <a:r>
              <a:rPr lang="ru-RU" sz="2400" b="1" dirty="0" smtClean="0">
                <a:solidFill>
                  <a:schemeClr val="accent5">
                    <a:lumMod val="50000"/>
                  </a:schemeClr>
                </a:solidFill>
                <a:effectLst/>
                <a:latin typeface="Arial Black" panose="020B0A04020102020204" pitchFamily="34" charset="0"/>
              </a:rPr>
              <a:t>8. О  чём  можно  узнать  с помощью этих иллюстраций?</a:t>
            </a:r>
            <a:endParaRPr lang="ru-RU" sz="2400" b="1" dirty="0">
              <a:solidFill>
                <a:schemeClr val="accent5">
                  <a:lumMod val="50000"/>
                </a:schemeClr>
              </a:solidFill>
              <a:effectLst/>
              <a:latin typeface="Arial Black" panose="020B0A04020102020204" pitchFamily="34" charset="0"/>
            </a:endParaRPr>
          </a:p>
        </p:txBody>
      </p:sp>
      <p:sp>
        <p:nvSpPr>
          <p:cNvPr id="3" name="Объект 2"/>
          <p:cNvSpPr>
            <a:spLocks noGrp="1"/>
          </p:cNvSpPr>
          <p:nvPr>
            <p:ph idx="1"/>
          </p:nvPr>
        </p:nvSpPr>
        <p:spPr>
          <a:xfrm>
            <a:off x="1207657" y="4437112"/>
            <a:ext cx="7498080" cy="2027312"/>
          </a:xfrm>
        </p:spPr>
        <p:txBody>
          <a:bodyPr>
            <a:normAutofit/>
          </a:bodyPr>
          <a:lstStyle/>
          <a:p>
            <a:pPr marL="82296" indent="0">
              <a:buNone/>
            </a:pPr>
            <a:r>
              <a:rPr lang="ru-RU" sz="2800" b="1" dirty="0" smtClean="0">
                <a:solidFill>
                  <a:srgbClr val="FF0000"/>
                </a:solidFill>
                <a:latin typeface="Arial Black" panose="020B0A04020102020204" pitchFamily="34" charset="0"/>
              </a:rPr>
              <a:t>А. </a:t>
            </a:r>
            <a:r>
              <a:rPr lang="ru-RU" sz="2800" b="1" dirty="0" smtClean="0">
                <a:solidFill>
                  <a:schemeClr val="accent5">
                    <a:lumMod val="50000"/>
                  </a:schemeClr>
                </a:solidFill>
                <a:latin typeface="Arial Black" panose="020B0A04020102020204" pitchFamily="34" charset="0"/>
              </a:rPr>
              <a:t>о способах  питания животных</a:t>
            </a:r>
          </a:p>
          <a:p>
            <a:pPr marL="82296" indent="0">
              <a:buNone/>
            </a:pPr>
            <a:r>
              <a:rPr lang="ru-RU" sz="2800" b="1" dirty="0" smtClean="0">
                <a:solidFill>
                  <a:srgbClr val="FF0000"/>
                </a:solidFill>
                <a:latin typeface="Arial Black" panose="020B0A04020102020204" pitchFamily="34" charset="0"/>
              </a:rPr>
              <a:t>Б. </a:t>
            </a:r>
            <a:r>
              <a:rPr lang="ru-RU" sz="2800" b="1" dirty="0" smtClean="0">
                <a:solidFill>
                  <a:schemeClr val="accent5">
                    <a:lumMod val="50000"/>
                  </a:schemeClr>
                </a:solidFill>
                <a:latin typeface="Arial Black" panose="020B0A04020102020204" pitchFamily="34" charset="0"/>
              </a:rPr>
              <a:t>о развитии  животных</a:t>
            </a:r>
          </a:p>
          <a:p>
            <a:pPr marL="82296" indent="0">
              <a:buNone/>
            </a:pPr>
            <a:r>
              <a:rPr lang="ru-RU" sz="2800" b="1" dirty="0" smtClean="0">
                <a:solidFill>
                  <a:srgbClr val="FF0000"/>
                </a:solidFill>
                <a:latin typeface="Arial Black" panose="020B0A04020102020204" pitchFamily="34" charset="0"/>
              </a:rPr>
              <a:t>В. </a:t>
            </a:r>
            <a:r>
              <a:rPr lang="ru-RU" sz="2800" b="1" dirty="0" smtClean="0">
                <a:solidFill>
                  <a:schemeClr val="accent5">
                    <a:lumMod val="50000"/>
                  </a:schemeClr>
                </a:solidFill>
                <a:latin typeface="Arial Black" panose="020B0A04020102020204" pitchFamily="34" charset="0"/>
              </a:rPr>
              <a:t>о  цепях питания</a:t>
            </a:r>
          </a:p>
          <a:p>
            <a:pPr marL="82296" indent="0">
              <a:buNone/>
            </a:pPr>
            <a:r>
              <a:rPr lang="ru-RU" sz="2800" b="1" dirty="0" smtClean="0">
                <a:solidFill>
                  <a:srgbClr val="FF0000"/>
                </a:solidFill>
                <a:latin typeface="Arial Black" panose="020B0A04020102020204" pitchFamily="34" charset="0"/>
              </a:rPr>
              <a:t>Г. </a:t>
            </a:r>
            <a:r>
              <a:rPr lang="ru-RU" sz="2800" b="1" dirty="0">
                <a:solidFill>
                  <a:schemeClr val="accent5">
                    <a:lumMod val="50000"/>
                  </a:schemeClr>
                </a:solidFill>
                <a:latin typeface="Arial Black" panose="020B0A04020102020204" pitchFamily="34" charset="0"/>
              </a:rPr>
              <a:t>о</a:t>
            </a:r>
            <a:r>
              <a:rPr lang="ru-RU" sz="2800" b="1" dirty="0" smtClean="0">
                <a:solidFill>
                  <a:schemeClr val="accent5">
                    <a:lumMod val="50000"/>
                  </a:schemeClr>
                </a:solidFill>
                <a:latin typeface="Arial Black" panose="020B0A04020102020204" pitchFamily="34" charset="0"/>
              </a:rPr>
              <a:t> классификации  животных</a:t>
            </a:r>
            <a:endParaRPr lang="ru-RU" sz="2800" b="1" dirty="0">
              <a:solidFill>
                <a:schemeClr val="accent5">
                  <a:lumMod val="50000"/>
                </a:schemeClr>
              </a:solidFill>
              <a:latin typeface="Arial Black" panose="020B0A04020102020204" pitchFamily="34" charset="0"/>
            </a:endParaRPr>
          </a:p>
        </p:txBody>
      </p:sp>
      <p:grpSp>
        <p:nvGrpSpPr>
          <p:cNvPr id="9" name="Группа 8"/>
          <p:cNvGrpSpPr/>
          <p:nvPr/>
        </p:nvGrpSpPr>
        <p:grpSpPr>
          <a:xfrm>
            <a:off x="1187624" y="1484784"/>
            <a:ext cx="7498663" cy="1166442"/>
            <a:chOff x="1187624" y="1484784"/>
            <a:chExt cx="7632848" cy="1512168"/>
          </a:xfrm>
        </p:grpSpPr>
        <p:sp>
          <p:nvSpPr>
            <p:cNvPr id="4" name="Скругленный прямоугольник 3"/>
            <p:cNvSpPr/>
            <p:nvPr/>
          </p:nvSpPr>
          <p:spPr>
            <a:xfrm>
              <a:off x="1187624" y="1484784"/>
              <a:ext cx="7632848" cy="1512168"/>
            </a:xfrm>
            <a:prstGeom prst="round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Рисунок 4" descr="http://www.znanie-sila.ru/i/magazines_issues/issue_1417_010907_173748.jpg"/>
            <p:cNvPicPr/>
            <p:nvPr/>
          </p:nvPicPr>
          <p:blipFill>
            <a:blip r:embed="rId2">
              <a:duotone>
                <a:prstClr val="black"/>
                <a:srgbClr val="D9C3A5">
                  <a:tint val="50000"/>
                  <a:satMod val="180000"/>
                </a:srgbClr>
              </a:duotone>
              <a:extLst>
                <a:ext uri="{28A0092B-C50C-407E-A947-70E740481C1C}">
                  <a14:useLocalDpi xmlns:a14="http://schemas.microsoft.com/office/drawing/2010/main" val="0"/>
                </a:ext>
              </a:extLst>
            </a:blip>
            <a:srcRect l="10196" t="2246" r="85170" b="93019"/>
            <a:stretch>
              <a:fillRect/>
            </a:stretch>
          </p:blipFill>
          <p:spPr bwMode="auto">
            <a:xfrm rot="16200000">
              <a:off x="1547664" y="1836266"/>
              <a:ext cx="500066" cy="500067"/>
            </a:xfrm>
            <a:prstGeom prst="flowChartConnector">
              <a:avLst/>
            </a:prstGeom>
            <a:noFill/>
            <a:ln>
              <a:solidFill>
                <a:srgbClr val="FFCCCC"/>
              </a:solidFill>
            </a:ln>
          </p:spPr>
        </p:pic>
        <p:pic>
          <p:nvPicPr>
            <p:cNvPr id="6" name="Рисунок 5" descr="http://www.znanie-sila.ru/i/magazines_issues/issue_1417_010907_173748.jpg"/>
            <p:cNvPicPr/>
            <p:nvPr/>
          </p:nvPicPr>
          <p:blipFill>
            <a:blip r:embed="rId2">
              <a:extLst>
                <a:ext uri="{28A0092B-C50C-407E-A947-70E740481C1C}">
                  <a14:useLocalDpi xmlns:a14="http://schemas.microsoft.com/office/drawing/2010/main" val="0"/>
                </a:ext>
              </a:extLst>
            </a:blip>
            <a:srcRect l="2119" t="23551" r="78813" b="40062"/>
            <a:stretch>
              <a:fillRect/>
            </a:stretch>
          </p:blipFill>
          <p:spPr bwMode="auto">
            <a:xfrm rot="16200000">
              <a:off x="2992965" y="1471086"/>
              <a:ext cx="709798" cy="1440160"/>
            </a:xfrm>
            <a:prstGeom prst="ellipse">
              <a:avLst/>
            </a:prstGeom>
            <a:noFill/>
            <a:ln>
              <a:noFill/>
            </a:ln>
          </p:spPr>
        </p:pic>
        <p:pic>
          <p:nvPicPr>
            <p:cNvPr id="7" name="Рисунок 6" descr="http://www.znanie-sila.ru/i/magazines_issues/issue_1417_010907_173748.jpg"/>
            <p:cNvPicPr/>
            <p:nvPr/>
          </p:nvPicPr>
          <p:blipFill>
            <a:blip r:embed="rId2">
              <a:extLst>
                <a:ext uri="{28A0092B-C50C-407E-A947-70E740481C1C}">
                  <a14:useLocalDpi xmlns:a14="http://schemas.microsoft.com/office/drawing/2010/main" val="0"/>
                </a:ext>
              </a:extLst>
            </a:blip>
            <a:srcRect l="3864" t="58872" r="79563" b="-3427"/>
            <a:stretch>
              <a:fillRect/>
            </a:stretch>
          </p:blipFill>
          <p:spPr bwMode="auto">
            <a:xfrm rot="16200000">
              <a:off x="5002595" y="1051627"/>
              <a:ext cx="920123" cy="2069345"/>
            </a:xfrm>
            <a:prstGeom prst="ellipse">
              <a:avLst/>
            </a:prstGeom>
            <a:noFill/>
            <a:ln>
              <a:noFill/>
            </a:ln>
          </p:spPr>
        </p:pic>
        <p:pic>
          <p:nvPicPr>
            <p:cNvPr id="8" name="Picture 3" descr="C:\мама\Мои рисунки\Животный мир- картинки\рыбы\рыбы\F058I.BMP"/>
            <p:cNvPicPr>
              <a:picLocks noChangeAspect="1" noChangeArrowheads="1"/>
            </p:cNvPicPr>
            <p:nvPr/>
          </p:nvPicPr>
          <p:blipFill>
            <a:blip r:embed="rId3">
              <a:lum bright="20000" contrast="10000"/>
            </a:blip>
            <a:srcRect t="11172" b="21049"/>
            <a:stretch>
              <a:fillRect/>
            </a:stretch>
          </p:blipFill>
          <p:spPr bwMode="auto">
            <a:xfrm>
              <a:off x="6876256" y="1731103"/>
              <a:ext cx="1810031" cy="920123"/>
            </a:xfrm>
            <a:prstGeom prst="ellipse">
              <a:avLst/>
            </a:prstGeom>
            <a:noFill/>
          </p:spPr>
        </p:pic>
      </p:grpSp>
      <p:grpSp>
        <p:nvGrpSpPr>
          <p:cNvPr id="14" name="Группа 13"/>
          <p:cNvGrpSpPr/>
          <p:nvPr/>
        </p:nvGrpSpPr>
        <p:grpSpPr>
          <a:xfrm>
            <a:off x="1187624" y="2852936"/>
            <a:ext cx="7498663" cy="1346448"/>
            <a:chOff x="1187624" y="2852936"/>
            <a:chExt cx="7498663" cy="1346448"/>
          </a:xfrm>
        </p:grpSpPr>
        <p:sp>
          <p:nvSpPr>
            <p:cNvPr id="10" name="Скругленный прямоугольник 9"/>
            <p:cNvSpPr/>
            <p:nvPr/>
          </p:nvSpPr>
          <p:spPr>
            <a:xfrm>
              <a:off x="1187624" y="2852936"/>
              <a:ext cx="7498663" cy="1346448"/>
            </a:xfrm>
            <a:prstGeom prst="round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Рисунок 10" descr="http://earlystudy.ru/wp-content/uploads/2011/06/008.jpg"/>
            <p:cNvPicPr/>
            <p:nvPr/>
          </p:nvPicPr>
          <p:blipFill>
            <a:blip r:embed="rId4" cstate="print">
              <a:extLst>
                <a:ext uri="{28A0092B-C50C-407E-A947-70E740481C1C}">
                  <a14:useLocalDpi xmlns:a14="http://schemas.microsoft.com/office/drawing/2010/main" val="0"/>
                </a:ext>
              </a:extLst>
            </a:blip>
            <a:srcRect l="11851" t="9064" r="57675" b="61479"/>
            <a:stretch>
              <a:fillRect/>
            </a:stretch>
          </p:blipFill>
          <p:spPr bwMode="auto">
            <a:xfrm>
              <a:off x="1530898" y="3052680"/>
              <a:ext cx="1240902" cy="946959"/>
            </a:xfrm>
            <a:prstGeom prst="ellipse">
              <a:avLst/>
            </a:prstGeom>
            <a:noFill/>
            <a:ln>
              <a:noFill/>
            </a:ln>
          </p:spPr>
        </p:pic>
        <p:pic>
          <p:nvPicPr>
            <p:cNvPr id="12" name="Рисунок 11" descr="http://www.origins.org.ua/pictures/5780stages.jpg"/>
            <p:cNvPicPr/>
            <p:nvPr/>
          </p:nvPicPr>
          <p:blipFill>
            <a:blip r:embed="rId5">
              <a:extLst>
                <a:ext uri="{28A0092B-C50C-407E-A947-70E740481C1C}">
                  <a14:useLocalDpi xmlns:a14="http://schemas.microsoft.com/office/drawing/2010/main" val="0"/>
                </a:ext>
              </a:extLst>
            </a:blip>
            <a:srcRect l="36089" t="4937" r="39935" b="49645"/>
            <a:stretch>
              <a:fillRect/>
            </a:stretch>
          </p:blipFill>
          <p:spPr bwMode="auto">
            <a:xfrm>
              <a:off x="3962436" y="2945552"/>
              <a:ext cx="974519" cy="1161213"/>
            </a:xfrm>
            <a:prstGeom prst="roundRect">
              <a:avLst/>
            </a:prstGeom>
            <a:noFill/>
            <a:ln>
              <a:noFill/>
            </a:ln>
          </p:spPr>
        </p:pic>
        <p:pic>
          <p:nvPicPr>
            <p:cNvPr id="13" name="Рисунок 12" descr="http://www.origins.org.ua/pictures/5780stages.jpg"/>
            <p:cNvPicPr/>
            <p:nvPr/>
          </p:nvPicPr>
          <p:blipFill>
            <a:blip r:embed="rId5">
              <a:extLst>
                <a:ext uri="{28A0092B-C50C-407E-A947-70E740481C1C}">
                  <a14:useLocalDpi xmlns:a14="http://schemas.microsoft.com/office/drawing/2010/main" val="0"/>
                </a:ext>
              </a:extLst>
            </a:blip>
            <a:srcRect l="40584" t="53192" r="2597" b="4255"/>
            <a:stretch>
              <a:fillRect/>
            </a:stretch>
          </p:blipFill>
          <p:spPr bwMode="auto">
            <a:xfrm>
              <a:off x="6156177" y="2977923"/>
              <a:ext cx="1656184" cy="1021716"/>
            </a:xfrm>
            <a:prstGeom prst="roundRect">
              <a:avLst/>
            </a:prstGeom>
            <a:noFill/>
            <a:ln>
              <a:noFill/>
            </a:ln>
          </p:spPr>
        </p:pic>
      </p:grpSp>
      <p:cxnSp>
        <p:nvCxnSpPr>
          <p:cNvPr id="16" name="Прямая со стрелкой 15"/>
          <p:cNvCxnSpPr/>
          <p:nvPr/>
        </p:nvCxnSpPr>
        <p:spPr>
          <a:xfrm flipV="1">
            <a:off x="2151349" y="1948774"/>
            <a:ext cx="451116" cy="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flipV="1">
            <a:off x="3981781" y="2022126"/>
            <a:ext cx="451116" cy="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flipV="1">
            <a:off x="6292670" y="2040783"/>
            <a:ext cx="451116" cy="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a:off x="2945005" y="3470871"/>
            <a:ext cx="729762" cy="1791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p:nvPr/>
        </p:nvCxnSpPr>
        <p:spPr>
          <a:xfrm>
            <a:off x="5148064" y="3517205"/>
            <a:ext cx="729762" cy="1791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481059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766</TotalTime>
  <Words>1094</Words>
  <Application>Microsoft Office PowerPoint</Application>
  <PresentationFormat>Экран (4:3)</PresentationFormat>
  <Paragraphs>152</Paragraphs>
  <Slides>25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Солнцестояние</vt:lpstr>
      <vt:lpstr>Проверка  и  оценка  своих  достижений  по окружающему миру  в 3 классе  по разделу «Эта  удивительная природа»</vt:lpstr>
      <vt:lpstr>1. Учительница  спросила,  что  изображено на  рисунке. Кто  ответил верно?</vt:lpstr>
      <vt:lpstr>2. Ученики  получили  задание: дать  описание  поваренной соли. Кто из  ребят  справился с заданием?</vt:lpstr>
      <vt:lpstr>3. На уроке ребята решили  узнать,  что  произойдёт с поваренной солью,  если её поместить  в воду.  В стакан  налили воды,  насыпали щепотку  соли,  помешали  стеклянной  палочкой. Сначала соль  была хорошо видна,  но  постепенно стала невидимой. Попробовав  жидкость  на вкус,  дети  убедились,  что она  солёная.  Какой  вывод можно  сделать  из  этого  опыта?</vt:lpstr>
      <vt:lpstr>4. Учащиеся исследовали свойства воды. О  каком свойстве  воды  говорит   данная  иллюстрация?</vt:lpstr>
      <vt:lpstr>5. Детям  нужно  разделить  карточки по  группам  животных. Кто  выполнил задание верно?</vt:lpstr>
      <vt:lpstr>6. Детям  предложили выбрать   правильную модель цепи питания. Какой выбор  надо  сделать?</vt:lpstr>
      <vt:lpstr>7. На экскурсии  ребята встретили вот такое растение. По  статье  атласа – определителя проверьте, кто  из  ребят  прав?</vt:lpstr>
      <vt:lpstr>8. О  чём  можно  узнать  с помощью этих иллюстраций?</vt:lpstr>
      <vt:lpstr>9. Какое животное  пропущено в этой цепи питания?  </vt:lpstr>
      <vt:lpstr>10.  Какие из  этих  животных  занесены в Красную  книгу  России?</vt:lpstr>
      <vt:lpstr>Проверяем  свои  достижения  по  разделу  «Эта удивительная природа»</vt:lpstr>
      <vt:lpstr>1. Учительница  спросила,  что  изображено на  рисунке. Кто  ответил верно?</vt:lpstr>
      <vt:lpstr>2. Ученики  получили  задание: дать  описание  поваренной соли. Кто из  ребят  справился с заданием?</vt:lpstr>
      <vt:lpstr>3. На уроке ребята решили  узнать,  что  произойдёт с поваренной солью,  если её поместить  в воду.  В стакан  налили воды,  насыпали щепотку  соли,  помешали  стеклянной  палочкой. Сначала соль  была хорошо видна,  но  постепенно стала невидимой. Попробовав  жидкость  на вкус,  дети  убедились,  что она  солёная.  Какой  вывод можно  сделать  из  этого  опыта?</vt:lpstr>
      <vt:lpstr>4. Учащиеся исследовали свойства воды. О  каком свойстве  воды  говорит   данная  иллюстрация?</vt:lpstr>
      <vt:lpstr>5. Детям  нужно  разделить  карточки по  группам  животных. Кто  выполнил задание верно?</vt:lpstr>
      <vt:lpstr>6. Детям  предложили выбрать   правильную модель цепи питания. Какой выбор  надо  сделать?</vt:lpstr>
      <vt:lpstr>7. На экскурсии  ребята встретили вот такое растение. По  статье  атласа – определителя проверьте, кто  из  ребят  прав?</vt:lpstr>
      <vt:lpstr>8. О  чём  можно  узнать  с помощью этих иллюстраций?</vt:lpstr>
      <vt:lpstr>9. Какое животное  пропущено в этой цепи питания?  </vt:lpstr>
      <vt:lpstr>10.  Какие из  этих  животных  занесены в Красную  книгу  России?</vt:lpstr>
      <vt:lpstr>Оцениваем себя!</vt:lpstr>
      <vt:lpstr>Интернет  ресурсы</vt:lpstr>
      <vt:lpstr>Использованная литература</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Разнообразие веществ.</dc:title>
  <dc:creator>Ирина</dc:creator>
  <cp:lastModifiedBy>Дом</cp:lastModifiedBy>
  <cp:revision>73</cp:revision>
  <dcterms:created xsi:type="dcterms:W3CDTF">2011-09-25T10:46:17Z</dcterms:created>
  <dcterms:modified xsi:type="dcterms:W3CDTF">2017-11-29T10:33:58Z</dcterms:modified>
</cp:coreProperties>
</file>