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0" r:id="rId2"/>
    <p:sldId id="269" r:id="rId3"/>
    <p:sldId id="337" r:id="rId4"/>
    <p:sldId id="335" r:id="rId5"/>
    <p:sldId id="334" r:id="rId6"/>
    <p:sldId id="336" r:id="rId7"/>
    <p:sldId id="338" r:id="rId8"/>
    <p:sldId id="33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000000"/>
    <a:srgbClr val="66FFFF"/>
    <a:srgbClr val="33CCFF"/>
    <a:srgbClr val="996633"/>
    <a:srgbClr val="CCCC00"/>
    <a:srgbClr val="CC0066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1" autoAdjust="0"/>
    <p:restoredTop sz="93698" autoAdjust="0"/>
  </p:normalViewPr>
  <p:slideViewPr>
    <p:cSldViewPr>
      <p:cViewPr>
        <p:scale>
          <a:sx n="100" d="100"/>
          <a:sy n="100" d="100"/>
        </p:scale>
        <p:origin x="-15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0717F6-DFF0-4341-BB0E-6B8D1B4F1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83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D5FB-FC96-4C30-B2E3-6D99FE0FB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416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2298-2905-4F52-B9A7-4907C9546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0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04EB6-59D6-4694-802C-B4843DFFB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31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D08E-85B8-44DA-BB24-F2B15FE20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04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70BE-B6E1-47CE-A02B-D5C610F8D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39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2163-9C95-4F09-9D5A-0BE7DC0D2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21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623D-144E-49EB-8399-0B945AF1E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23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D8AB-1E8A-4958-BD63-8414CBD7E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77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E4D7-BBC0-4348-A2F8-A228FD88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28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B7C2-AE74-407F-8AF4-B16A238F1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594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210A-03FB-44BF-AAD5-38169E9FE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86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2C1A51-B697-42CC-BBAF-17A70A58C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5" r:id="rId2"/>
    <p:sldLayoutId id="2147483764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5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395536" y="2060848"/>
            <a:ext cx="8281987" cy="16573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827088" y="1909763"/>
            <a:ext cx="7418387" cy="16240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Проза 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 </a:t>
            </a:r>
            <a:r>
              <a:rPr lang="ru-RU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творчості</a:t>
            </a:r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Т.Г.Шевченка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48872" cy="1296144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 smtClean="0"/>
              <a:t>Міністерство внутрішніх справ</a:t>
            </a:r>
            <a:br>
              <a:rPr lang="uk-UA" sz="2400" dirty="0" smtClean="0"/>
            </a:br>
            <a:r>
              <a:rPr lang="uk-UA" sz="2400" dirty="0" smtClean="0"/>
              <a:t>Національна академія внутрішніх справ</a:t>
            </a:r>
            <a:br>
              <a:rPr lang="uk-UA" sz="2400" dirty="0" smtClean="0"/>
            </a:br>
            <a:r>
              <a:rPr lang="uk-UA" sz="2400" dirty="0" smtClean="0"/>
              <a:t>Факультет №2</a:t>
            </a:r>
            <a:endParaRPr lang="ru-RU" sz="2400" dirty="0"/>
          </a:p>
        </p:txBody>
      </p:sp>
      <p:sp>
        <p:nvSpPr>
          <p:cNvPr id="51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3751263"/>
            <a:ext cx="8470900" cy="3106737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uk-UA" sz="2800" dirty="0" err="1" smtClean="0"/>
              <a:t>Балаклієць</a:t>
            </a:r>
            <a:r>
              <a:rPr lang="uk-UA" sz="2800" dirty="0" smtClean="0"/>
              <a:t> </a:t>
            </a:r>
            <a:r>
              <a:rPr lang="uk-UA" sz="2800" dirty="0" smtClean="0"/>
              <a:t>Аліна,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uk-UA" sz="2800" dirty="0" smtClean="0"/>
              <a:t> здобувач 1 курсу 105 н. </a:t>
            </a:r>
            <a:r>
              <a:rPr lang="uk-UA" sz="2800" dirty="0" smtClean="0"/>
              <a:t>гр.</a:t>
            </a:r>
            <a:endParaRPr lang="en-US" sz="2800" dirty="0" smtClean="0"/>
          </a:p>
          <a:p>
            <a:pPr algn="r" eaLnBrk="1" hangingPunct="1">
              <a:spcBef>
                <a:spcPct val="0"/>
              </a:spcBef>
              <a:defRPr/>
            </a:pPr>
            <a:r>
              <a:rPr lang="uk-UA" sz="2800" dirty="0" smtClean="0"/>
              <a:t>СВО </a:t>
            </a:r>
            <a:r>
              <a:rPr lang="uk-UA" sz="2800" dirty="0" smtClean="0"/>
              <a:t>«Бакалавр» 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uk-UA" sz="2800" dirty="0" smtClean="0"/>
              <a:t>за спеціальністю «Право»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uk-UA" sz="2400" dirty="0" smtClean="0"/>
              <a:t>Київ</a:t>
            </a:r>
            <a:r>
              <a:rPr lang="en-US" sz="2400" dirty="0" smtClean="0"/>
              <a:t> -</a:t>
            </a:r>
            <a:r>
              <a:rPr lang="uk-UA" sz="2400" dirty="0" smtClean="0"/>
              <a:t> </a:t>
            </a:r>
            <a:r>
              <a:rPr lang="uk-UA" sz="2400" dirty="0" smtClean="0"/>
              <a:t>2017</a:t>
            </a:r>
          </a:p>
          <a:p>
            <a:pPr algn="ctr" eaLnBrk="1" hangingPunct="1">
              <a:spcBef>
                <a:spcPct val="0"/>
              </a:spcBef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Рисунок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5"/>
          <p:cNvPicPr>
            <a:picLocks noChangeAspect="1" noChangeArrowheads="1"/>
          </p:cNvPicPr>
          <p:nvPr/>
        </p:nvPicPr>
        <p:blipFill>
          <a:blip r:embed="rId3" cstate="print">
            <a:lum bright="2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590800"/>
            <a:ext cx="5119688" cy="3887788"/>
          </a:xfrm>
          <a:prstGeom prst="rect">
            <a:avLst/>
          </a:prstGeom>
          <a:noFill/>
          <a:ln w="571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6" y="332656"/>
            <a:ext cx="8497638" cy="1872208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dirty="0">
                <a:effectLst/>
              </a:rPr>
              <a:t>Тарас Шевченко </a:t>
            </a:r>
            <a:r>
              <a:rPr lang="uk-UA" sz="2400" dirty="0" smtClean="0"/>
              <a:t> </a:t>
            </a:r>
            <a:r>
              <a:rPr lang="uk-UA" sz="3200" dirty="0" smtClean="0"/>
              <a:t>–</a:t>
            </a:r>
            <a:r>
              <a:rPr lang="uk-UA" sz="2400" dirty="0" smtClean="0"/>
              <a:t> 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не </a:t>
            </a:r>
            <a:r>
              <a:rPr lang="ru-RU" sz="2400" dirty="0" err="1">
                <a:effectLst/>
              </a:rPr>
              <a:t>тільки</a:t>
            </a:r>
            <a:r>
              <a:rPr lang="ru-RU" sz="2400" dirty="0">
                <a:effectLst/>
              </a:rPr>
              <a:t> поет, а й драматург, </a:t>
            </a:r>
            <a:r>
              <a:rPr lang="ru-RU" sz="2400" dirty="0" err="1">
                <a:effectLst/>
              </a:rPr>
              <a:t>прозаїк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мислитель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історик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етнограф</a:t>
            </a:r>
            <a:r>
              <a:rPr lang="ru-RU" sz="2400" dirty="0">
                <a:effectLst/>
              </a:rPr>
              <a:t>, фольклорист, художник (</a:t>
            </a:r>
            <a:r>
              <a:rPr lang="ru-RU" sz="2400" dirty="0" err="1">
                <a:effectLst/>
              </a:rPr>
              <a:t>живописець</a:t>
            </a:r>
            <a:r>
              <a:rPr lang="ru-RU" sz="2400" dirty="0">
                <a:effectLst/>
              </a:rPr>
              <a:t>, гравер), </a:t>
            </a:r>
            <a:r>
              <a:rPr lang="ru-RU" sz="2400" dirty="0" err="1">
                <a:effectLst/>
              </a:rPr>
              <a:t>який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залишив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велику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образотворчу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спадщину</a:t>
            </a:r>
            <a:r>
              <a:rPr lang="ru-RU" sz="2400" dirty="0">
                <a:effectLst/>
              </a:rPr>
              <a:t> </a:t>
            </a:r>
            <a:r>
              <a:rPr lang="uk-UA" sz="2400" dirty="0" smtClean="0"/>
              <a:t>–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>
                <a:effectLst/>
              </a:rPr>
              <a:t>понад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тисячу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творів</a:t>
            </a:r>
            <a:r>
              <a:rPr lang="ru-RU" sz="2400" dirty="0">
                <a:effectLst/>
              </a:rPr>
              <a:t>.</a:t>
            </a:r>
            <a:endParaRPr lang="ru-RU" sz="2400" dirty="0"/>
          </a:p>
        </p:txBody>
      </p:sp>
      <p:pic>
        <p:nvPicPr>
          <p:cNvPr id="6149" name="Picture 4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295116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Широка проблематика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творчості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письменника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мова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та стиль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його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творів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його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роль в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історії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української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літературної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мови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як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її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основоположника,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викликали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викликають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незгасний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інтерес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мовознавчої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науки.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3816424" cy="285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835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24936" cy="1440160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  <a:defRPr/>
            </a:pPr>
            <a:r>
              <a:rPr lang="uk-UA" sz="3200" dirty="0" smtClean="0"/>
              <a:t>Творчістю Шевченка цікавилися:            І.</a:t>
            </a:r>
            <a:r>
              <a:rPr lang="uk-UA" sz="3200" dirty="0" err="1" smtClean="0"/>
              <a:t>Айзеншток</a:t>
            </a:r>
            <a:r>
              <a:rPr lang="uk-UA" sz="3200" dirty="0" smtClean="0"/>
              <a:t>, Д.Чижевський, Т.Масенко, І.Франко, Є.Маланюк, І.Дзюба та багато інших літературознавців, істориків, критиків.</a:t>
            </a:r>
            <a:endParaRPr lang="ru-RU" sz="3200" dirty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141663"/>
            <a:ext cx="4411663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322306"/>
            <a:ext cx="7992888" cy="1588033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  <a:defRPr/>
            </a:pPr>
            <a:r>
              <a:rPr lang="ru-RU" sz="2800" dirty="0" err="1" smtClean="0"/>
              <a:t>Збереглися</a:t>
            </a:r>
            <a:r>
              <a:rPr lang="ru-RU" sz="2800" dirty="0" smtClean="0"/>
              <a:t> до наших </a:t>
            </a:r>
            <a:r>
              <a:rPr lang="ru-RU" sz="2800" dirty="0" err="1" smtClean="0"/>
              <a:t>днів</a:t>
            </a:r>
            <a:r>
              <a:rPr lang="ru-RU" sz="2800" dirty="0" smtClean="0"/>
              <a:t> 9 </a:t>
            </a:r>
            <a:r>
              <a:rPr lang="ru-RU" sz="2800" dirty="0" err="1" smtClean="0"/>
              <a:t>повістей</a:t>
            </a:r>
            <a:r>
              <a:rPr lang="ru-RU" sz="2800" dirty="0" smtClean="0"/>
              <a:t>: «Наймичка», «Варнак», «Княгиня», «</a:t>
            </a:r>
            <a:r>
              <a:rPr lang="ru-RU" sz="2800" dirty="0" err="1" smtClean="0"/>
              <a:t>Музикант</a:t>
            </a:r>
            <a:r>
              <a:rPr lang="ru-RU" sz="2800" dirty="0" smtClean="0"/>
              <a:t>», «</a:t>
            </a:r>
            <a:r>
              <a:rPr lang="ru-RU" sz="2800" dirty="0" err="1" smtClean="0"/>
              <a:t>Нещасний</a:t>
            </a:r>
            <a:r>
              <a:rPr lang="ru-RU" sz="2800" dirty="0" smtClean="0"/>
              <a:t>», «Капитанша», «Близнюки», «Художник». «</a:t>
            </a:r>
            <a:r>
              <a:rPr lang="ru-RU" sz="2800" dirty="0" err="1" smtClean="0"/>
              <a:t>Прогулянка</a:t>
            </a:r>
            <a:r>
              <a:rPr lang="ru-RU" sz="2800" dirty="0" smtClean="0"/>
              <a:t> з </a:t>
            </a:r>
            <a:r>
              <a:rPr lang="ru-RU" sz="2800" dirty="0" err="1" smtClean="0"/>
              <a:t>задоволенням</a:t>
            </a:r>
            <a:r>
              <a:rPr lang="ru-RU" sz="2800" dirty="0" smtClean="0"/>
              <a:t> і не без </a:t>
            </a:r>
            <a:r>
              <a:rPr lang="ru-RU" sz="2800" dirty="0" err="1" smtClean="0"/>
              <a:t>моралі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839788"/>
            <a:ext cx="748982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/>
              <a:t/>
            </a:r>
            <a:br>
              <a:rPr lang="en-US" sz="1200" i="1" dirty="0"/>
            </a:br>
            <a:endParaRPr lang="ru-RU" dirty="0">
              <a:latin typeface="+mj-lt"/>
            </a:endParaRP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016250"/>
            <a:ext cx="43957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223224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uk-UA" sz="3200" dirty="0" smtClean="0"/>
              <a:t>Кожна з повістей Т.Шевченка є органічним продовженням його </a:t>
            </a:r>
            <a:r>
              <a:rPr lang="uk-UA" sz="3200" dirty="0" smtClean="0"/>
              <a:t>поезії.</a:t>
            </a:r>
            <a:r>
              <a:rPr lang="en-US" sz="3200" dirty="0" smtClean="0"/>
              <a:t> </a:t>
            </a:r>
            <a:r>
              <a:rPr lang="uk-UA" sz="3200" dirty="0" smtClean="0"/>
              <a:t>Це </a:t>
            </a:r>
            <a:r>
              <a:rPr lang="uk-UA" sz="3200" dirty="0" smtClean="0"/>
              <a:t>не просто </a:t>
            </a:r>
            <a:r>
              <a:rPr lang="uk-UA" sz="3200" dirty="0">
                <a:effectLst/>
              </a:rPr>
              <a:t>розширений переказ змісту поеми, а новий оригінальний твір. </a:t>
            </a:r>
            <a:endParaRPr lang="ru-RU" sz="3200" dirty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593975"/>
            <a:ext cx="2376487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68638"/>
            <a:ext cx="378301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7564" y="582112"/>
            <a:ext cx="8064896" cy="212680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повістях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Т.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Шевченка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подано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глибоку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соціальну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мотивацію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взаємин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між</a:t>
            </a: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персонажами, широко </a:t>
            </a:r>
            <a:r>
              <a:rPr lang="ru-RU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змальовано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соціально-побутовий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фон.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4289"/>
            <a:ext cx="2376264" cy="311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3" y="3064289"/>
            <a:ext cx="2376264" cy="309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648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717032"/>
            <a:ext cx="7272808" cy="122413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6600" dirty="0" smtClean="0"/>
              <a:t>Дякую </a:t>
            </a:r>
            <a:r>
              <a:rPr lang="uk-UA" sz="6600" dirty="0" smtClean="0"/>
              <a:t>за увагу!</a:t>
            </a:r>
            <a:endParaRPr lang="ru-RU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1030</TotalTime>
  <Words>207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Міністерство внутрішніх справ Національна академія внутрішніх справ Факультет №2</vt:lpstr>
      <vt:lpstr>Тарас Шевченко  –  не тільки поет, а й драматург, прозаїк, мислитель, історик, етнограф, фольклорист, художник (живописець, гравер), який залишив велику образотворчу спадщину – понад тисячу творів.</vt:lpstr>
      <vt:lpstr>Слайд 3</vt:lpstr>
      <vt:lpstr>Творчістю Шевченка цікавилися:            І.Айзеншток, Д.Чижевський, Т.Масенко, І.Франко, Є.Маланюк, І.Дзюба та багато інших літературознавців, істориків, критиків.</vt:lpstr>
      <vt:lpstr>Збереглися до наших днів 9 повістей: «Наймичка», «Варнак», «Княгиня», «Музикант», «Нещасний», «Капитанша», «Близнюки», «Художник». «Прогулянка з задоволенням і не без моралі».</vt:lpstr>
      <vt:lpstr>Кожна з повістей Т.Шевченка є органічним продовженням його поезії. Це не просто розширений переказ змісту поеми, а новий оригінальний твір. </vt:lpstr>
      <vt:lpstr>У повістях Т. Шевченка подано глибоку соціальну мотивацію взаємин між персонажами, широко змальовано соціально-побутовий фон.</vt:lpstr>
      <vt:lpstr>Дякую за увагу!</vt:lpstr>
    </vt:vector>
  </TitlesOfParts>
  <Company>Finance Academy under the RF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Воеводенко</dc:creator>
  <cp:lastModifiedBy>Admin</cp:lastModifiedBy>
  <cp:revision>73</cp:revision>
  <dcterms:created xsi:type="dcterms:W3CDTF">2008-11-17T12:56:15Z</dcterms:created>
  <dcterms:modified xsi:type="dcterms:W3CDTF">2017-04-28T20:10:26Z</dcterms:modified>
</cp:coreProperties>
</file>