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3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4" r:id="rId29"/>
    <p:sldId id="282" r:id="rId30"/>
    <p:sldId id="283" r:id="rId31"/>
    <p:sldId id="284" r:id="rId32"/>
    <p:sldId id="285" r:id="rId33"/>
    <p:sldId id="286" r:id="rId34"/>
    <p:sldId id="287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16" r:id="rId43"/>
    <p:sldId id="315" r:id="rId44"/>
    <p:sldId id="317" r:id="rId45"/>
    <p:sldId id="318" r:id="rId46"/>
    <p:sldId id="288" r:id="rId47"/>
    <p:sldId id="306" r:id="rId48"/>
    <p:sldId id="307" r:id="rId49"/>
    <p:sldId id="308" r:id="rId50"/>
    <p:sldId id="309" r:id="rId51"/>
    <p:sldId id="291" r:id="rId52"/>
    <p:sldId id="310" r:id="rId53"/>
    <p:sldId id="311" r:id="rId54"/>
    <p:sldId id="312" r:id="rId55"/>
    <p:sldId id="292" r:id="rId56"/>
    <p:sldId id="313" r:id="rId57"/>
    <p:sldId id="29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5F24-0065-42A6-BD34-F57DDFBAF48A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E6CF5-5109-49E3-A72C-CBC82FED4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10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68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03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5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27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56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27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28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79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65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0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87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58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34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76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68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77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10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6CF5-5109-49E3-A72C-CBC82FED462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31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A3F2-6347-4958-839C-2C6137573DD3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9CF7-A7A7-41F7-9E39-A993565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семинар</a:t>
            </a: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2016г.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pPr marL="742950" indent="-74295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Психологические</a:t>
            </a:r>
          </a:p>
          <a:p>
            <a:pPr marL="742950" indent="-74295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(тревога, страх, напряжение, растерянность, подавленность, беззащитность, паника).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6" r="32312" b="22144"/>
          <a:stretch>
            <a:fillRect/>
          </a:stretch>
        </p:blipFill>
        <p:spPr bwMode="auto">
          <a:xfrm>
            <a:off x="3851920" y="4251290"/>
            <a:ext cx="1687548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pPr marL="742950" indent="-74295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Физиологические</a:t>
            </a:r>
          </a:p>
          <a:p>
            <a:pPr marL="742950" indent="-742950"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(бледность, краснота, учащение пульса, дрожь, потливость, сухость во рту, затруднение дыхания, расширение зрачков, мышечная скованность, </a:t>
            </a: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трудности глотания,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/>
          </a:bodyPr>
          <a:lstStyle/>
          <a:p>
            <a:pPr marL="742950" indent="-74295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Испытывают ли ученики стресс в школе?</a:t>
            </a:r>
          </a:p>
          <a:p>
            <a:pPr marL="742950" indent="-742950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200000"/>
              </a:lnSpc>
            </a:pPr>
            <a:r>
              <a:rPr lang="ru-RU" sz="3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«школа-сплошная трепка нервов» </a:t>
            </a:r>
          </a:p>
          <a:p>
            <a:pPr marL="742950" indent="-742950">
              <a:lnSpc>
                <a:spcPct val="200000"/>
              </a:lnSpc>
            </a:pPr>
            <a:r>
              <a:rPr lang="ru-RU" sz="3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«школа-это праздник, который всегда с тобой»</a:t>
            </a: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019" y="28675"/>
            <a:ext cx="20542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0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закрывать глаза на то, что школьные дела влияют на настроение учащихся.</a:t>
            </a: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291" y="3410085"/>
            <a:ext cx="3965426" cy="277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43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 marL="742950" indent="-74295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же ситуации нарушают психоэмоциональное  состояние детей?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олезни и смерть близких людей и животных;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равмы и опасные для жизни ситуации;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апряженные отношения со взрослыми;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лохие школьные отметки;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роблемы с учебой;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тношения со сверстниками.</a:t>
            </a: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150000"/>
              </a:lnSpc>
            </a:pP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2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9448"/>
            <a:ext cx="8784976" cy="4707904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Избежать стрессовых ситуаций практически невозможно, нам важно научить детей правильно действовать в трудных жизненных ситуациях.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150000"/>
              </a:lnSpc>
            </a:pP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4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0960" cy="21602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Напряженные ситуации 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784976" cy="273630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150000"/>
              </a:lnSpc>
            </a:pP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717032"/>
            <a:ext cx="48768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5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напряженности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09236"/>
            <a:ext cx="8784976" cy="4988115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Объективные                   Субъективные</a:t>
            </a:r>
          </a:p>
          <a:p>
            <a:pPr algn="just"/>
            <a:r>
              <a:rPr lang="ru-RU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(внешние условия                   (особенности </a:t>
            </a:r>
          </a:p>
          <a:p>
            <a:pPr algn="just"/>
            <a:r>
              <a:rPr lang="ru-RU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ситуации)                                личности)</a:t>
            </a:r>
            <a:endParaRPr lang="ru-RU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893763">
            <a:off x="2956851" y="1428418"/>
            <a:ext cx="251841" cy="172746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991380">
            <a:off x="5855782" y="1402607"/>
            <a:ext cx="251841" cy="172746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Напряженные ситуации педагогической деятельности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05472"/>
            <a:ext cx="8784976" cy="449187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взаимодействия учителя                                  с  учащимися на уроке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(нарушение дисциплины, непредвиденные конфликтные ситуации, непослушание, игнорирование требований учителя, глупые вопросы и т.д.).</a:t>
            </a: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853849"/>
            <a:ext cx="3024336" cy="200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19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Напряженные ситуации педагогической деятельности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05472"/>
            <a:ext cx="8784976" cy="449187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возникающие во взаимоотношениях с коллегами                         и  администрацией школы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(резкие расхождения во мнениях, перегруженность поручениями, конфликты, контроль за учебно-воспитательной работой, нововведения в школе и т.д.).</a:t>
            </a: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931" y="5208336"/>
            <a:ext cx="1532274" cy="162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3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08912" cy="31237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«Психологическая защита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ответная реакция учителя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ученика на стрессовую ситуацию»</a:t>
            </a: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29000"/>
            <a:ext cx="3972746" cy="2979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Напряженные ситуации педагогической деятельности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05472"/>
            <a:ext cx="8784976" cy="449187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взаимодействия учителя с родителями учащихся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(расхождения в оценке ученика учителем и родителями, невнимание со стороны родителей к воспитанию детей и т.д.).</a:t>
            </a: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351411"/>
            <a:ext cx="3428801" cy="235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13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2"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Информационный стресс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(информационные перегрузки, необходимость быстрого принятия решения при высокой степени ответственности за последствия)</a:t>
            </a:r>
          </a:p>
          <a:p>
            <a:pPr algn="just"/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just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стресс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(характеризуется возникновением эмоциональных сдвигов, изменениями в характере деятельности, нарушениями поведения)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" t="20380" r="43215" b="15536"/>
          <a:stretch/>
        </p:blipFill>
        <p:spPr bwMode="auto">
          <a:xfrm>
            <a:off x="971600" y="4005064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41"/>
          <a:stretch/>
        </p:blipFill>
        <p:spPr bwMode="auto">
          <a:xfrm>
            <a:off x="5940152" y="776982"/>
            <a:ext cx="2286000" cy="19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93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2"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«Стресс льва»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(опасность как бы подстегивает, заставляет действовать смело и решительно)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«Стресс кролика»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(стресс вызывает дезорганизацию деятельности, пассивность, испуг, торможение)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92696"/>
            <a:ext cx="2885565" cy="256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077072"/>
            <a:ext cx="2159002" cy="21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0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Влияние напряженной ситуации на мозг человека и организм в целом может быть сравнимо с давлением, которое скульптор осуществляет  при работе с мрамором: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правильная степень давления - и кусок мрамора становится шедевром, чрезмерное давление - и мрамор рассыплется на части. 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pPr algn="r"/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«Полная свобода от стрессов – означает смерть» </a:t>
            </a:r>
            <a:r>
              <a:rPr lang="ru-RU" dirty="0" smtClean="0">
                <a:solidFill>
                  <a:schemeClr val="tx2"/>
                </a:solidFill>
              </a:rPr>
              <a:t>Ганс </a:t>
            </a:r>
            <a:r>
              <a:rPr lang="ru-RU" dirty="0" err="1" smtClean="0">
                <a:solidFill>
                  <a:schemeClr val="tx2"/>
                </a:solidFill>
              </a:rPr>
              <a:t>Селье</a:t>
            </a:r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i="1" dirty="0" smtClean="0">
              <a:solidFill>
                <a:schemeClr val="tx2"/>
              </a:solidFill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0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Психологическая защита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это специальная система стабилизации личности, направленная на ограждение сознания от неприятных, травмирующих переживаний, сопряженных с внутренними и внешними конфликтами, состояниями тревоги и дискомфорта.</a:t>
            </a:r>
          </a:p>
          <a:p>
            <a:pPr algn="r"/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84976" cy="6264695"/>
          </a:xfrm>
        </p:spPr>
        <p:txBody>
          <a:bodyPr numCol="1">
            <a:normAutofit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«ВАША УСТОЙЧИВОСТ К СТРЕССУ»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3579" t="9009" r="13423" b="24187"/>
          <a:stretch/>
        </p:blipFill>
        <p:spPr>
          <a:xfrm>
            <a:off x="3419872" y="3501008"/>
            <a:ext cx="26005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2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2">
            <a:normAutofit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Очень часто    </a:t>
            </a: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Часто</a:t>
            </a: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Иногда</a:t>
            </a: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 очень часто</a:t>
            </a: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Очень редко</a:t>
            </a: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Никогда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- 6 баллов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- 5 баллов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- 4 балла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- 3 балла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- 2 балла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- 1 балл</a:t>
            </a:r>
          </a:p>
        </p:txBody>
      </p:sp>
    </p:spTree>
    <p:extLst>
      <p:ext uri="{BB962C8B-B14F-4D97-AF65-F5344CB8AC3E}">
        <p14:creationId xmlns:p14="http://schemas.microsoft.com/office/powerpoint/2010/main" xmlns="" val="1171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84976" cy="6336704"/>
          </a:xfrm>
        </p:spPr>
        <p:txBody>
          <a:bodyPr numCol="1">
            <a:normAutofit fontScale="55000" lnSpcReduction="20000"/>
          </a:bodyPr>
          <a:lstStyle/>
          <a:p>
            <a:pPr lvl="0" algn="just">
              <a:lnSpc>
                <a:spcPct val="120000"/>
              </a:lnSpc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1.Часто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вам плохо спится?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2.Испытываете ли вы постоянную усталость?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3.Вы злоупотребляете курением, выпивкой, едой?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4.Вы потеряли интерес к противоположному полу?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5.Часто ли по утрам вы не можете  заставить себя встать?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6.Вы стали вспыльчивы?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7.Вы часто ощущаете сердцебиение?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8.Можете ли вы расплакаться без видимой причины?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9.Вы испытываете одышку?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Вы постоянно возбуждены, чувствуете себя как на иголках?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11.У вас проблемы с аппетитом: он, то разгорается, то совсем исчезает?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12.У вас есть проблемы с желудком.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Бывают ли блуждающие боли непонятного характера.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ИТОГИ:</a:t>
            </a: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40 баллов.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 Вас средний уровень стресса – употребляйте побольше витаминов                       и все будет в порядке!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5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20880" cy="32403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основными механизмами психологической защиты;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свою устойчивость и реакцию поведения в критических ситуациях;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ситуации и наметить пути коррекции при работе с детьми в стрессовых ситуациях.</a:t>
            </a:r>
          </a:p>
          <a:p>
            <a:pPr algn="just">
              <a:buFont typeface="Arial" pitchFamily="34" charset="0"/>
              <a:buChar char="•"/>
            </a:pPr>
            <a:endParaRPr lang="ru-RU" sz="39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ИТОГИ:</a:t>
            </a: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40 до 48 баллов.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 испытываете достаточно сильный стресс, поэтому стоит задуматься об изменениях в стиле жизни.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ИТОГИ:</a:t>
            </a: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48 баллов.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Стресс совсем Вас задавил, нужно срочно принимать решительные меры.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9288"/>
            <a:ext cx="8784976" cy="6148063"/>
          </a:xfrm>
        </p:spPr>
        <p:txBody>
          <a:bodyPr numCol="1">
            <a:normAutofit/>
          </a:bodyPr>
          <a:lstStyle/>
          <a:p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психологической защиты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(МПЗ)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17176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7369"/>
            <a:ext cx="1627393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9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(бегство)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Уход от проблемы,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отказ от восприятия внешних факторов.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Вытеснение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(подавление)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Удаление из сознания информации,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которая вызывает тревогу.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5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Собственные отрицательные качества, влечения, отношения человек приписывает другому лицу.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(вымещение)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Неадекватная реакция на почве когда-то подавленных потребностей, неразрешенных проблем, неприемлемых качеств или черт характера личности.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Регрессия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Возвращение к примитивным, ранним, связанным с детством, формам реагирования и типам поведения.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Приспособительное поведение, которое уберегает человека от излишнего напряжения.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Перенесение на себя желаемых чувств и качеств (людей, животных).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3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Рационализация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«Удобное» объяснение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своих неудач, поступков.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5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- наш друг или враг?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1" r="10265"/>
          <a:stretch/>
        </p:blipFill>
        <p:spPr>
          <a:xfrm>
            <a:off x="2843808" y="3429000"/>
            <a:ext cx="3258754" cy="259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МПЗ личности не могут быть единственно верным спасением от всех проблем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«+»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Помогают не сойти                 с ума, пережить тяжелые стрессовые ситуации, адаптироваться к новым обстоятельствам.</a:t>
            </a:r>
          </a:p>
          <a:p>
            <a:pPr marL="0" indent="0" algn="ctr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«-»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Мешают человеку развиваться, быть открытым новым возможностям, воспринимать реальность такой, какая она есть.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45945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Хотите узнать свою реакцию в экстремальных ситуациях?</a:t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209331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1354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Тест «Не дай человеку упасть»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209331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Рисунок 5" descr="Хотите узнать свою реакцию в экстремальных ситуациях"/>
          <p:cNvPicPr/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62500" cy="429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610669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433467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часто бывает так, что проживая день за днем, вы даже не замечаете, какое влияние оказывает на вашу жизнь, заложенный глубоко внутри  вашего мозга механизм реакции на событие?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часто ли вы успеваете отследить свою реакцию реагирования на стресс или раздражение?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если вы хотите узнать шаблон своего поведения, порожденный механизмом, тогда в путь! Пройдите маленький проективный тест.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Работа, которую вам предстоит сделать, называется "Не дай человеку упасть".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методика показывает Ваши действия в критической ситуации. 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позволяет на основе принципов целостной психологии выявить особенности   и специфику  вашего поведения в форс-мажорных ситуациях. Того поведения, которое характерно именно  вам в тех ситуациях когда вы либо поставлены в жесткие рамки, либо захвачены  врасплох, либо находитесь в экстремальных ситуациях.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610669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433467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 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Инструкция: На этой картинке изображен обрыв и человек, то ли падающий, то ли прыгающий с него.</a:t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первую очередь определите, что он делает, он прыгает или падает,  осознанно, или случайно.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Хотите узнать свою реакцию в экстремальных ситуациях"/>
          <p:cNvPicPr/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970412" cy="314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610669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721499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определение.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А теперь  спасите человека от неминуемой гибели или травмы, не дайте ему упасть.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это сделаете, решать вам. Дополните картинку необходимыми деталями.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пожалуйста, то что вы дополнили в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картине</a:t>
            </a: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ШАГ, прежде чем что-то нарисовать или пририсовать к тесту, вы должны были определить для себя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ПРЫГАЕТ ЧЕЛОВЕК ИЛИ ПАДАЕТ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ваш ЧЕЛОВЕК ДОБРОВОЛЬНО ПРЫГАЕТ С ОБРЫВА, то это говорит о вашей решительности и активности, вы предпочитаете действие размышлениям, вы практик, не теоретик.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же вам кажется, что ЧЕЛОВЕК ПАДАЕТ, то это значит, что вы в данной ситуации в ваших отношениях: нерешительны и излишне терпеливы, вы  готовы ждать, пока все утрясется само собой. Вы не любитель активных действий, и скорее всего - это могло привести к проблеме в ваших сложных отношениях.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Если Вы нарисовали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ВОДУ</a:t>
            </a:r>
            <a:r>
              <a:rPr lang="ru-RU" sz="2800" dirty="0" smtClean="0"/>
              <a:t> ПОД НОГАМИ У ЧЕЛОВЕКА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(РЕКУ, ОЗЕРО, МОРЕ</a:t>
            </a:r>
            <a:r>
              <a:rPr lang="ru-RU" sz="2800" dirty="0" smtClean="0"/>
              <a:t>),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то это говорит о Вашей склонности все пускать на самотек. Нередко Вы сами доводите ситуацию до критического состояния, не предпринимая никаких шагов по ее урегулированию. Вы бездействуете в те моменты, когда нужно быть активным (ой) и решительно брать быка за рога.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41469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81128"/>
            <a:ext cx="3459887" cy="21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Если Вы нарисовали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ПОД НОГАМИ У ЧЕЛОВЕКА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БАТУТ</a:t>
            </a:r>
            <a:r>
              <a:rPr lang="ru-RU" sz="2800" dirty="0" smtClean="0"/>
              <a:t>  или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НАТЯНУТОЕ ОДЕЯЛО</a:t>
            </a:r>
            <a:r>
              <a:rPr lang="ru-RU" sz="2800" dirty="0" smtClean="0"/>
              <a:t>,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чтобы смягчить падение и поймать человека, то это говорит о Вашей предусмотрительности. Вы очень редко попадаете в критические ситуации, потому что всегда тщательно просчитываете все возможные варианты развития событий и стараетесь предугадать все, что может случиться. Но даже если Вы чего-то не учтете, то у Вас все равно всегда окажется готовое средство по спасению ситуации. На Вас можно положиться, Вы не подведете.	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5624754-a-girl-playing-trampoline.jpg"/>
          <p:cNvPicPr>
            <a:picLocks noChangeAspect="1"/>
          </p:cNvPicPr>
          <p:nvPr/>
        </p:nvPicPr>
        <p:blipFill>
          <a:blip r:embed="rId3" cstate="print"/>
          <a:srcRect t="59657"/>
          <a:stretch>
            <a:fillRect/>
          </a:stretch>
        </p:blipFill>
        <p:spPr>
          <a:xfrm>
            <a:off x="2627784" y="5013176"/>
            <a:ext cx="357153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6059016" cy="6048672"/>
          </a:xfrm>
        </p:spPr>
        <p:txBody>
          <a:bodyPr numCol="1"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200" dirty="0" smtClean="0"/>
              <a:t>Если </a:t>
            </a:r>
            <a:r>
              <a:rPr lang="ru-RU" sz="2200" dirty="0"/>
              <a:t>В</a:t>
            </a:r>
            <a:r>
              <a:rPr lang="ru-RU" sz="2200" dirty="0" smtClean="0"/>
              <a:t>ы нарисовали 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200" dirty="0" smtClean="0"/>
              <a:t>ПОД ОБРЫВОМ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ЧЕЛОВЕКА С ВЫТЯНУТЫМИ РУКАМИ, ГОТОВОГО ПОЙМАТЬ ПАДАЮЩЕГО В ОБЪЯТИЯ,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200" dirty="0" smtClean="0"/>
              <a:t>то это значит, что Вы неосмотрительны и доверчивы, в критической ситуации склонны доверяться всем, даже не проверенным людям. Вы не способны самостоятельно найти выход из тупика и ищете человека, который бы Вам помог. Но так как Вы не очень хорошо разбираетесь в людях, то Вас часто обманывают и подводят.</a:t>
            </a:r>
            <a:br>
              <a:rPr lang="ru-RU" sz="2200" dirty="0" smtClean="0"/>
            </a:br>
            <a:r>
              <a:rPr lang="ru-RU" sz="2200" dirty="0" smtClean="0"/>
              <a:t>			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 descr="i_002.png"/>
          <p:cNvPicPr>
            <a:picLocks noChangeAspect="1"/>
          </p:cNvPicPr>
          <p:nvPr/>
        </p:nvPicPr>
        <p:blipFill>
          <a:blip r:embed="rId3" cstate="print"/>
          <a:srcRect l="57945" t="2745" r="8952" b="5370"/>
          <a:stretch>
            <a:fillRect/>
          </a:stretch>
        </p:blipFill>
        <p:spPr>
          <a:xfrm>
            <a:off x="6444208" y="2276872"/>
            <a:ext cx="252028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	</a:t>
            </a:r>
            <a:r>
              <a:rPr lang="ru-RU" sz="2600" dirty="0" smtClean="0"/>
              <a:t>	Если Вы ПРЕВРАТИЛИ ОБРЫВ В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НЕБОЛЬШОЙ ХОЛМИК</a:t>
            </a:r>
            <a:r>
              <a:rPr lang="ru-RU" sz="2600" dirty="0" smtClean="0"/>
              <a:t>,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dirty="0" smtClean="0"/>
              <a:t>тем самым прекратив падение человека, то это означает, что Вы обладаете лидерскими качествами и способны вести людей за собой. В критической ситуации Вы не растеряетесь и сделаете все, что нужно, чтобы исправить случившееся.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		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94429404b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915" y="4149080"/>
            <a:ext cx="2912169" cy="21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496855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	Стресс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– это нервно-эмоциональное напряжение, превышающее способности организма к адекватному ответу на какие-то экстремальные воздействия.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149080"/>
            <a:ext cx="278249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Если Вы нарисовали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ЧЕЛОВЕКУ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КРЫЛЬЯ</a:t>
            </a:r>
            <a:r>
              <a:rPr lang="ru-RU" sz="2800" dirty="0" smtClean="0"/>
              <a:t>,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то это говорит о том, что Вы всегда найдете остроумный выход из сложного положения.</a:t>
            </a:r>
            <a:br>
              <a:rPr lang="ru-RU" sz="28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		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06440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221088"/>
            <a:ext cx="21389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845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душевного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равновесия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11271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83152" cy="590465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Верьте, что жизнь Вас не оставит – «Кривая выведет всегда»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Поделитесь с кем – </a:t>
            </a:r>
            <a:r>
              <a:rPr lang="ru-RU" dirty="0" err="1" smtClean="0">
                <a:solidFill>
                  <a:srgbClr val="002060"/>
                </a:solidFill>
              </a:rPr>
              <a:t>нибудь</a:t>
            </a:r>
            <a:r>
              <a:rPr lang="ru-RU" dirty="0" smtClean="0">
                <a:solidFill>
                  <a:srgbClr val="002060"/>
                </a:solidFill>
              </a:rPr>
              <a:t> своими переживаниями. Не замыкайтесь на своих проблемах и больше общайтесь с людьми.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Найдите образец: человека, который выстоял в подобной ситуации. Подумайте, как он справлялся с проблемами.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3" descr="34b1dccbf41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2003196" cy="2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64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83152" cy="52565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 предавайтесь «</a:t>
            </a:r>
            <a:r>
              <a:rPr lang="ru-RU" dirty="0" err="1" smtClean="0">
                <a:solidFill>
                  <a:srgbClr val="002060"/>
                </a:solidFill>
              </a:rPr>
              <a:t>катастрофизации</a:t>
            </a:r>
            <a:r>
              <a:rPr lang="ru-RU" dirty="0" smtClean="0">
                <a:solidFill>
                  <a:srgbClr val="002060"/>
                </a:solidFill>
              </a:rPr>
              <a:t>». Если Вас предал один человек, это совсем не значит, что все такие.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 переживайте постоянно случившееся. Оставьте его для истории и вспомните, что вокруг много дел, требующих Ваших рук и ума.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3" descr="34b1dccbf41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077" y="2132856"/>
            <a:ext cx="2003196" cy="2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8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83152" cy="5976664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выглядеть как можно лучше!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себе занятие по душе!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Посещайте музеи, концерты, выставки!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бывайте на природе!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Слушайте музыку!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Читайте!</a:t>
            </a:r>
          </a:p>
        </p:txBody>
      </p:sp>
      <p:pic>
        <p:nvPicPr>
          <p:cNvPr id="7" name="Рисунок 3" descr="34b1dccbf41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550" y="1523461"/>
            <a:ext cx="2003196" cy="2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00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«Господи, дай мне терпения принять то,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не в силах изменить;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 мне силы изменить то, что я могу изменить;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дай мне мудрость научиться отличать                         одно от другого»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Рейнольд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Нейборо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056784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«Мне сегодня…..»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1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26" t="683" r="1726" b="6896"/>
          <a:stretch/>
        </p:blipFill>
        <p:spPr>
          <a:xfrm>
            <a:off x="1763688" y="1772816"/>
            <a:ext cx="5429250" cy="391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2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Пониженные температуры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Повышенные температуры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Избыток употребления лекарств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Эмоциональный стресс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Фазы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896544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тревоги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(мобилизация защитных сил организма).</a:t>
            </a:r>
          </a:p>
          <a:p>
            <a:pPr marL="742950" indent="-7429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стабилизации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противостояние организма неблагоприятным факторам, но снижение иммунитета).</a:t>
            </a:r>
          </a:p>
          <a:p>
            <a:pPr marL="742950" indent="-7429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истощения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(организм не в силах противостоять неблагоприятным факторам, возникновение болезней).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254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7776864" cy="4896544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Эустресс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just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– кратковременная положительная форма стресса, в результате которой человек проявляет активность, деятельность, задействует резервные возможности организма (экзамен, экстремальная ситуация,…).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471351"/>
            <a:ext cx="1800200" cy="235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artinkah.ru/img/kartinki-dlya-fona-prezentacii-2342/kartinki-dlya-fona-prezentac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7776864" cy="4824536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Дистресс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just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– длительная отрицательная  форма стресса, которая характеризуется бездеятельностью, снижением активности, работоспособности и сопротивляемости организма неблагоприятным факторам ( череда неудач, дискомфорт,…).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581128"/>
            <a:ext cx="3240360" cy="218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1090</Words>
  <Application>Microsoft Office PowerPoint</Application>
  <PresentationFormat>Экран (4:3)</PresentationFormat>
  <Paragraphs>274</Paragraphs>
  <Slides>57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 </vt:lpstr>
      <vt:lpstr> </vt:lpstr>
      <vt:lpstr> </vt:lpstr>
      <vt:lpstr>Стресс - наш друг или враг? </vt:lpstr>
      <vt:lpstr> </vt:lpstr>
      <vt:lpstr>Факторы стресса </vt:lpstr>
      <vt:lpstr>Фазы стресса </vt:lpstr>
      <vt:lpstr>Формы  стресса </vt:lpstr>
      <vt:lpstr>Формы  стресса </vt:lpstr>
      <vt:lpstr>Признаки стресса </vt:lpstr>
      <vt:lpstr>Признаки стресса </vt:lpstr>
      <vt:lpstr>Стресс в школе </vt:lpstr>
      <vt:lpstr>Стресс в школе </vt:lpstr>
      <vt:lpstr>Стресс в школе </vt:lpstr>
      <vt:lpstr>Стресс в школе </vt:lpstr>
      <vt:lpstr>Напряженные ситуации педагогической деятельности </vt:lpstr>
      <vt:lpstr>Факторы напряженности </vt:lpstr>
      <vt:lpstr>Напряженные ситуации педагогической деятельности </vt:lpstr>
      <vt:lpstr>Напряженные ситуации педагогической деятельности </vt:lpstr>
      <vt:lpstr>Напряженные ситуации педагогической деятельности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Отрицание (бегство)</vt:lpstr>
      <vt:lpstr>Вытеснение (подавление)</vt:lpstr>
      <vt:lpstr>Проекция</vt:lpstr>
      <vt:lpstr>Проявление (вымещение)</vt:lpstr>
      <vt:lpstr>Регрессия</vt:lpstr>
      <vt:lpstr>Компенсация</vt:lpstr>
      <vt:lpstr>Рационализация</vt:lpstr>
      <vt:lpstr>МПЗ личности не могут быть единственно верным спасением от всех проблем</vt:lpstr>
      <vt:lpstr>Хотите узнать свою реакцию в экстремальных ситуациях? </vt:lpstr>
      <vt:lpstr>Тест «Не дай человеку упасть»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Правила душевного  равновесия </vt:lpstr>
      <vt:lpstr> </vt:lpstr>
      <vt:lpstr> </vt:lpstr>
      <vt:lpstr> </vt:lpstr>
      <vt:lpstr>Слайд 55</vt:lpstr>
      <vt:lpstr>Слайд 56</vt:lpstr>
      <vt:lpstr>Спасибо за работу!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Администратор</dc:creator>
  <cp:lastModifiedBy>Администратор</cp:lastModifiedBy>
  <cp:revision>51</cp:revision>
  <dcterms:created xsi:type="dcterms:W3CDTF">2016-01-18T18:37:39Z</dcterms:created>
  <dcterms:modified xsi:type="dcterms:W3CDTF">2017-02-18T10:44:03Z</dcterms:modified>
</cp:coreProperties>
</file>