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B185A737-FDA4-47A5-A865-1E47DF035705}">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5"/>
          </p14:sldIdLst>
        </p14:section>
        <p14:section name="Раздел без заголовка" id="{D8E7DB0F-02B7-493A-BD8A-6283940BF3A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svg"/><Relationship Id="rId1" Type="http://schemas.openxmlformats.org/officeDocument/2006/relationships/image" Target="../media/image19.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svg"/><Relationship Id="rId1" Type="http://schemas.openxmlformats.org/officeDocument/2006/relationships/image" Target="../media/image19.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2AAD38-39FD-4C37-8894-C10A40ABBB3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2231F9E-05BE-4061-B130-4A74007997B7}">
      <dgm:prSet custT="1"/>
      <dgm:spPr/>
      <dgm:t>
        <a:bodyPr/>
        <a:lstStyle/>
        <a:p>
          <a:pPr algn="ctr">
            <a:lnSpc>
              <a:spcPct val="100000"/>
            </a:lnSpc>
          </a:pPr>
          <a:r>
            <a:rPr lang="ru-RU" sz="1800" dirty="0">
              <a:solidFill>
                <a:schemeClr val="bg1"/>
              </a:solidFill>
              <a:latin typeface="Times New Roman" panose="02020603050405020304" pitchFamily="18" charset="0"/>
              <a:cs typeface="Times New Roman" panose="02020603050405020304" pitchFamily="18" charset="0"/>
            </a:rPr>
            <a:t>Важно не забывать об особенностях каждого ребенка, всячески поддерживать его, не требовать от него полной самостоятельности в самоорганизации и при выполнении заданий, поощрять любые проявления инициативы, попытки сформулировать свое непонимание задачи, желание обратиться за помощью. </a:t>
          </a:r>
          <a:endParaRPr lang="en-US" sz="1800" dirty="0">
            <a:solidFill>
              <a:schemeClr val="bg1"/>
            </a:solidFill>
            <a:latin typeface="Times New Roman" panose="02020603050405020304" pitchFamily="18" charset="0"/>
            <a:cs typeface="Times New Roman" panose="02020603050405020304" pitchFamily="18" charset="0"/>
          </a:endParaRPr>
        </a:p>
      </dgm:t>
    </dgm:pt>
    <dgm:pt modelId="{EAD0B286-E4EE-4291-A5FA-96CCDD392488}" type="parTrans" cxnId="{B51317C7-4A59-4F55-8E15-0EF57204E0F6}">
      <dgm:prSet/>
      <dgm:spPr/>
      <dgm:t>
        <a:bodyPr/>
        <a:lstStyle/>
        <a:p>
          <a:endParaRPr lang="en-US"/>
        </a:p>
      </dgm:t>
    </dgm:pt>
    <dgm:pt modelId="{78AEB135-F155-4348-B74A-04ACE5A7087C}" type="sibTrans" cxnId="{B51317C7-4A59-4F55-8E15-0EF57204E0F6}">
      <dgm:prSet/>
      <dgm:spPr/>
      <dgm:t>
        <a:bodyPr/>
        <a:lstStyle/>
        <a:p>
          <a:endParaRPr lang="en-US"/>
        </a:p>
      </dgm:t>
    </dgm:pt>
    <dgm:pt modelId="{97A4AF0B-D06A-432C-B108-EE94C935D2F7}">
      <dgm:prSet custT="1"/>
      <dgm:spPr/>
      <dgm:t>
        <a:bodyPr/>
        <a:lstStyle/>
        <a:p>
          <a:pPr algn="ctr">
            <a:lnSpc>
              <a:spcPct val="100000"/>
            </a:lnSpc>
          </a:pPr>
          <a:r>
            <a:rPr lang="ru-RU" sz="2000" dirty="0">
              <a:solidFill>
                <a:schemeClr val="bg1"/>
              </a:solidFill>
              <a:latin typeface="Times New Roman" panose="02020603050405020304" pitchFamily="18" charset="0"/>
              <a:cs typeface="Times New Roman" panose="02020603050405020304" pitchFamily="18" charset="0"/>
            </a:rPr>
            <a:t>Следует помнить, что при необходимости, в случае возникновения трудностей, родитель может  подключить к решению проблемы школьного психолога. </a:t>
          </a:r>
          <a:endParaRPr lang="en-US" sz="2000" dirty="0">
            <a:solidFill>
              <a:schemeClr val="bg1"/>
            </a:solidFill>
            <a:latin typeface="Times New Roman" panose="02020603050405020304" pitchFamily="18" charset="0"/>
            <a:cs typeface="Times New Roman" panose="02020603050405020304" pitchFamily="18" charset="0"/>
          </a:endParaRPr>
        </a:p>
      </dgm:t>
    </dgm:pt>
    <dgm:pt modelId="{1E77D0C5-462E-48D4-BDDE-86737E84B849}" type="parTrans" cxnId="{C4D28DB1-4864-46E8-8A8E-9EACADE3B508}">
      <dgm:prSet/>
      <dgm:spPr/>
      <dgm:t>
        <a:bodyPr/>
        <a:lstStyle/>
        <a:p>
          <a:endParaRPr lang="en-US"/>
        </a:p>
      </dgm:t>
    </dgm:pt>
    <dgm:pt modelId="{02B1D1E9-7D2A-4B5F-BE0B-65616F339EA4}" type="sibTrans" cxnId="{C4D28DB1-4864-46E8-8A8E-9EACADE3B508}">
      <dgm:prSet/>
      <dgm:spPr/>
      <dgm:t>
        <a:bodyPr/>
        <a:lstStyle/>
        <a:p>
          <a:endParaRPr lang="en-US"/>
        </a:p>
      </dgm:t>
    </dgm:pt>
    <dgm:pt modelId="{18D75D43-688C-4F82-81D7-24D87AB6296F}" type="pres">
      <dgm:prSet presAssocID="{7D2AAD38-39FD-4C37-8894-C10A40ABBB36}" presName="root" presStyleCnt="0">
        <dgm:presLayoutVars>
          <dgm:dir/>
          <dgm:resizeHandles val="exact"/>
        </dgm:presLayoutVars>
      </dgm:prSet>
      <dgm:spPr/>
      <dgm:t>
        <a:bodyPr/>
        <a:lstStyle/>
        <a:p>
          <a:endParaRPr lang="ru-RU"/>
        </a:p>
      </dgm:t>
    </dgm:pt>
    <dgm:pt modelId="{C8B576D3-6440-480D-9893-ACEAD1E9747D}" type="pres">
      <dgm:prSet presAssocID="{E2231F9E-05BE-4061-B130-4A74007997B7}" presName="compNode" presStyleCnt="0"/>
      <dgm:spPr/>
    </dgm:pt>
    <dgm:pt modelId="{1266EBF7-2EB4-4904-BD14-B816DCDB8A98}" type="pres">
      <dgm:prSet presAssocID="{E2231F9E-05BE-4061-B130-4A74007997B7}" presName="bgRect" presStyleLbl="bgShp" presStyleIdx="0" presStyleCnt="2"/>
      <dgm:spPr/>
    </dgm:pt>
    <dgm:pt modelId="{80DDF099-18DD-468A-BD17-70421AECB17B}" type="pres">
      <dgm:prSet presAssocID="{E2231F9E-05BE-4061-B130-4A74007997B7}"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dgm:spPr>
      <dgm:t>
        <a:bodyPr/>
        <a:lstStyle/>
        <a:p>
          <a:endParaRPr lang="ru-RU"/>
        </a:p>
      </dgm:t>
      <dgm:extLst>
        <a:ext uri="{E40237B7-FDA0-4F09-8148-C483321AD2D9}">
          <dgm14:cNvPr xmlns:dgm14="http://schemas.microsoft.com/office/drawing/2010/diagram" id="0" name="" descr="Вопросы"/>
        </a:ext>
      </dgm:extLst>
    </dgm:pt>
    <dgm:pt modelId="{39ACDDA2-A608-4B12-83EE-B0AEDF59B026}" type="pres">
      <dgm:prSet presAssocID="{E2231F9E-05BE-4061-B130-4A74007997B7}" presName="spaceRect" presStyleCnt="0"/>
      <dgm:spPr/>
    </dgm:pt>
    <dgm:pt modelId="{DA8A3345-6CA5-4B31-9E8C-2CDE4749DD43}" type="pres">
      <dgm:prSet presAssocID="{E2231F9E-05BE-4061-B130-4A74007997B7}" presName="parTx" presStyleLbl="revTx" presStyleIdx="0" presStyleCnt="2">
        <dgm:presLayoutVars>
          <dgm:chMax val="0"/>
          <dgm:chPref val="0"/>
        </dgm:presLayoutVars>
      </dgm:prSet>
      <dgm:spPr/>
      <dgm:t>
        <a:bodyPr/>
        <a:lstStyle/>
        <a:p>
          <a:endParaRPr lang="ru-RU"/>
        </a:p>
      </dgm:t>
    </dgm:pt>
    <dgm:pt modelId="{F383B0F3-031B-4D88-A25B-EBFD80881D7C}" type="pres">
      <dgm:prSet presAssocID="{78AEB135-F155-4348-B74A-04ACE5A7087C}" presName="sibTrans" presStyleCnt="0"/>
      <dgm:spPr/>
    </dgm:pt>
    <dgm:pt modelId="{51E82143-FB7B-44BF-9E7F-660DC325C6C9}" type="pres">
      <dgm:prSet presAssocID="{97A4AF0B-D06A-432C-B108-EE94C935D2F7}" presName="compNode" presStyleCnt="0"/>
      <dgm:spPr/>
    </dgm:pt>
    <dgm:pt modelId="{13238372-A0AB-487B-ADDF-F1218080478D}" type="pres">
      <dgm:prSet presAssocID="{97A4AF0B-D06A-432C-B108-EE94C935D2F7}" presName="bgRect" presStyleLbl="bgShp" presStyleIdx="1" presStyleCnt="2"/>
      <dgm:spPr/>
    </dgm:pt>
    <dgm:pt modelId="{F2FA0761-9300-48F7-8D90-4FA8F87C39B1}" type="pres">
      <dgm:prSet presAssocID="{97A4AF0B-D06A-432C-B108-EE94C935D2F7}" presName="iconRect" presStyleLbl="node1" presStyleIdx="1" presStyleCnt="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dgm:spPr>
      <dgm:t>
        <a:bodyPr/>
        <a:lstStyle/>
        <a:p>
          <a:endParaRPr lang="ru-RU"/>
        </a:p>
      </dgm:t>
      <dgm:extLst>
        <a:ext uri="{E40237B7-FDA0-4F09-8148-C483321AD2D9}">
          <dgm14:cNvPr xmlns:dgm14="http://schemas.microsoft.com/office/drawing/2010/diagram" id="0" name="" descr="Low Temperature"/>
        </a:ext>
      </dgm:extLst>
    </dgm:pt>
    <dgm:pt modelId="{0A649A1E-EB1C-4B35-86E8-B3A8D9524105}" type="pres">
      <dgm:prSet presAssocID="{97A4AF0B-D06A-432C-B108-EE94C935D2F7}" presName="spaceRect" presStyleCnt="0"/>
      <dgm:spPr/>
    </dgm:pt>
    <dgm:pt modelId="{CE18797F-B0F0-49E6-97DA-0F2E53335CB5}" type="pres">
      <dgm:prSet presAssocID="{97A4AF0B-D06A-432C-B108-EE94C935D2F7}" presName="parTx" presStyleLbl="revTx" presStyleIdx="1" presStyleCnt="2">
        <dgm:presLayoutVars>
          <dgm:chMax val="0"/>
          <dgm:chPref val="0"/>
        </dgm:presLayoutVars>
      </dgm:prSet>
      <dgm:spPr/>
      <dgm:t>
        <a:bodyPr/>
        <a:lstStyle/>
        <a:p>
          <a:endParaRPr lang="ru-RU"/>
        </a:p>
      </dgm:t>
    </dgm:pt>
  </dgm:ptLst>
  <dgm:cxnLst>
    <dgm:cxn modelId="{BB484F26-61FC-467F-A50A-81044ACDCD52}" type="presOf" srcId="{7D2AAD38-39FD-4C37-8894-C10A40ABBB36}" destId="{18D75D43-688C-4F82-81D7-24D87AB6296F}" srcOrd="0" destOrd="0" presId="urn:microsoft.com/office/officeart/2018/2/layout/IconVerticalSolidList"/>
    <dgm:cxn modelId="{C4D28DB1-4864-46E8-8A8E-9EACADE3B508}" srcId="{7D2AAD38-39FD-4C37-8894-C10A40ABBB36}" destId="{97A4AF0B-D06A-432C-B108-EE94C935D2F7}" srcOrd="1" destOrd="0" parTransId="{1E77D0C5-462E-48D4-BDDE-86737E84B849}" sibTransId="{02B1D1E9-7D2A-4B5F-BE0B-65616F339EA4}"/>
    <dgm:cxn modelId="{B51317C7-4A59-4F55-8E15-0EF57204E0F6}" srcId="{7D2AAD38-39FD-4C37-8894-C10A40ABBB36}" destId="{E2231F9E-05BE-4061-B130-4A74007997B7}" srcOrd="0" destOrd="0" parTransId="{EAD0B286-E4EE-4291-A5FA-96CCDD392488}" sibTransId="{78AEB135-F155-4348-B74A-04ACE5A7087C}"/>
    <dgm:cxn modelId="{757A6651-45EB-4D73-AF30-7CB023E267E0}" type="presOf" srcId="{97A4AF0B-D06A-432C-B108-EE94C935D2F7}" destId="{CE18797F-B0F0-49E6-97DA-0F2E53335CB5}" srcOrd="0" destOrd="0" presId="urn:microsoft.com/office/officeart/2018/2/layout/IconVerticalSolidList"/>
    <dgm:cxn modelId="{227309A5-C418-4762-9711-3F3F33A07B84}" type="presOf" srcId="{E2231F9E-05BE-4061-B130-4A74007997B7}" destId="{DA8A3345-6CA5-4B31-9E8C-2CDE4749DD43}" srcOrd="0" destOrd="0" presId="urn:microsoft.com/office/officeart/2018/2/layout/IconVerticalSolidList"/>
    <dgm:cxn modelId="{BE2DBCEF-A2AE-467D-B798-36D5465A0233}" type="presParOf" srcId="{18D75D43-688C-4F82-81D7-24D87AB6296F}" destId="{C8B576D3-6440-480D-9893-ACEAD1E9747D}" srcOrd="0" destOrd="0" presId="urn:microsoft.com/office/officeart/2018/2/layout/IconVerticalSolidList"/>
    <dgm:cxn modelId="{67BDC68F-390B-4AD5-A889-A38B0FCFA0AF}" type="presParOf" srcId="{C8B576D3-6440-480D-9893-ACEAD1E9747D}" destId="{1266EBF7-2EB4-4904-BD14-B816DCDB8A98}" srcOrd="0" destOrd="0" presId="urn:microsoft.com/office/officeart/2018/2/layout/IconVerticalSolidList"/>
    <dgm:cxn modelId="{2E00DD9F-2700-4C20-A47B-87530A705CDA}" type="presParOf" srcId="{C8B576D3-6440-480D-9893-ACEAD1E9747D}" destId="{80DDF099-18DD-468A-BD17-70421AECB17B}" srcOrd="1" destOrd="0" presId="urn:microsoft.com/office/officeart/2018/2/layout/IconVerticalSolidList"/>
    <dgm:cxn modelId="{5AE02626-224D-4907-B6ED-DFFAB1F02923}" type="presParOf" srcId="{C8B576D3-6440-480D-9893-ACEAD1E9747D}" destId="{39ACDDA2-A608-4B12-83EE-B0AEDF59B026}" srcOrd="2" destOrd="0" presId="urn:microsoft.com/office/officeart/2018/2/layout/IconVerticalSolidList"/>
    <dgm:cxn modelId="{2B6EEC4E-AE6A-49EE-9763-E91585AEED65}" type="presParOf" srcId="{C8B576D3-6440-480D-9893-ACEAD1E9747D}" destId="{DA8A3345-6CA5-4B31-9E8C-2CDE4749DD43}" srcOrd="3" destOrd="0" presId="urn:microsoft.com/office/officeart/2018/2/layout/IconVerticalSolidList"/>
    <dgm:cxn modelId="{0C06D83E-A1BC-45DD-8E98-1244C01329DB}" type="presParOf" srcId="{18D75D43-688C-4F82-81D7-24D87AB6296F}" destId="{F383B0F3-031B-4D88-A25B-EBFD80881D7C}" srcOrd="1" destOrd="0" presId="urn:microsoft.com/office/officeart/2018/2/layout/IconVerticalSolidList"/>
    <dgm:cxn modelId="{242A79A2-8B21-4383-8918-B5CA6605AB28}" type="presParOf" srcId="{18D75D43-688C-4F82-81D7-24D87AB6296F}" destId="{51E82143-FB7B-44BF-9E7F-660DC325C6C9}" srcOrd="2" destOrd="0" presId="urn:microsoft.com/office/officeart/2018/2/layout/IconVerticalSolidList"/>
    <dgm:cxn modelId="{C561D028-36B0-4F60-9C3A-C1DA23A8D9C5}" type="presParOf" srcId="{51E82143-FB7B-44BF-9E7F-660DC325C6C9}" destId="{13238372-A0AB-487B-ADDF-F1218080478D}" srcOrd="0" destOrd="0" presId="urn:microsoft.com/office/officeart/2018/2/layout/IconVerticalSolidList"/>
    <dgm:cxn modelId="{7AAEF30E-5ABA-4BB4-AC1D-6B90AADE6E81}" type="presParOf" srcId="{51E82143-FB7B-44BF-9E7F-660DC325C6C9}" destId="{F2FA0761-9300-48F7-8D90-4FA8F87C39B1}" srcOrd="1" destOrd="0" presId="urn:microsoft.com/office/officeart/2018/2/layout/IconVerticalSolidList"/>
    <dgm:cxn modelId="{F96E8F74-CCCD-4A20-AAC0-FA254B7CE1DF}" type="presParOf" srcId="{51E82143-FB7B-44BF-9E7F-660DC325C6C9}" destId="{0A649A1E-EB1C-4B35-86E8-B3A8D9524105}" srcOrd="2" destOrd="0" presId="urn:microsoft.com/office/officeart/2018/2/layout/IconVerticalSolidList"/>
    <dgm:cxn modelId="{283F46C4-9ACF-4569-A805-3194D2C9F80D}" type="presParOf" srcId="{51E82143-FB7B-44BF-9E7F-660DC325C6C9}" destId="{CE18797F-B0F0-49E6-97DA-0F2E53335CB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9F64B5-E104-4C5A-A6BF-8780EDA0D65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939C3EF-AA7E-4444-AEF3-BF3D5F568B5F}">
      <dgm:prSet custT="1"/>
      <dgm:spPr/>
      <dgm:t>
        <a:bodyPr/>
        <a:lstStyle/>
        <a:p>
          <a:r>
            <a:rPr lang="ru-RU" sz="1600" dirty="0">
              <a:solidFill>
                <a:schemeClr val="bg1"/>
              </a:solidFill>
              <a:latin typeface="Times New Roman" panose="02020603050405020304" pitchFamily="18" charset="0"/>
              <a:cs typeface="Times New Roman" panose="02020603050405020304" pitchFamily="18" charset="0"/>
            </a:rPr>
            <a:t>1.	Уважайте личность ребенка, разговаривайте с ним на равных, не унижайте, не обзывайте его, слушайте ребенка, задавайте вопросы, получайте аргументы.</a:t>
          </a:r>
          <a:endParaRPr lang="en-US" sz="1600" dirty="0">
            <a:solidFill>
              <a:schemeClr val="bg1"/>
            </a:solidFill>
            <a:latin typeface="Times New Roman" panose="02020603050405020304" pitchFamily="18" charset="0"/>
            <a:cs typeface="Times New Roman" panose="02020603050405020304" pitchFamily="18" charset="0"/>
          </a:endParaRPr>
        </a:p>
      </dgm:t>
    </dgm:pt>
    <dgm:pt modelId="{A22C99C9-DA09-4E67-9EF1-A7FBD0F30CD2}" type="parTrans" cxnId="{BE7D0DB2-1618-4F65-ADD5-0D971BFF742D}">
      <dgm:prSet/>
      <dgm:spPr/>
      <dgm:t>
        <a:bodyPr/>
        <a:lstStyle/>
        <a:p>
          <a:endParaRPr lang="en-US">
            <a:solidFill>
              <a:schemeClr val="bg1"/>
            </a:solidFill>
            <a:latin typeface="Times New Roman" panose="02020603050405020304" pitchFamily="18" charset="0"/>
            <a:cs typeface="Times New Roman" panose="02020603050405020304" pitchFamily="18" charset="0"/>
          </a:endParaRPr>
        </a:p>
      </dgm:t>
    </dgm:pt>
    <dgm:pt modelId="{C5A207FF-DCBC-4B4C-8C48-B1BA5F8D8919}" type="sibTrans" cxnId="{BE7D0DB2-1618-4F65-ADD5-0D971BFF742D}">
      <dgm:prSet/>
      <dgm:spPr/>
      <dgm:t>
        <a:bodyPr/>
        <a:lstStyle/>
        <a:p>
          <a:endParaRPr lang="en-US">
            <a:solidFill>
              <a:schemeClr val="bg1"/>
            </a:solidFill>
            <a:latin typeface="Times New Roman" panose="02020603050405020304" pitchFamily="18" charset="0"/>
            <a:cs typeface="Times New Roman" panose="02020603050405020304" pitchFamily="18" charset="0"/>
          </a:endParaRPr>
        </a:p>
      </dgm:t>
    </dgm:pt>
    <dgm:pt modelId="{5173185F-8B48-4785-BD20-6A043B152566}">
      <dgm:prSet custT="1"/>
      <dgm:spPr/>
      <dgm:t>
        <a:bodyPr/>
        <a:lstStyle/>
        <a:p>
          <a:pPr algn="ctr"/>
          <a:r>
            <a:rPr lang="ru-RU" sz="1600">
              <a:solidFill>
                <a:schemeClr val="bg1"/>
              </a:solidFill>
              <a:latin typeface="Times New Roman" panose="02020603050405020304" pitchFamily="18" charset="0"/>
              <a:cs typeface="Times New Roman" panose="02020603050405020304" pitchFamily="18" charset="0"/>
            </a:rPr>
            <a:t>2.	Диалог всегда будет идти на пользу в построении отношений, сплошные нотации – наоборот выстроят между вами стену.</a:t>
          </a:r>
          <a:endParaRPr lang="en-US" sz="1600">
            <a:solidFill>
              <a:schemeClr val="bg1"/>
            </a:solidFill>
            <a:latin typeface="Times New Roman" panose="02020603050405020304" pitchFamily="18" charset="0"/>
            <a:cs typeface="Times New Roman" panose="02020603050405020304" pitchFamily="18" charset="0"/>
          </a:endParaRPr>
        </a:p>
      </dgm:t>
    </dgm:pt>
    <dgm:pt modelId="{38CAB734-A983-49C0-9528-226D74BB7405}" type="parTrans" cxnId="{1C049F99-BB57-44CD-959F-57124E97AC8C}">
      <dgm:prSet/>
      <dgm:spPr/>
      <dgm:t>
        <a:bodyPr/>
        <a:lstStyle/>
        <a:p>
          <a:endParaRPr lang="en-US">
            <a:solidFill>
              <a:schemeClr val="bg1"/>
            </a:solidFill>
            <a:latin typeface="Times New Roman" panose="02020603050405020304" pitchFamily="18" charset="0"/>
            <a:cs typeface="Times New Roman" panose="02020603050405020304" pitchFamily="18" charset="0"/>
          </a:endParaRPr>
        </a:p>
      </dgm:t>
    </dgm:pt>
    <dgm:pt modelId="{048E5E1A-1230-4903-87E3-C5103F1DA7CD}" type="sibTrans" cxnId="{1C049F99-BB57-44CD-959F-57124E97AC8C}">
      <dgm:prSet/>
      <dgm:spPr/>
      <dgm:t>
        <a:bodyPr/>
        <a:lstStyle/>
        <a:p>
          <a:endParaRPr lang="en-US">
            <a:solidFill>
              <a:schemeClr val="bg1"/>
            </a:solidFill>
            <a:latin typeface="Times New Roman" panose="02020603050405020304" pitchFamily="18" charset="0"/>
            <a:cs typeface="Times New Roman" panose="02020603050405020304" pitchFamily="18" charset="0"/>
          </a:endParaRPr>
        </a:p>
      </dgm:t>
    </dgm:pt>
    <dgm:pt modelId="{9C52DED1-17A9-4F1A-A24E-511677CD07AB}">
      <dgm:prSet custT="1"/>
      <dgm:spPr/>
      <dgm:t>
        <a:bodyPr/>
        <a:lstStyle/>
        <a:p>
          <a:r>
            <a:rPr lang="ru-RU" sz="1600">
              <a:solidFill>
                <a:schemeClr val="bg1"/>
              </a:solidFill>
              <a:latin typeface="Times New Roman" panose="02020603050405020304" pitchFamily="18" charset="0"/>
              <a:cs typeface="Times New Roman" panose="02020603050405020304" pitchFamily="18" charset="0"/>
            </a:rPr>
            <a:t>3.	Поощряйте и хвалите за конкретные успехи.</a:t>
          </a:r>
          <a:endParaRPr lang="en-US" sz="1600">
            <a:solidFill>
              <a:schemeClr val="bg1"/>
            </a:solidFill>
            <a:latin typeface="Times New Roman" panose="02020603050405020304" pitchFamily="18" charset="0"/>
            <a:cs typeface="Times New Roman" panose="02020603050405020304" pitchFamily="18" charset="0"/>
          </a:endParaRPr>
        </a:p>
      </dgm:t>
    </dgm:pt>
    <dgm:pt modelId="{5D43F038-0C40-4C07-B3FA-846FFF75BB66}" type="parTrans" cxnId="{F705C339-EA22-4583-AD28-4FB5CF098F69}">
      <dgm:prSet/>
      <dgm:spPr/>
      <dgm:t>
        <a:bodyPr/>
        <a:lstStyle/>
        <a:p>
          <a:endParaRPr lang="en-US">
            <a:solidFill>
              <a:schemeClr val="bg1"/>
            </a:solidFill>
            <a:latin typeface="Times New Roman" panose="02020603050405020304" pitchFamily="18" charset="0"/>
            <a:cs typeface="Times New Roman" panose="02020603050405020304" pitchFamily="18" charset="0"/>
          </a:endParaRPr>
        </a:p>
      </dgm:t>
    </dgm:pt>
    <dgm:pt modelId="{9B80EAB0-7FDD-4316-8147-09346F98434F}" type="sibTrans" cxnId="{F705C339-EA22-4583-AD28-4FB5CF098F69}">
      <dgm:prSet/>
      <dgm:spPr/>
      <dgm:t>
        <a:bodyPr/>
        <a:lstStyle/>
        <a:p>
          <a:endParaRPr lang="en-US">
            <a:solidFill>
              <a:schemeClr val="bg1"/>
            </a:solidFill>
            <a:latin typeface="Times New Roman" panose="02020603050405020304" pitchFamily="18" charset="0"/>
            <a:cs typeface="Times New Roman" panose="02020603050405020304" pitchFamily="18" charset="0"/>
          </a:endParaRPr>
        </a:p>
      </dgm:t>
    </dgm:pt>
    <dgm:pt modelId="{D316A808-29DE-47AE-AD49-FA7DAEEC78D3}">
      <dgm:prSet custT="1"/>
      <dgm:spPr/>
      <dgm:t>
        <a:bodyPr/>
        <a:lstStyle/>
        <a:p>
          <a:r>
            <a:rPr lang="ru-RU" sz="1600">
              <a:solidFill>
                <a:schemeClr val="bg1"/>
              </a:solidFill>
              <a:latin typeface="Times New Roman" panose="02020603050405020304" pitchFamily="18" charset="0"/>
              <a:cs typeface="Times New Roman" panose="02020603050405020304" pitchFamily="18" charset="0"/>
            </a:rPr>
            <a:t>4.	Соизмеряйте свои ожидания с реальными возможностями ребенка.</a:t>
          </a:r>
          <a:endParaRPr lang="en-US" sz="1600">
            <a:solidFill>
              <a:schemeClr val="bg1"/>
            </a:solidFill>
            <a:latin typeface="Times New Roman" panose="02020603050405020304" pitchFamily="18" charset="0"/>
            <a:cs typeface="Times New Roman" panose="02020603050405020304" pitchFamily="18" charset="0"/>
          </a:endParaRPr>
        </a:p>
      </dgm:t>
    </dgm:pt>
    <dgm:pt modelId="{5129B7F9-CFC8-4DA8-A17B-4D9CB13C982F}" type="parTrans" cxnId="{FB818D09-8DE4-42BF-86A2-771353A9AA9E}">
      <dgm:prSet/>
      <dgm:spPr/>
      <dgm:t>
        <a:bodyPr/>
        <a:lstStyle/>
        <a:p>
          <a:endParaRPr lang="en-US">
            <a:solidFill>
              <a:schemeClr val="bg1"/>
            </a:solidFill>
            <a:latin typeface="Times New Roman" panose="02020603050405020304" pitchFamily="18" charset="0"/>
            <a:cs typeface="Times New Roman" panose="02020603050405020304" pitchFamily="18" charset="0"/>
          </a:endParaRPr>
        </a:p>
      </dgm:t>
    </dgm:pt>
    <dgm:pt modelId="{041E652B-80E2-4E02-80A9-699DF407F8F5}" type="sibTrans" cxnId="{FB818D09-8DE4-42BF-86A2-771353A9AA9E}">
      <dgm:prSet/>
      <dgm:spPr/>
      <dgm:t>
        <a:bodyPr/>
        <a:lstStyle/>
        <a:p>
          <a:endParaRPr lang="en-US">
            <a:solidFill>
              <a:schemeClr val="bg1"/>
            </a:solidFill>
            <a:latin typeface="Times New Roman" panose="02020603050405020304" pitchFamily="18" charset="0"/>
            <a:cs typeface="Times New Roman" panose="02020603050405020304" pitchFamily="18" charset="0"/>
          </a:endParaRPr>
        </a:p>
      </dgm:t>
    </dgm:pt>
    <dgm:pt modelId="{B9580FA3-AD49-4D6C-B91E-A29A6E76ADB4}">
      <dgm:prSet custT="1"/>
      <dgm:spPr/>
      <dgm:t>
        <a:bodyPr/>
        <a:lstStyle/>
        <a:p>
          <a:r>
            <a:rPr lang="ru-RU" sz="1600">
              <a:solidFill>
                <a:schemeClr val="bg1"/>
              </a:solidFill>
              <a:latin typeface="Times New Roman" panose="02020603050405020304" pitchFamily="18" charset="0"/>
              <a:cs typeface="Times New Roman" panose="02020603050405020304" pitchFamily="18" charset="0"/>
            </a:rPr>
            <a:t>5.	Чаще давайте ребенку возможность получать радость, удовлетворение от повседневных  удовольствий (вкусная еда, общение с друзьями по телефону и т.д).</a:t>
          </a:r>
          <a:endParaRPr lang="en-US" sz="1600">
            <a:solidFill>
              <a:schemeClr val="bg1"/>
            </a:solidFill>
            <a:latin typeface="Times New Roman" panose="02020603050405020304" pitchFamily="18" charset="0"/>
            <a:cs typeface="Times New Roman" panose="02020603050405020304" pitchFamily="18" charset="0"/>
          </a:endParaRPr>
        </a:p>
      </dgm:t>
    </dgm:pt>
    <dgm:pt modelId="{C7A279B9-7F1F-46B0-BED1-DE04A131DCB4}" type="parTrans" cxnId="{A94A3732-F176-4F0B-A9A8-F86774458593}">
      <dgm:prSet/>
      <dgm:spPr/>
      <dgm:t>
        <a:bodyPr/>
        <a:lstStyle/>
        <a:p>
          <a:endParaRPr lang="en-US">
            <a:solidFill>
              <a:schemeClr val="bg1"/>
            </a:solidFill>
            <a:latin typeface="Times New Roman" panose="02020603050405020304" pitchFamily="18" charset="0"/>
            <a:cs typeface="Times New Roman" panose="02020603050405020304" pitchFamily="18" charset="0"/>
          </a:endParaRPr>
        </a:p>
      </dgm:t>
    </dgm:pt>
    <dgm:pt modelId="{7E2C4AD3-6B1D-4F81-825F-78F50A649905}" type="sibTrans" cxnId="{A94A3732-F176-4F0B-A9A8-F86774458593}">
      <dgm:prSet/>
      <dgm:spPr/>
      <dgm:t>
        <a:bodyPr/>
        <a:lstStyle/>
        <a:p>
          <a:endParaRPr lang="en-US">
            <a:solidFill>
              <a:schemeClr val="bg1"/>
            </a:solidFill>
            <a:latin typeface="Times New Roman" panose="02020603050405020304" pitchFamily="18" charset="0"/>
            <a:cs typeface="Times New Roman" panose="02020603050405020304" pitchFamily="18" charset="0"/>
          </a:endParaRPr>
        </a:p>
      </dgm:t>
    </dgm:pt>
    <dgm:pt modelId="{37219DDA-82B8-4C07-AC69-090CCD87258C}">
      <dgm:prSet custT="1"/>
      <dgm:spPr/>
      <dgm:t>
        <a:bodyPr/>
        <a:lstStyle/>
        <a:p>
          <a:r>
            <a:rPr lang="ru-RU" sz="1600" dirty="0">
              <a:solidFill>
                <a:schemeClr val="bg1"/>
              </a:solidFill>
              <a:latin typeface="Times New Roman" panose="02020603050405020304" pitchFamily="18" charset="0"/>
              <a:cs typeface="Times New Roman" panose="02020603050405020304" pitchFamily="18" charset="0"/>
            </a:rPr>
            <a:t>6.	Обычные дела можно сделать интересной игрой, если перенести в необычные условия. Например, завтрак устроить не за столом, а на полу в комнате, назвав это «пикником».  И  фантазируйте на тему, где вы сейчас, что вокруг вас. </a:t>
          </a:r>
          <a:endParaRPr lang="en-US" sz="1600" dirty="0">
            <a:solidFill>
              <a:schemeClr val="bg1"/>
            </a:solidFill>
            <a:latin typeface="Times New Roman" panose="02020603050405020304" pitchFamily="18" charset="0"/>
            <a:cs typeface="Times New Roman" panose="02020603050405020304" pitchFamily="18" charset="0"/>
          </a:endParaRPr>
        </a:p>
      </dgm:t>
    </dgm:pt>
    <dgm:pt modelId="{6EC140F9-5F4A-4B75-981D-B529C6658443}" type="parTrans" cxnId="{2BF48B3F-ADFA-4B9C-8775-23121AFA0FE4}">
      <dgm:prSet/>
      <dgm:spPr/>
      <dgm:t>
        <a:bodyPr/>
        <a:lstStyle/>
        <a:p>
          <a:endParaRPr lang="en-US">
            <a:solidFill>
              <a:schemeClr val="bg1"/>
            </a:solidFill>
            <a:latin typeface="Times New Roman" panose="02020603050405020304" pitchFamily="18" charset="0"/>
            <a:cs typeface="Times New Roman" panose="02020603050405020304" pitchFamily="18" charset="0"/>
          </a:endParaRPr>
        </a:p>
      </dgm:t>
    </dgm:pt>
    <dgm:pt modelId="{BE24A95C-51A3-44D4-84EF-6D127BDF7204}" type="sibTrans" cxnId="{2BF48B3F-ADFA-4B9C-8775-23121AFA0FE4}">
      <dgm:prSet/>
      <dgm:spPr/>
      <dgm:t>
        <a:bodyPr/>
        <a:lstStyle/>
        <a:p>
          <a:endParaRPr lang="en-US">
            <a:solidFill>
              <a:schemeClr val="bg1"/>
            </a:solidFill>
            <a:latin typeface="Times New Roman" panose="02020603050405020304" pitchFamily="18" charset="0"/>
            <a:cs typeface="Times New Roman" panose="02020603050405020304" pitchFamily="18" charset="0"/>
          </a:endParaRPr>
        </a:p>
      </dgm:t>
    </dgm:pt>
    <dgm:pt modelId="{6AEA3485-7633-42D7-A62B-E4A47E544ECA}">
      <dgm:prSet custT="1"/>
      <dgm:spPr/>
      <dgm:t>
        <a:bodyPr/>
        <a:lstStyle/>
        <a:p>
          <a:r>
            <a:rPr lang="ru-RU" sz="1400" dirty="0">
              <a:solidFill>
                <a:schemeClr val="bg1"/>
              </a:solidFill>
              <a:latin typeface="Times New Roman" panose="02020603050405020304" pitchFamily="18" charset="0"/>
              <a:cs typeface="Times New Roman" panose="02020603050405020304" pitchFamily="18" charset="0"/>
            </a:rPr>
            <a:t>7.	Важно показать ребенку наличие личного пространства, определить место, куда  можно уйти, чтобы уединиться. Постарайтесь рассмотреть варианты для уединений, как для себя, так и для детей («уголки уединения»). Это предотвратит возникновение конфликтов в условиях самоизоляции.</a:t>
          </a:r>
          <a:endParaRPr lang="en-US" sz="1400" dirty="0">
            <a:solidFill>
              <a:schemeClr val="bg1"/>
            </a:solidFill>
            <a:latin typeface="Times New Roman" panose="02020603050405020304" pitchFamily="18" charset="0"/>
            <a:cs typeface="Times New Roman" panose="02020603050405020304" pitchFamily="18" charset="0"/>
          </a:endParaRPr>
        </a:p>
      </dgm:t>
    </dgm:pt>
    <dgm:pt modelId="{E1FE6CBE-FFD1-4AEB-8FFB-7DD512A32B64}" type="parTrans" cxnId="{2537884C-F2DA-48FE-BC6E-DD00FFCE6527}">
      <dgm:prSet/>
      <dgm:spPr/>
      <dgm:t>
        <a:bodyPr/>
        <a:lstStyle/>
        <a:p>
          <a:endParaRPr lang="en-US">
            <a:solidFill>
              <a:schemeClr val="bg1"/>
            </a:solidFill>
            <a:latin typeface="Times New Roman" panose="02020603050405020304" pitchFamily="18" charset="0"/>
            <a:cs typeface="Times New Roman" panose="02020603050405020304" pitchFamily="18" charset="0"/>
          </a:endParaRPr>
        </a:p>
      </dgm:t>
    </dgm:pt>
    <dgm:pt modelId="{CF4F788C-F678-4C80-BA8C-0B1B7A767AF6}" type="sibTrans" cxnId="{2537884C-F2DA-48FE-BC6E-DD00FFCE6527}">
      <dgm:prSet/>
      <dgm:spPr/>
      <dgm:t>
        <a:bodyPr/>
        <a:lstStyle/>
        <a:p>
          <a:endParaRPr lang="en-US">
            <a:solidFill>
              <a:schemeClr val="bg1"/>
            </a:solidFill>
            <a:latin typeface="Times New Roman" panose="02020603050405020304" pitchFamily="18" charset="0"/>
            <a:cs typeface="Times New Roman" panose="02020603050405020304" pitchFamily="18" charset="0"/>
          </a:endParaRPr>
        </a:p>
      </dgm:t>
    </dgm:pt>
    <dgm:pt modelId="{60C63C73-FBDA-49A1-8D8B-48E3009BA685}">
      <dgm:prSet/>
      <dgm:spPr/>
      <dgm:t>
        <a:bodyPr/>
        <a:lstStyle/>
        <a:p>
          <a:r>
            <a:rPr lang="ru-RU">
              <a:solidFill>
                <a:schemeClr val="bg1"/>
              </a:solidFill>
              <a:latin typeface="Times New Roman" panose="02020603050405020304" pitchFamily="18" charset="0"/>
              <a:cs typeface="Times New Roman" panose="02020603050405020304" pitchFamily="18" charset="0"/>
            </a:rPr>
            <a:t>8.	Наряду с выполнением всех медицинских рекомендаций следует стараться вести здоровый образ жизни, заниматься спортом, заниматься саморазвитием.</a:t>
          </a:r>
          <a:endParaRPr lang="en-US">
            <a:solidFill>
              <a:schemeClr val="bg1"/>
            </a:solidFill>
            <a:latin typeface="Times New Roman" panose="02020603050405020304" pitchFamily="18" charset="0"/>
            <a:cs typeface="Times New Roman" panose="02020603050405020304" pitchFamily="18" charset="0"/>
          </a:endParaRPr>
        </a:p>
      </dgm:t>
    </dgm:pt>
    <dgm:pt modelId="{E0978C35-2BF7-4795-910B-7BB5F088C610}" type="parTrans" cxnId="{64D9333A-8BD8-43D8-BF50-BEFA4BF5E8DF}">
      <dgm:prSet/>
      <dgm:spPr/>
      <dgm:t>
        <a:bodyPr/>
        <a:lstStyle/>
        <a:p>
          <a:endParaRPr lang="en-US">
            <a:solidFill>
              <a:schemeClr val="bg1"/>
            </a:solidFill>
            <a:latin typeface="Times New Roman" panose="02020603050405020304" pitchFamily="18" charset="0"/>
            <a:cs typeface="Times New Roman" panose="02020603050405020304" pitchFamily="18" charset="0"/>
          </a:endParaRPr>
        </a:p>
      </dgm:t>
    </dgm:pt>
    <dgm:pt modelId="{FBDBAA2A-D0DB-4D28-AA77-8F31D2A4A4FB}" type="sibTrans" cxnId="{64D9333A-8BD8-43D8-BF50-BEFA4BF5E8DF}">
      <dgm:prSet/>
      <dgm:spPr/>
      <dgm:t>
        <a:bodyPr/>
        <a:lstStyle/>
        <a:p>
          <a:endParaRPr lang="en-US">
            <a:solidFill>
              <a:schemeClr val="bg1"/>
            </a:solidFill>
            <a:latin typeface="Times New Roman" panose="02020603050405020304" pitchFamily="18" charset="0"/>
            <a:cs typeface="Times New Roman" panose="02020603050405020304" pitchFamily="18" charset="0"/>
          </a:endParaRPr>
        </a:p>
      </dgm:t>
    </dgm:pt>
    <dgm:pt modelId="{99AAA216-8198-47C5-86A6-BBF88553A681}" type="pres">
      <dgm:prSet presAssocID="{B39F64B5-E104-4C5A-A6BF-8780EDA0D650}" presName="diagram" presStyleCnt="0">
        <dgm:presLayoutVars>
          <dgm:dir/>
          <dgm:resizeHandles val="exact"/>
        </dgm:presLayoutVars>
      </dgm:prSet>
      <dgm:spPr/>
      <dgm:t>
        <a:bodyPr/>
        <a:lstStyle/>
        <a:p>
          <a:endParaRPr lang="ru-RU"/>
        </a:p>
      </dgm:t>
    </dgm:pt>
    <dgm:pt modelId="{378E18E4-AFFE-4232-AE0F-144A351C5236}" type="pres">
      <dgm:prSet presAssocID="{6939C3EF-AA7E-4444-AEF3-BF3D5F568B5F}" presName="node" presStyleLbl="node1" presStyleIdx="0" presStyleCnt="8">
        <dgm:presLayoutVars>
          <dgm:bulletEnabled val="1"/>
        </dgm:presLayoutVars>
      </dgm:prSet>
      <dgm:spPr/>
      <dgm:t>
        <a:bodyPr/>
        <a:lstStyle/>
        <a:p>
          <a:endParaRPr lang="ru-RU"/>
        </a:p>
      </dgm:t>
    </dgm:pt>
    <dgm:pt modelId="{6C5C9A70-7A0D-4CEE-83FA-5C9B13FFF01A}" type="pres">
      <dgm:prSet presAssocID="{C5A207FF-DCBC-4B4C-8C48-B1BA5F8D8919}" presName="sibTrans" presStyleCnt="0"/>
      <dgm:spPr/>
    </dgm:pt>
    <dgm:pt modelId="{531918AE-011F-4BAF-A01A-5745CA8CBD0A}" type="pres">
      <dgm:prSet presAssocID="{5173185F-8B48-4785-BD20-6A043B152566}" presName="node" presStyleLbl="node1" presStyleIdx="1" presStyleCnt="8">
        <dgm:presLayoutVars>
          <dgm:bulletEnabled val="1"/>
        </dgm:presLayoutVars>
      </dgm:prSet>
      <dgm:spPr/>
      <dgm:t>
        <a:bodyPr/>
        <a:lstStyle/>
        <a:p>
          <a:endParaRPr lang="ru-RU"/>
        </a:p>
      </dgm:t>
    </dgm:pt>
    <dgm:pt modelId="{262E43FD-6D3E-4082-939F-730D7B3EC3E2}" type="pres">
      <dgm:prSet presAssocID="{048E5E1A-1230-4903-87E3-C5103F1DA7CD}" presName="sibTrans" presStyleCnt="0"/>
      <dgm:spPr/>
    </dgm:pt>
    <dgm:pt modelId="{C2A385C9-7011-4A2E-9E47-ED7F5DF8B836}" type="pres">
      <dgm:prSet presAssocID="{9C52DED1-17A9-4F1A-A24E-511677CD07AB}" presName="node" presStyleLbl="node1" presStyleIdx="2" presStyleCnt="8">
        <dgm:presLayoutVars>
          <dgm:bulletEnabled val="1"/>
        </dgm:presLayoutVars>
      </dgm:prSet>
      <dgm:spPr/>
      <dgm:t>
        <a:bodyPr/>
        <a:lstStyle/>
        <a:p>
          <a:endParaRPr lang="ru-RU"/>
        </a:p>
      </dgm:t>
    </dgm:pt>
    <dgm:pt modelId="{E225218D-5293-40B6-96A8-4DFB238655A5}" type="pres">
      <dgm:prSet presAssocID="{9B80EAB0-7FDD-4316-8147-09346F98434F}" presName="sibTrans" presStyleCnt="0"/>
      <dgm:spPr/>
    </dgm:pt>
    <dgm:pt modelId="{331D0102-40B8-4121-A486-7B8178616363}" type="pres">
      <dgm:prSet presAssocID="{D316A808-29DE-47AE-AD49-FA7DAEEC78D3}" presName="node" presStyleLbl="node1" presStyleIdx="3" presStyleCnt="8">
        <dgm:presLayoutVars>
          <dgm:bulletEnabled val="1"/>
        </dgm:presLayoutVars>
      </dgm:prSet>
      <dgm:spPr/>
      <dgm:t>
        <a:bodyPr/>
        <a:lstStyle/>
        <a:p>
          <a:endParaRPr lang="ru-RU"/>
        </a:p>
      </dgm:t>
    </dgm:pt>
    <dgm:pt modelId="{C87EC348-5F99-4DA7-A044-A7B7C0B8A0DC}" type="pres">
      <dgm:prSet presAssocID="{041E652B-80E2-4E02-80A9-699DF407F8F5}" presName="sibTrans" presStyleCnt="0"/>
      <dgm:spPr/>
    </dgm:pt>
    <dgm:pt modelId="{1F263903-5FA0-4951-8585-8E883AF9F740}" type="pres">
      <dgm:prSet presAssocID="{B9580FA3-AD49-4D6C-B91E-A29A6E76ADB4}" presName="node" presStyleLbl="node1" presStyleIdx="4" presStyleCnt="8">
        <dgm:presLayoutVars>
          <dgm:bulletEnabled val="1"/>
        </dgm:presLayoutVars>
      </dgm:prSet>
      <dgm:spPr/>
      <dgm:t>
        <a:bodyPr/>
        <a:lstStyle/>
        <a:p>
          <a:endParaRPr lang="ru-RU"/>
        </a:p>
      </dgm:t>
    </dgm:pt>
    <dgm:pt modelId="{9A30F3E4-95D0-457A-B9BE-41B2B2B81815}" type="pres">
      <dgm:prSet presAssocID="{7E2C4AD3-6B1D-4F81-825F-78F50A649905}" presName="sibTrans" presStyleCnt="0"/>
      <dgm:spPr/>
    </dgm:pt>
    <dgm:pt modelId="{D047DD3B-584E-4286-A71E-82867379981D}" type="pres">
      <dgm:prSet presAssocID="{37219DDA-82B8-4C07-AC69-090CCD87258C}" presName="node" presStyleLbl="node1" presStyleIdx="5" presStyleCnt="8" custScaleY="123320">
        <dgm:presLayoutVars>
          <dgm:bulletEnabled val="1"/>
        </dgm:presLayoutVars>
      </dgm:prSet>
      <dgm:spPr/>
      <dgm:t>
        <a:bodyPr/>
        <a:lstStyle/>
        <a:p>
          <a:endParaRPr lang="ru-RU"/>
        </a:p>
      </dgm:t>
    </dgm:pt>
    <dgm:pt modelId="{F6093E9E-D1A2-4739-A050-1F496A890A34}" type="pres">
      <dgm:prSet presAssocID="{BE24A95C-51A3-44D4-84EF-6D127BDF7204}" presName="sibTrans" presStyleCnt="0"/>
      <dgm:spPr/>
    </dgm:pt>
    <dgm:pt modelId="{D51DBBA7-A327-4846-B6F9-6DC202E6EE06}" type="pres">
      <dgm:prSet presAssocID="{6AEA3485-7633-42D7-A62B-E4A47E544ECA}" presName="node" presStyleLbl="node1" presStyleIdx="6" presStyleCnt="8" custScaleY="123320">
        <dgm:presLayoutVars>
          <dgm:bulletEnabled val="1"/>
        </dgm:presLayoutVars>
      </dgm:prSet>
      <dgm:spPr/>
      <dgm:t>
        <a:bodyPr/>
        <a:lstStyle/>
        <a:p>
          <a:endParaRPr lang="ru-RU"/>
        </a:p>
      </dgm:t>
    </dgm:pt>
    <dgm:pt modelId="{AF2656C9-5A6F-45DB-9E47-9E5267DD6F0E}" type="pres">
      <dgm:prSet presAssocID="{CF4F788C-F678-4C80-BA8C-0B1B7A767AF6}" presName="sibTrans" presStyleCnt="0"/>
      <dgm:spPr/>
    </dgm:pt>
    <dgm:pt modelId="{4523538F-6431-4194-9C5D-D0F8B1AB011F}" type="pres">
      <dgm:prSet presAssocID="{60C63C73-FBDA-49A1-8D8B-48E3009BA685}" presName="node" presStyleLbl="node1" presStyleIdx="7" presStyleCnt="8">
        <dgm:presLayoutVars>
          <dgm:bulletEnabled val="1"/>
        </dgm:presLayoutVars>
      </dgm:prSet>
      <dgm:spPr/>
      <dgm:t>
        <a:bodyPr/>
        <a:lstStyle/>
        <a:p>
          <a:endParaRPr lang="ru-RU"/>
        </a:p>
      </dgm:t>
    </dgm:pt>
  </dgm:ptLst>
  <dgm:cxnLst>
    <dgm:cxn modelId="{A94A3732-F176-4F0B-A9A8-F86774458593}" srcId="{B39F64B5-E104-4C5A-A6BF-8780EDA0D650}" destId="{B9580FA3-AD49-4D6C-B91E-A29A6E76ADB4}" srcOrd="4" destOrd="0" parTransId="{C7A279B9-7F1F-46B0-BED1-DE04A131DCB4}" sibTransId="{7E2C4AD3-6B1D-4F81-825F-78F50A649905}"/>
    <dgm:cxn modelId="{CC47392F-E956-4F8B-8382-1436AFDE3DBC}" type="presOf" srcId="{9C52DED1-17A9-4F1A-A24E-511677CD07AB}" destId="{C2A385C9-7011-4A2E-9E47-ED7F5DF8B836}" srcOrd="0" destOrd="0" presId="urn:microsoft.com/office/officeart/2005/8/layout/default"/>
    <dgm:cxn modelId="{A0E8A705-47CA-4D3D-B754-7BA38BD2FA51}" type="presOf" srcId="{B39F64B5-E104-4C5A-A6BF-8780EDA0D650}" destId="{99AAA216-8198-47C5-86A6-BBF88553A681}" srcOrd="0" destOrd="0" presId="urn:microsoft.com/office/officeart/2005/8/layout/default"/>
    <dgm:cxn modelId="{4D07B287-541F-4F47-A457-CA132C5A38C2}" type="presOf" srcId="{5173185F-8B48-4785-BD20-6A043B152566}" destId="{531918AE-011F-4BAF-A01A-5745CA8CBD0A}" srcOrd="0" destOrd="0" presId="urn:microsoft.com/office/officeart/2005/8/layout/default"/>
    <dgm:cxn modelId="{0F6A06EA-B6D4-4974-815B-BFEF3FF39129}" type="presOf" srcId="{6939C3EF-AA7E-4444-AEF3-BF3D5F568B5F}" destId="{378E18E4-AFFE-4232-AE0F-144A351C5236}" srcOrd="0" destOrd="0" presId="urn:microsoft.com/office/officeart/2005/8/layout/default"/>
    <dgm:cxn modelId="{1C049F99-BB57-44CD-959F-57124E97AC8C}" srcId="{B39F64B5-E104-4C5A-A6BF-8780EDA0D650}" destId="{5173185F-8B48-4785-BD20-6A043B152566}" srcOrd="1" destOrd="0" parTransId="{38CAB734-A983-49C0-9528-226D74BB7405}" sibTransId="{048E5E1A-1230-4903-87E3-C5103F1DA7CD}"/>
    <dgm:cxn modelId="{95BFF6CD-B2F4-4823-A3CF-59BF2C87AAE1}" type="presOf" srcId="{D316A808-29DE-47AE-AD49-FA7DAEEC78D3}" destId="{331D0102-40B8-4121-A486-7B8178616363}" srcOrd="0" destOrd="0" presId="urn:microsoft.com/office/officeart/2005/8/layout/default"/>
    <dgm:cxn modelId="{6C8F8DCD-103F-476D-BAEB-65D5A9758930}" type="presOf" srcId="{60C63C73-FBDA-49A1-8D8B-48E3009BA685}" destId="{4523538F-6431-4194-9C5D-D0F8B1AB011F}" srcOrd="0" destOrd="0" presId="urn:microsoft.com/office/officeart/2005/8/layout/default"/>
    <dgm:cxn modelId="{64D9333A-8BD8-43D8-BF50-BEFA4BF5E8DF}" srcId="{B39F64B5-E104-4C5A-A6BF-8780EDA0D650}" destId="{60C63C73-FBDA-49A1-8D8B-48E3009BA685}" srcOrd="7" destOrd="0" parTransId="{E0978C35-2BF7-4795-910B-7BB5F088C610}" sibTransId="{FBDBAA2A-D0DB-4D28-AA77-8F31D2A4A4FB}"/>
    <dgm:cxn modelId="{4058A455-E396-4113-A6CF-92EE8E6D2DE1}" type="presOf" srcId="{37219DDA-82B8-4C07-AC69-090CCD87258C}" destId="{D047DD3B-584E-4286-A71E-82867379981D}" srcOrd="0" destOrd="0" presId="urn:microsoft.com/office/officeart/2005/8/layout/default"/>
    <dgm:cxn modelId="{6927E5B5-476E-40C2-A27E-75CDE07DEDFA}" type="presOf" srcId="{B9580FA3-AD49-4D6C-B91E-A29A6E76ADB4}" destId="{1F263903-5FA0-4951-8585-8E883AF9F740}" srcOrd="0" destOrd="0" presId="urn:microsoft.com/office/officeart/2005/8/layout/default"/>
    <dgm:cxn modelId="{2537884C-F2DA-48FE-BC6E-DD00FFCE6527}" srcId="{B39F64B5-E104-4C5A-A6BF-8780EDA0D650}" destId="{6AEA3485-7633-42D7-A62B-E4A47E544ECA}" srcOrd="6" destOrd="0" parTransId="{E1FE6CBE-FFD1-4AEB-8FFB-7DD512A32B64}" sibTransId="{CF4F788C-F678-4C80-BA8C-0B1B7A767AF6}"/>
    <dgm:cxn modelId="{2BF48B3F-ADFA-4B9C-8775-23121AFA0FE4}" srcId="{B39F64B5-E104-4C5A-A6BF-8780EDA0D650}" destId="{37219DDA-82B8-4C07-AC69-090CCD87258C}" srcOrd="5" destOrd="0" parTransId="{6EC140F9-5F4A-4B75-981D-B529C6658443}" sibTransId="{BE24A95C-51A3-44D4-84EF-6D127BDF7204}"/>
    <dgm:cxn modelId="{F705C339-EA22-4583-AD28-4FB5CF098F69}" srcId="{B39F64B5-E104-4C5A-A6BF-8780EDA0D650}" destId="{9C52DED1-17A9-4F1A-A24E-511677CD07AB}" srcOrd="2" destOrd="0" parTransId="{5D43F038-0C40-4C07-B3FA-846FFF75BB66}" sibTransId="{9B80EAB0-7FDD-4316-8147-09346F98434F}"/>
    <dgm:cxn modelId="{BE7D0DB2-1618-4F65-ADD5-0D971BFF742D}" srcId="{B39F64B5-E104-4C5A-A6BF-8780EDA0D650}" destId="{6939C3EF-AA7E-4444-AEF3-BF3D5F568B5F}" srcOrd="0" destOrd="0" parTransId="{A22C99C9-DA09-4E67-9EF1-A7FBD0F30CD2}" sibTransId="{C5A207FF-DCBC-4B4C-8C48-B1BA5F8D8919}"/>
    <dgm:cxn modelId="{455898C7-6ABC-4673-AF51-6635A80735BB}" type="presOf" srcId="{6AEA3485-7633-42D7-A62B-E4A47E544ECA}" destId="{D51DBBA7-A327-4846-B6F9-6DC202E6EE06}" srcOrd="0" destOrd="0" presId="urn:microsoft.com/office/officeart/2005/8/layout/default"/>
    <dgm:cxn modelId="{FB818D09-8DE4-42BF-86A2-771353A9AA9E}" srcId="{B39F64B5-E104-4C5A-A6BF-8780EDA0D650}" destId="{D316A808-29DE-47AE-AD49-FA7DAEEC78D3}" srcOrd="3" destOrd="0" parTransId="{5129B7F9-CFC8-4DA8-A17B-4D9CB13C982F}" sibTransId="{041E652B-80E2-4E02-80A9-699DF407F8F5}"/>
    <dgm:cxn modelId="{36D7DDEF-EB6A-41C8-961F-023833B17289}" type="presParOf" srcId="{99AAA216-8198-47C5-86A6-BBF88553A681}" destId="{378E18E4-AFFE-4232-AE0F-144A351C5236}" srcOrd="0" destOrd="0" presId="urn:microsoft.com/office/officeart/2005/8/layout/default"/>
    <dgm:cxn modelId="{A6C448B2-F36B-48A3-9EE5-F0A97916E84A}" type="presParOf" srcId="{99AAA216-8198-47C5-86A6-BBF88553A681}" destId="{6C5C9A70-7A0D-4CEE-83FA-5C9B13FFF01A}" srcOrd="1" destOrd="0" presId="urn:microsoft.com/office/officeart/2005/8/layout/default"/>
    <dgm:cxn modelId="{B0ABABDF-31DA-43DB-85B2-958D9F1EEC08}" type="presParOf" srcId="{99AAA216-8198-47C5-86A6-BBF88553A681}" destId="{531918AE-011F-4BAF-A01A-5745CA8CBD0A}" srcOrd="2" destOrd="0" presId="urn:microsoft.com/office/officeart/2005/8/layout/default"/>
    <dgm:cxn modelId="{8508D910-A5EA-428B-BC3F-3BCF9B2552C7}" type="presParOf" srcId="{99AAA216-8198-47C5-86A6-BBF88553A681}" destId="{262E43FD-6D3E-4082-939F-730D7B3EC3E2}" srcOrd="3" destOrd="0" presId="urn:microsoft.com/office/officeart/2005/8/layout/default"/>
    <dgm:cxn modelId="{6E425F68-6592-47DA-BA94-C888E3A57495}" type="presParOf" srcId="{99AAA216-8198-47C5-86A6-BBF88553A681}" destId="{C2A385C9-7011-4A2E-9E47-ED7F5DF8B836}" srcOrd="4" destOrd="0" presId="urn:microsoft.com/office/officeart/2005/8/layout/default"/>
    <dgm:cxn modelId="{AD14F79D-F3D8-4F1A-AB00-020569140085}" type="presParOf" srcId="{99AAA216-8198-47C5-86A6-BBF88553A681}" destId="{E225218D-5293-40B6-96A8-4DFB238655A5}" srcOrd="5" destOrd="0" presId="urn:microsoft.com/office/officeart/2005/8/layout/default"/>
    <dgm:cxn modelId="{89E802AA-F606-42D1-9C77-3B6C0F6ACDA6}" type="presParOf" srcId="{99AAA216-8198-47C5-86A6-BBF88553A681}" destId="{331D0102-40B8-4121-A486-7B8178616363}" srcOrd="6" destOrd="0" presId="urn:microsoft.com/office/officeart/2005/8/layout/default"/>
    <dgm:cxn modelId="{AD9A4F1D-63D5-47E5-9F64-D807CE682926}" type="presParOf" srcId="{99AAA216-8198-47C5-86A6-BBF88553A681}" destId="{C87EC348-5F99-4DA7-A044-A7B7C0B8A0DC}" srcOrd="7" destOrd="0" presId="urn:microsoft.com/office/officeart/2005/8/layout/default"/>
    <dgm:cxn modelId="{C61AA680-5CF5-42A7-B0CE-7D3487A8BBE1}" type="presParOf" srcId="{99AAA216-8198-47C5-86A6-BBF88553A681}" destId="{1F263903-5FA0-4951-8585-8E883AF9F740}" srcOrd="8" destOrd="0" presId="urn:microsoft.com/office/officeart/2005/8/layout/default"/>
    <dgm:cxn modelId="{596A5B9F-5030-43D6-91A9-9B13037DE280}" type="presParOf" srcId="{99AAA216-8198-47C5-86A6-BBF88553A681}" destId="{9A30F3E4-95D0-457A-B9BE-41B2B2B81815}" srcOrd="9" destOrd="0" presId="urn:microsoft.com/office/officeart/2005/8/layout/default"/>
    <dgm:cxn modelId="{F70F51C9-E102-4DC4-B657-A5D27E91C38A}" type="presParOf" srcId="{99AAA216-8198-47C5-86A6-BBF88553A681}" destId="{D047DD3B-584E-4286-A71E-82867379981D}" srcOrd="10" destOrd="0" presId="urn:microsoft.com/office/officeart/2005/8/layout/default"/>
    <dgm:cxn modelId="{740499F2-263A-4B7C-AC18-1D2F4B96C742}" type="presParOf" srcId="{99AAA216-8198-47C5-86A6-BBF88553A681}" destId="{F6093E9E-D1A2-4739-A050-1F496A890A34}" srcOrd="11" destOrd="0" presId="urn:microsoft.com/office/officeart/2005/8/layout/default"/>
    <dgm:cxn modelId="{F2725667-0A86-4F15-A0BB-F4CCC366E005}" type="presParOf" srcId="{99AAA216-8198-47C5-86A6-BBF88553A681}" destId="{D51DBBA7-A327-4846-B6F9-6DC202E6EE06}" srcOrd="12" destOrd="0" presId="urn:microsoft.com/office/officeart/2005/8/layout/default"/>
    <dgm:cxn modelId="{4245E954-766F-4EE8-BD8D-9A3E901CC4A1}" type="presParOf" srcId="{99AAA216-8198-47C5-86A6-BBF88553A681}" destId="{AF2656C9-5A6F-45DB-9E47-9E5267DD6F0E}" srcOrd="13" destOrd="0" presId="urn:microsoft.com/office/officeart/2005/8/layout/default"/>
    <dgm:cxn modelId="{19A548F9-9A54-444B-BEAD-DBED5CB0DEF2}" type="presParOf" srcId="{99AAA216-8198-47C5-86A6-BBF88553A681}" destId="{4523538F-6431-4194-9C5D-D0F8B1AB011F}"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66EBF7-2EB4-4904-BD14-B816DCDB8A98}">
      <dsp:nvSpPr>
        <dsp:cNvPr id="0" name=""/>
        <dsp:cNvSpPr/>
      </dsp:nvSpPr>
      <dsp:spPr>
        <a:xfrm>
          <a:off x="0" y="828046"/>
          <a:ext cx="10668000" cy="15287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DDF099-18DD-468A-BD17-70421AECB17B}">
      <dsp:nvSpPr>
        <dsp:cNvPr id="0" name=""/>
        <dsp:cNvSpPr/>
      </dsp:nvSpPr>
      <dsp:spPr>
        <a:xfrm>
          <a:off x="462431" y="1172003"/>
          <a:ext cx="840785" cy="84078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8A3345-6CA5-4B31-9E8C-2CDE4749DD43}">
      <dsp:nvSpPr>
        <dsp:cNvPr id="0" name=""/>
        <dsp:cNvSpPr/>
      </dsp:nvSpPr>
      <dsp:spPr>
        <a:xfrm>
          <a:off x="1765649" y="828046"/>
          <a:ext cx="8902350" cy="1528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787" tIns="161787" rIns="161787" bIns="161787" numCol="1" spcCol="1270" anchor="ctr" anchorCtr="0">
          <a:noAutofit/>
        </a:bodyPr>
        <a:lstStyle/>
        <a:p>
          <a:pPr lvl="0" algn="ctr" defTabSz="800100">
            <a:lnSpc>
              <a:spcPct val="100000"/>
            </a:lnSpc>
            <a:spcBef>
              <a:spcPct val="0"/>
            </a:spcBef>
            <a:spcAft>
              <a:spcPct val="35000"/>
            </a:spcAft>
          </a:pPr>
          <a:r>
            <a:rPr lang="ru-RU" sz="1800" kern="1200" dirty="0">
              <a:solidFill>
                <a:schemeClr val="bg1"/>
              </a:solidFill>
              <a:latin typeface="Times New Roman" panose="02020603050405020304" pitchFamily="18" charset="0"/>
              <a:cs typeface="Times New Roman" panose="02020603050405020304" pitchFamily="18" charset="0"/>
            </a:rPr>
            <a:t>Важно не забывать об особенностях каждого ребенка, всячески поддерживать его, не требовать от него полной самостоятельности в самоорганизации и при выполнении заданий, поощрять любые проявления инициативы, попытки сформулировать свое непонимание задачи, желание обратиться за помощью. </a:t>
          </a:r>
          <a:endParaRPr lang="en-US" sz="1800" kern="1200" dirty="0">
            <a:solidFill>
              <a:schemeClr val="bg1"/>
            </a:solidFill>
            <a:latin typeface="Times New Roman" panose="02020603050405020304" pitchFamily="18" charset="0"/>
            <a:cs typeface="Times New Roman" panose="02020603050405020304" pitchFamily="18" charset="0"/>
          </a:endParaRPr>
        </a:p>
      </dsp:txBody>
      <dsp:txXfrm>
        <a:off x="1765649" y="828046"/>
        <a:ext cx="8902350" cy="1528700"/>
      </dsp:txXfrm>
    </dsp:sp>
    <dsp:sp modelId="{13238372-A0AB-487B-ADDF-F1218080478D}">
      <dsp:nvSpPr>
        <dsp:cNvPr id="0" name=""/>
        <dsp:cNvSpPr/>
      </dsp:nvSpPr>
      <dsp:spPr>
        <a:xfrm>
          <a:off x="0" y="2738922"/>
          <a:ext cx="10668000" cy="15287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FA0761-9300-48F7-8D90-4FA8F87C39B1}">
      <dsp:nvSpPr>
        <dsp:cNvPr id="0" name=""/>
        <dsp:cNvSpPr/>
      </dsp:nvSpPr>
      <dsp:spPr>
        <a:xfrm>
          <a:off x="462431" y="3082879"/>
          <a:ext cx="840785" cy="84078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18797F-B0F0-49E6-97DA-0F2E53335CB5}">
      <dsp:nvSpPr>
        <dsp:cNvPr id="0" name=""/>
        <dsp:cNvSpPr/>
      </dsp:nvSpPr>
      <dsp:spPr>
        <a:xfrm>
          <a:off x="1765649" y="2738922"/>
          <a:ext cx="8902350" cy="1528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787" tIns="161787" rIns="161787" bIns="161787" numCol="1" spcCol="1270" anchor="ctr" anchorCtr="0">
          <a:noAutofit/>
        </a:bodyPr>
        <a:lstStyle/>
        <a:p>
          <a:pPr lvl="0" algn="ctr" defTabSz="889000">
            <a:lnSpc>
              <a:spcPct val="100000"/>
            </a:lnSpc>
            <a:spcBef>
              <a:spcPct val="0"/>
            </a:spcBef>
            <a:spcAft>
              <a:spcPct val="35000"/>
            </a:spcAft>
          </a:pPr>
          <a:r>
            <a:rPr lang="ru-RU" sz="2000" kern="1200" dirty="0">
              <a:solidFill>
                <a:schemeClr val="bg1"/>
              </a:solidFill>
              <a:latin typeface="Times New Roman" panose="02020603050405020304" pitchFamily="18" charset="0"/>
              <a:cs typeface="Times New Roman" panose="02020603050405020304" pitchFamily="18" charset="0"/>
            </a:rPr>
            <a:t>Следует помнить, что при необходимости, в случае возникновения трудностей, родитель может  подключить к решению проблемы школьного психолога. </a:t>
          </a:r>
          <a:endParaRPr lang="en-US" sz="2000" kern="1200" dirty="0">
            <a:solidFill>
              <a:schemeClr val="bg1"/>
            </a:solidFill>
            <a:latin typeface="Times New Roman" panose="02020603050405020304" pitchFamily="18" charset="0"/>
            <a:cs typeface="Times New Roman" panose="02020603050405020304" pitchFamily="18" charset="0"/>
          </a:endParaRPr>
        </a:p>
      </dsp:txBody>
      <dsp:txXfrm>
        <a:off x="1765649" y="2738922"/>
        <a:ext cx="8902350" cy="1528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8E18E4-AFFE-4232-AE0F-144A351C5236}">
      <dsp:nvSpPr>
        <dsp:cNvPr id="0" name=""/>
        <dsp:cNvSpPr/>
      </dsp:nvSpPr>
      <dsp:spPr>
        <a:xfrm>
          <a:off x="3472" y="130630"/>
          <a:ext cx="2754565" cy="16527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a:solidFill>
                <a:schemeClr val="bg1"/>
              </a:solidFill>
              <a:latin typeface="Times New Roman" panose="02020603050405020304" pitchFamily="18" charset="0"/>
              <a:cs typeface="Times New Roman" panose="02020603050405020304" pitchFamily="18" charset="0"/>
            </a:rPr>
            <a:t>1.	Уважайте личность ребенка, разговаривайте с ним на равных, не унижайте, не обзывайте его, слушайте ребенка, задавайте вопросы, получайте аргументы.</a:t>
          </a:r>
          <a:endParaRPr lang="en-US" sz="1600" kern="1200" dirty="0">
            <a:solidFill>
              <a:schemeClr val="bg1"/>
            </a:solidFill>
            <a:latin typeface="Times New Roman" panose="02020603050405020304" pitchFamily="18" charset="0"/>
            <a:cs typeface="Times New Roman" panose="02020603050405020304" pitchFamily="18" charset="0"/>
          </a:endParaRPr>
        </a:p>
      </dsp:txBody>
      <dsp:txXfrm>
        <a:off x="3472" y="130630"/>
        <a:ext cx="2754565" cy="1652739"/>
      </dsp:txXfrm>
    </dsp:sp>
    <dsp:sp modelId="{531918AE-011F-4BAF-A01A-5745CA8CBD0A}">
      <dsp:nvSpPr>
        <dsp:cNvPr id="0" name=""/>
        <dsp:cNvSpPr/>
      </dsp:nvSpPr>
      <dsp:spPr>
        <a:xfrm>
          <a:off x="3033493" y="130630"/>
          <a:ext cx="2754565" cy="16527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a:solidFill>
                <a:schemeClr val="bg1"/>
              </a:solidFill>
              <a:latin typeface="Times New Roman" panose="02020603050405020304" pitchFamily="18" charset="0"/>
              <a:cs typeface="Times New Roman" panose="02020603050405020304" pitchFamily="18" charset="0"/>
            </a:rPr>
            <a:t>2.	Диалог всегда будет идти на пользу в построении отношений, сплошные нотации – наоборот выстроят между вами стену.</a:t>
          </a:r>
          <a:endParaRPr lang="en-US" sz="1600" kern="1200">
            <a:solidFill>
              <a:schemeClr val="bg1"/>
            </a:solidFill>
            <a:latin typeface="Times New Roman" panose="02020603050405020304" pitchFamily="18" charset="0"/>
            <a:cs typeface="Times New Roman" panose="02020603050405020304" pitchFamily="18" charset="0"/>
          </a:endParaRPr>
        </a:p>
      </dsp:txBody>
      <dsp:txXfrm>
        <a:off x="3033493" y="130630"/>
        <a:ext cx="2754565" cy="1652739"/>
      </dsp:txXfrm>
    </dsp:sp>
    <dsp:sp modelId="{C2A385C9-7011-4A2E-9E47-ED7F5DF8B836}">
      <dsp:nvSpPr>
        <dsp:cNvPr id="0" name=""/>
        <dsp:cNvSpPr/>
      </dsp:nvSpPr>
      <dsp:spPr>
        <a:xfrm>
          <a:off x="6063515" y="130630"/>
          <a:ext cx="2754565" cy="16527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a:solidFill>
                <a:schemeClr val="bg1"/>
              </a:solidFill>
              <a:latin typeface="Times New Roman" panose="02020603050405020304" pitchFamily="18" charset="0"/>
              <a:cs typeface="Times New Roman" panose="02020603050405020304" pitchFamily="18" charset="0"/>
            </a:rPr>
            <a:t>3.	Поощряйте и хвалите за конкретные успехи.</a:t>
          </a:r>
          <a:endParaRPr lang="en-US" sz="1600" kern="1200">
            <a:solidFill>
              <a:schemeClr val="bg1"/>
            </a:solidFill>
            <a:latin typeface="Times New Roman" panose="02020603050405020304" pitchFamily="18" charset="0"/>
            <a:cs typeface="Times New Roman" panose="02020603050405020304" pitchFamily="18" charset="0"/>
          </a:endParaRPr>
        </a:p>
      </dsp:txBody>
      <dsp:txXfrm>
        <a:off x="6063515" y="130630"/>
        <a:ext cx="2754565" cy="1652739"/>
      </dsp:txXfrm>
    </dsp:sp>
    <dsp:sp modelId="{331D0102-40B8-4121-A486-7B8178616363}">
      <dsp:nvSpPr>
        <dsp:cNvPr id="0" name=""/>
        <dsp:cNvSpPr/>
      </dsp:nvSpPr>
      <dsp:spPr>
        <a:xfrm>
          <a:off x="9093536" y="130630"/>
          <a:ext cx="2754565" cy="16527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a:solidFill>
                <a:schemeClr val="bg1"/>
              </a:solidFill>
              <a:latin typeface="Times New Roman" panose="02020603050405020304" pitchFamily="18" charset="0"/>
              <a:cs typeface="Times New Roman" panose="02020603050405020304" pitchFamily="18" charset="0"/>
            </a:rPr>
            <a:t>4.	Соизмеряйте свои ожидания с реальными возможностями ребенка.</a:t>
          </a:r>
          <a:endParaRPr lang="en-US" sz="1600" kern="1200">
            <a:solidFill>
              <a:schemeClr val="bg1"/>
            </a:solidFill>
            <a:latin typeface="Times New Roman" panose="02020603050405020304" pitchFamily="18" charset="0"/>
            <a:cs typeface="Times New Roman" panose="02020603050405020304" pitchFamily="18" charset="0"/>
          </a:endParaRPr>
        </a:p>
      </dsp:txBody>
      <dsp:txXfrm>
        <a:off x="9093536" y="130630"/>
        <a:ext cx="2754565" cy="1652739"/>
      </dsp:txXfrm>
    </dsp:sp>
    <dsp:sp modelId="{1F263903-5FA0-4951-8585-8E883AF9F740}">
      <dsp:nvSpPr>
        <dsp:cNvPr id="0" name=""/>
        <dsp:cNvSpPr/>
      </dsp:nvSpPr>
      <dsp:spPr>
        <a:xfrm>
          <a:off x="3472" y="2251535"/>
          <a:ext cx="2754565" cy="16527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a:solidFill>
                <a:schemeClr val="bg1"/>
              </a:solidFill>
              <a:latin typeface="Times New Roman" panose="02020603050405020304" pitchFamily="18" charset="0"/>
              <a:cs typeface="Times New Roman" panose="02020603050405020304" pitchFamily="18" charset="0"/>
            </a:rPr>
            <a:t>5.	Чаще давайте ребенку возможность получать радость, удовлетворение от повседневных  удовольствий (вкусная еда, общение с друзьями по телефону и т.д).</a:t>
          </a:r>
          <a:endParaRPr lang="en-US" sz="1600" kern="1200">
            <a:solidFill>
              <a:schemeClr val="bg1"/>
            </a:solidFill>
            <a:latin typeface="Times New Roman" panose="02020603050405020304" pitchFamily="18" charset="0"/>
            <a:cs typeface="Times New Roman" panose="02020603050405020304" pitchFamily="18" charset="0"/>
          </a:endParaRPr>
        </a:p>
      </dsp:txBody>
      <dsp:txXfrm>
        <a:off x="3472" y="2251535"/>
        <a:ext cx="2754565" cy="1652739"/>
      </dsp:txXfrm>
    </dsp:sp>
    <dsp:sp modelId="{D047DD3B-584E-4286-A71E-82867379981D}">
      <dsp:nvSpPr>
        <dsp:cNvPr id="0" name=""/>
        <dsp:cNvSpPr/>
      </dsp:nvSpPr>
      <dsp:spPr>
        <a:xfrm>
          <a:off x="3033493" y="2058826"/>
          <a:ext cx="2754565" cy="20381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a:solidFill>
                <a:schemeClr val="bg1"/>
              </a:solidFill>
              <a:latin typeface="Times New Roman" panose="02020603050405020304" pitchFamily="18" charset="0"/>
              <a:cs typeface="Times New Roman" panose="02020603050405020304" pitchFamily="18" charset="0"/>
            </a:rPr>
            <a:t>6.	Обычные дела можно сделать интересной игрой, если перенести в необычные условия. Например, завтрак устроить не за столом, а на полу в комнате, назвав это «пикником».  И  фантазируйте на тему, где вы сейчас, что вокруг вас. </a:t>
          </a:r>
          <a:endParaRPr lang="en-US" sz="1600" kern="1200" dirty="0">
            <a:solidFill>
              <a:schemeClr val="bg1"/>
            </a:solidFill>
            <a:latin typeface="Times New Roman" panose="02020603050405020304" pitchFamily="18" charset="0"/>
            <a:cs typeface="Times New Roman" panose="02020603050405020304" pitchFamily="18" charset="0"/>
          </a:endParaRPr>
        </a:p>
      </dsp:txBody>
      <dsp:txXfrm>
        <a:off x="3033493" y="2058826"/>
        <a:ext cx="2754565" cy="2038157"/>
      </dsp:txXfrm>
    </dsp:sp>
    <dsp:sp modelId="{D51DBBA7-A327-4846-B6F9-6DC202E6EE06}">
      <dsp:nvSpPr>
        <dsp:cNvPr id="0" name=""/>
        <dsp:cNvSpPr/>
      </dsp:nvSpPr>
      <dsp:spPr>
        <a:xfrm>
          <a:off x="6063515" y="2058826"/>
          <a:ext cx="2754565" cy="20381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a:solidFill>
                <a:schemeClr val="bg1"/>
              </a:solidFill>
              <a:latin typeface="Times New Roman" panose="02020603050405020304" pitchFamily="18" charset="0"/>
              <a:cs typeface="Times New Roman" panose="02020603050405020304" pitchFamily="18" charset="0"/>
            </a:rPr>
            <a:t>7.	Важно показать ребенку наличие личного пространства, определить место, куда  можно уйти, чтобы уединиться. Постарайтесь рассмотреть варианты для уединений, как для себя, так и для детей («уголки уединения»). Это предотвратит возникновение конфликтов в условиях самоизоляции.</a:t>
          </a:r>
          <a:endParaRPr lang="en-US" sz="1400" kern="1200" dirty="0">
            <a:solidFill>
              <a:schemeClr val="bg1"/>
            </a:solidFill>
            <a:latin typeface="Times New Roman" panose="02020603050405020304" pitchFamily="18" charset="0"/>
            <a:cs typeface="Times New Roman" panose="02020603050405020304" pitchFamily="18" charset="0"/>
          </a:endParaRPr>
        </a:p>
      </dsp:txBody>
      <dsp:txXfrm>
        <a:off x="6063515" y="2058826"/>
        <a:ext cx="2754565" cy="2038157"/>
      </dsp:txXfrm>
    </dsp:sp>
    <dsp:sp modelId="{4523538F-6431-4194-9C5D-D0F8B1AB011F}">
      <dsp:nvSpPr>
        <dsp:cNvPr id="0" name=""/>
        <dsp:cNvSpPr/>
      </dsp:nvSpPr>
      <dsp:spPr>
        <a:xfrm>
          <a:off x="9093536" y="2251535"/>
          <a:ext cx="2754565" cy="16527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a:solidFill>
                <a:schemeClr val="bg1"/>
              </a:solidFill>
              <a:latin typeface="Times New Roman" panose="02020603050405020304" pitchFamily="18" charset="0"/>
              <a:cs typeface="Times New Roman" panose="02020603050405020304" pitchFamily="18" charset="0"/>
            </a:rPr>
            <a:t>8.	Наряду с выполнением всех медицинских рекомендаций следует стараться вести здоровый образ жизни, заниматься спортом, заниматься саморазвитием.</a:t>
          </a:r>
          <a:endParaRPr lang="en-US" sz="1600" kern="1200">
            <a:solidFill>
              <a:schemeClr val="bg1"/>
            </a:solidFill>
            <a:latin typeface="Times New Roman" panose="02020603050405020304" pitchFamily="18" charset="0"/>
            <a:cs typeface="Times New Roman" panose="02020603050405020304" pitchFamily="18" charset="0"/>
          </a:endParaRPr>
        </a:p>
      </dsp:txBody>
      <dsp:txXfrm>
        <a:off x="9093536" y="2251535"/>
        <a:ext cx="2754565" cy="165273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11/11/2020</a:t>
            </a:fld>
            <a:endParaRPr lang="en-US"/>
          </a:p>
        </p:txBody>
      </p:sp>
      <p:sp>
        <p:nvSpPr>
          <p:cNvPr id="5" name="Footer Placeholder 4">
            <a:extLst>
              <a:ext uri="{FF2B5EF4-FFF2-40B4-BE49-F238E27FC236}">
                <a16:creationId xmlns=""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880089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11/11/2020</a:t>
            </a:fld>
            <a:endParaRPr lang="en-US"/>
          </a:p>
        </p:txBody>
      </p:sp>
      <p:sp>
        <p:nvSpPr>
          <p:cNvPr id="5" name="Footer Placeholder 4">
            <a:extLst>
              <a:ext uri="{FF2B5EF4-FFF2-40B4-BE49-F238E27FC236}">
                <a16:creationId xmlns=""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180173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11/11/2020</a:t>
            </a:fld>
            <a:endParaRPr lang="en-US"/>
          </a:p>
        </p:txBody>
      </p:sp>
      <p:sp>
        <p:nvSpPr>
          <p:cNvPr id="5" name="Footer Placeholder 4">
            <a:extLst>
              <a:ext uri="{FF2B5EF4-FFF2-40B4-BE49-F238E27FC236}">
                <a16:creationId xmlns=""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098281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11/11/2020</a:t>
            </a:fld>
            <a:endParaRPr lang="en-US"/>
          </a:p>
        </p:txBody>
      </p:sp>
      <p:sp>
        <p:nvSpPr>
          <p:cNvPr id="5" name="Footer Placeholder 4">
            <a:extLst>
              <a:ext uri="{FF2B5EF4-FFF2-40B4-BE49-F238E27FC236}">
                <a16:creationId xmlns=""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626900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11/11/2020</a:t>
            </a:fld>
            <a:endParaRPr lang="en-US"/>
          </a:p>
        </p:txBody>
      </p:sp>
      <p:sp>
        <p:nvSpPr>
          <p:cNvPr id="5" name="Footer Placeholder 4">
            <a:extLst>
              <a:ext uri="{FF2B5EF4-FFF2-40B4-BE49-F238E27FC236}">
                <a16:creationId xmlns=""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354826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11/11/2020</a:t>
            </a:fld>
            <a:endParaRPr lang="en-US"/>
          </a:p>
        </p:txBody>
      </p:sp>
      <p:sp>
        <p:nvSpPr>
          <p:cNvPr id="6" name="Footer Placeholder 5">
            <a:extLst>
              <a:ext uri="{FF2B5EF4-FFF2-40B4-BE49-F238E27FC236}">
                <a16:creationId xmlns=""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027958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11/11/2020</a:t>
            </a:fld>
            <a:endParaRPr lang="en-US"/>
          </a:p>
        </p:txBody>
      </p:sp>
      <p:sp>
        <p:nvSpPr>
          <p:cNvPr id="8" name="Footer Placeholder 7">
            <a:extLst>
              <a:ext uri="{FF2B5EF4-FFF2-40B4-BE49-F238E27FC236}">
                <a16:creationId xmlns=""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8187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11/11/2020</a:t>
            </a:fld>
            <a:endParaRPr lang="en-US"/>
          </a:p>
        </p:txBody>
      </p:sp>
      <p:sp>
        <p:nvSpPr>
          <p:cNvPr id="4" name="Footer Placeholder 3">
            <a:extLst>
              <a:ext uri="{FF2B5EF4-FFF2-40B4-BE49-F238E27FC236}">
                <a16:creationId xmlns=""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858727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11/11/2020</a:t>
            </a:fld>
            <a:endParaRPr lang="en-US"/>
          </a:p>
        </p:txBody>
      </p:sp>
      <p:sp>
        <p:nvSpPr>
          <p:cNvPr id="3" name="Footer Placeholder 2">
            <a:extLst>
              <a:ext uri="{FF2B5EF4-FFF2-40B4-BE49-F238E27FC236}">
                <a16:creationId xmlns=""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26045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11/11/2020</a:t>
            </a:fld>
            <a:endParaRPr lang="en-US"/>
          </a:p>
        </p:txBody>
      </p:sp>
      <p:sp>
        <p:nvSpPr>
          <p:cNvPr id="6" name="Footer Placeholder 5">
            <a:extLst>
              <a:ext uri="{FF2B5EF4-FFF2-40B4-BE49-F238E27FC236}">
                <a16:creationId xmlns=""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654367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11/11/2020</a:t>
            </a:fld>
            <a:endParaRPr lang="en-US"/>
          </a:p>
        </p:txBody>
      </p:sp>
      <p:sp>
        <p:nvSpPr>
          <p:cNvPr id="6" name="Footer Placeholder 5">
            <a:extLst>
              <a:ext uri="{FF2B5EF4-FFF2-40B4-BE49-F238E27FC236}">
                <a16:creationId xmlns=""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538294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11/11/2020</a:t>
            </a:fld>
            <a:endParaRPr lang="en-US"/>
          </a:p>
        </p:txBody>
      </p:sp>
      <p:sp>
        <p:nvSpPr>
          <p:cNvPr id="5" name="Footer Placeholder 4">
            <a:extLst>
              <a:ext uri="{FF2B5EF4-FFF2-40B4-BE49-F238E27FC236}">
                <a16:creationId xmlns=""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852751373"/>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1" r:id="rId6"/>
    <p:sldLayoutId id="2147483697" r:id="rId7"/>
    <p:sldLayoutId id="2147483698" r:id="rId8"/>
    <p:sldLayoutId id="2147483699" r:id="rId9"/>
    <p:sldLayoutId id="2147483700" r:id="rId10"/>
    <p:sldLayoutId id="21474837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6" name="Rectangle 31">
            <a:extLst>
              <a:ext uri="{FF2B5EF4-FFF2-40B4-BE49-F238E27FC236}">
                <a16:creationId xmlns="" xmlns:a16="http://schemas.microsoft.com/office/drawing/2014/main" id="{7A18C9FB-EC4C-4DAE-8F7D-C6E5AF6079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11" name="Рисунок 10" descr="Изображение выглядит как трава, стол, держит&#10;&#10;Автоматически созданное описание">
            <a:extLst>
              <a:ext uri="{FF2B5EF4-FFF2-40B4-BE49-F238E27FC236}">
                <a16:creationId xmlns="" xmlns:a16="http://schemas.microsoft.com/office/drawing/2014/main" id="{D087FE54-5972-4283-8928-704792B4E905}"/>
              </a:ext>
            </a:extLst>
          </p:cNvPr>
          <p:cNvPicPr>
            <a:picLocks noChangeAspect="1"/>
          </p:cNvPicPr>
          <p:nvPr/>
        </p:nvPicPr>
        <p:blipFill rotWithShape="1">
          <a:blip r:embed="rId2"/>
          <a:srcRect r="14642" b="-1"/>
          <a:stretch/>
        </p:blipFill>
        <p:spPr>
          <a:xfrm>
            <a:off x="5091546" y="619123"/>
            <a:ext cx="7100454" cy="6238874"/>
          </a:xfrm>
          <a:custGeom>
            <a:avLst/>
            <a:gdLst/>
            <a:ahLst/>
            <a:cxnLst/>
            <a:rect l="l" t="t" r="r" b="b"/>
            <a:pathLst>
              <a:path w="7100454" h="6238874">
                <a:moveTo>
                  <a:pt x="5221938" y="783"/>
                </a:moveTo>
                <a:cubicBezTo>
                  <a:pt x="5784158" y="15914"/>
                  <a:pt x="6301398" y="253541"/>
                  <a:pt x="6756828" y="979302"/>
                </a:cubicBezTo>
                <a:cubicBezTo>
                  <a:pt x="6870382" y="1160214"/>
                  <a:pt x="6969391" y="1352970"/>
                  <a:pt x="7057114" y="1554417"/>
                </a:cubicBezTo>
                <a:lnTo>
                  <a:pt x="7100454" y="1659685"/>
                </a:lnTo>
                <a:lnTo>
                  <a:pt x="7100454" y="6238874"/>
                </a:lnTo>
                <a:lnTo>
                  <a:pt x="0" y="6238874"/>
                </a:lnTo>
                <a:lnTo>
                  <a:pt x="14064" y="6003370"/>
                </a:lnTo>
                <a:cubicBezTo>
                  <a:pt x="69537" y="5262783"/>
                  <a:pt x="191580" y="4496548"/>
                  <a:pt x="334789" y="3724830"/>
                </a:cubicBezTo>
                <a:cubicBezTo>
                  <a:pt x="778352" y="1333290"/>
                  <a:pt x="2184944" y="696602"/>
                  <a:pt x="3836378" y="244282"/>
                </a:cubicBezTo>
                <a:cubicBezTo>
                  <a:pt x="4320163" y="111842"/>
                  <a:pt x="4784656" y="-10986"/>
                  <a:pt x="5221938" y="783"/>
                </a:cubicBezTo>
                <a:close/>
              </a:path>
            </a:pathLst>
          </a:custGeom>
        </p:spPr>
      </p:pic>
      <p:sp>
        <p:nvSpPr>
          <p:cNvPr id="37" name="Freeform: Shape 33">
            <a:extLst>
              <a:ext uri="{FF2B5EF4-FFF2-40B4-BE49-F238E27FC236}">
                <a16:creationId xmlns="" xmlns:a16="http://schemas.microsoft.com/office/drawing/2014/main" id="{1A0F8916-44ED-4BA2-B4A8-BFF92E4B49B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flipV="1">
            <a:off x="5254705" y="-79298"/>
            <a:ext cx="6064089" cy="7810500"/>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Заголовок 1">
            <a:extLst>
              <a:ext uri="{FF2B5EF4-FFF2-40B4-BE49-F238E27FC236}">
                <a16:creationId xmlns="" xmlns:a16="http://schemas.microsoft.com/office/drawing/2014/main" id="{C662FCD4-1F16-4B95-A563-AB7644DF4000}"/>
              </a:ext>
            </a:extLst>
          </p:cNvPr>
          <p:cNvSpPr>
            <a:spLocks noGrp="1"/>
          </p:cNvSpPr>
          <p:nvPr>
            <p:ph type="ctrTitle"/>
          </p:nvPr>
        </p:nvSpPr>
        <p:spPr>
          <a:xfrm>
            <a:off x="750711" y="186264"/>
            <a:ext cx="4572000" cy="4447823"/>
          </a:xfrm>
        </p:spPr>
        <p:txBody>
          <a:bodyPr>
            <a:normAutofit/>
          </a:bodyPr>
          <a:lstStyle/>
          <a:p>
            <a:r>
              <a:rPr lang="ru-RU" sz="3600" dirty="0">
                <a:latin typeface="Times New Roman" panose="02020603050405020304" pitchFamily="18" charset="0"/>
                <a:cs typeface="Times New Roman" panose="02020603050405020304" pitchFamily="18" charset="0"/>
              </a:rPr>
              <a:t>Психологические рекомендации родителям по способам гармоничного </a:t>
            </a:r>
            <a:r>
              <a:rPr lang="ru-RU" sz="3600" dirty="0" err="1">
                <a:latin typeface="Times New Roman" panose="02020603050405020304" pitchFamily="18" charset="0"/>
                <a:cs typeface="Times New Roman" panose="02020603050405020304" pitchFamily="18" charset="0"/>
              </a:rPr>
              <a:t>совладания</a:t>
            </a:r>
            <a:r>
              <a:rPr lang="ru-RU" sz="3600" dirty="0">
                <a:latin typeface="Times New Roman" panose="02020603050405020304" pitchFamily="18" charset="0"/>
                <a:cs typeface="Times New Roman" panose="02020603050405020304" pitchFamily="18" charset="0"/>
              </a:rPr>
              <a:t> со стрессом в период осенних каникул </a:t>
            </a:r>
          </a:p>
        </p:txBody>
      </p:sp>
    </p:spTree>
    <p:extLst>
      <p:ext uri="{BB962C8B-B14F-4D97-AF65-F5344CB8AC3E}">
        <p14:creationId xmlns:p14="http://schemas.microsoft.com/office/powerpoint/2010/main" val="1437203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987A0FBA-CC04-4256-A8EB-BB3C543E98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3">
            <a:extLst>
              <a:ext uri="{FF2B5EF4-FFF2-40B4-BE49-F238E27FC236}">
                <a16:creationId xmlns="" xmlns:a16="http://schemas.microsoft.com/office/drawing/2014/main" id="{8FBB52E3-2B9A-449B-9B15-5E596B6D60A0}"/>
              </a:ext>
            </a:extLst>
          </p:cNvPr>
          <p:cNvPicPr>
            <a:picLocks noChangeAspect="1"/>
          </p:cNvPicPr>
          <p:nvPr/>
        </p:nvPicPr>
        <p:blipFill rotWithShape="1">
          <a:blip r:embed="rId2"/>
          <a:srcRect l="29700" r="5160" b="-2"/>
          <a:stretch/>
        </p:blipFill>
        <p:spPr>
          <a:xfrm>
            <a:off x="-8" y="762006"/>
            <a:ext cx="5948805" cy="6095979"/>
          </a:xfrm>
          <a:custGeom>
            <a:avLst/>
            <a:gdLst/>
            <a:ahLst/>
            <a:cxnLst/>
            <a:rect l="l" t="t" r="r" b="b"/>
            <a:pathLst>
              <a:path w="5948805" h="6095979">
                <a:moveTo>
                  <a:pt x="1573832" y="765"/>
                </a:moveTo>
                <a:cubicBezTo>
                  <a:pt x="1940190" y="-10734"/>
                  <a:pt x="2329345" y="109280"/>
                  <a:pt x="2734663" y="238687"/>
                </a:cubicBezTo>
                <a:cubicBezTo>
                  <a:pt x="4118244" y="680647"/>
                  <a:pt x="5296697" y="1302752"/>
                  <a:pt x="5668316" y="3639516"/>
                </a:cubicBezTo>
                <a:cubicBezTo>
                  <a:pt x="5788298" y="4393559"/>
                  <a:pt x="5890546" y="5142244"/>
                  <a:pt x="5937022" y="5865869"/>
                </a:cubicBezTo>
                <a:lnTo>
                  <a:pt x="5948805" y="6095979"/>
                </a:lnTo>
                <a:lnTo>
                  <a:pt x="0" y="6095979"/>
                </a:lnTo>
                <a:lnTo>
                  <a:pt x="0" y="1621672"/>
                </a:lnTo>
                <a:lnTo>
                  <a:pt x="36310" y="1518814"/>
                </a:lnTo>
                <a:cubicBezTo>
                  <a:pt x="109805" y="1321982"/>
                  <a:pt x="192755" y="1133640"/>
                  <a:pt x="287891" y="956872"/>
                </a:cubicBezTo>
                <a:cubicBezTo>
                  <a:pt x="669453" y="247734"/>
                  <a:pt x="1102800" y="15549"/>
                  <a:pt x="1573832" y="765"/>
                </a:cubicBezTo>
                <a:close/>
              </a:path>
            </a:pathLst>
          </a:custGeom>
        </p:spPr>
      </p:pic>
      <p:sp>
        <p:nvSpPr>
          <p:cNvPr id="11" name="Freeform: Shape 10">
            <a:extLst>
              <a:ext uri="{FF2B5EF4-FFF2-40B4-BE49-F238E27FC236}">
                <a16:creationId xmlns="" xmlns:a16="http://schemas.microsoft.com/office/drawing/2014/main" id="{A3BFB3E6-2D9E-4A5C-826F-44A91F5977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223838" y="538152"/>
            <a:ext cx="6095989" cy="654368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3" name="Объект 2">
            <a:extLst>
              <a:ext uri="{FF2B5EF4-FFF2-40B4-BE49-F238E27FC236}">
                <a16:creationId xmlns="" xmlns:a16="http://schemas.microsoft.com/office/drawing/2014/main" id="{BBE027AE-A882-4FBD-A16C-72AA69BC9D48}"/>
              </a:ext>
            </a:extLst>
          </p:cNvPr>
          <p:cNvSpPr>
            <a:spLocks noGrp="1"/>
          </p:cNvSpPr>
          <p:nvPr>
            <p:ph idx="1"/>
          </p:nvPr>
        </p:nvSpPr>
        <p:spPr>
          <a:xfrm>
            <a:off x="6858001" y="762000"/>
            <a:ext cx="4572000" cy="5334001"/>
          </a:xfrm>
        </p:spPr>
        <p:txBody>
          <a:bodyPr>
            <a:normAutofit fontScale="92500"/>
          </a:bodyPr>
          <a:lstStyle/>
          <a:p>
            <a:pPr algn="ctr">
              <a:lnSpc>
                <a:spcPct val="115000"/>
              </a:lnSpc>
            </a:pPr>
            <a:r>
              <a:rPr lang="ru-RU" sz="2000" dirty="0">
                <a:latin typeface="Times New Roman" panose="02020603050405020304" pitchFamily="18" charset="0"/>
                <a:cs typeface="Times New Roman" panose="02020603050405020304" pitchFamily="18" charset="0"/>
              </a:rPr>
              <a:t>Помогите детям снизить тревогу, покажите им, что можно  записывать свои страхи и переживания. Попросите детей описать  подробно обо всем, чего именно боится ребёнок. Ребёнок может в письменном виде задать себе  вопрос: «Что я могу сделать с этим?» и ответить  на него. Это поможет разделить зоны ответственности и не пытаться контролировать то, на что ребёнок не можете повлиять.</a:t>
            </a:r>
          </a:p>
          <a:p>
            <a:pPr algn="ctr">
              <a:lnSpc>
                <a:spcPct val="115000"/>
              </a:lnSpc>
            </a:pPr>
            <a:r>
              <a:rPr lang="ru-RU" sz="2000" dirty="0">
                <a:latin typeface="Times New Roman" panose="02020603050405020304" pitchFamily="18" charset="0"/>
                <a:cs typeface="Times New Roman" panose="02020603050405020304" pitchFamily="18" charset="0"/>
              </a:rPr>
              <a:t>Это методику можете использовать и Вы, если чувствуете, что эмоциональный дискомфорт становится слишком выраженным.</a:t>
            </a:r>
          </a:p>
        </p:txBody>
      </p:sp>
    </p:spTree>
    <p:extLst>
      <p:ext uri="{BB962C8B-B14F-4D97-AF65-F5344CB8AC3E}">
        <p14:creationId xmlns:p14="http://schemas.microsoft.com/office/powerpoint/2010/main" val="3875842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 xmlns:a16="http://schemas.microsoft.com/office/drawing/2014/main" id="{987A0FBA-CC04-4256-A8EB-BB3C543E98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 xmlns:a16="http://schemas.microsoft.com/office/drawing/2014/main" id="{66FC6F62-FEC6-45C4-B697-39FDA62A96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10653162" y="-776838"/>
            <a:ext cx="762001"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latin typeface="Avenir Next LT Pro" panose="020B0504020202020204" pitchFamily="34" charset="0"/>
            </a:endParaRPr>
          </a:p>
        </p:txBody>
      </p:sp>
      <p:pic>
        <p:nvPicPr>
          <p:cNvPr id="5" name="Picture 4" descr="Изображение выглядит как вода, сидит, еда, стол&#10;&#10;Автоматически созданное описание">
            <a:extLst>
              <a:ext uri="{FF2B5EF4-FFF2-40B4-BE49-F238E27FC236}">
                <a16:creationId xmlns="" xmlns:a16="http://schemas.microsoft.com/office/drawing/2014/main" id="{D8868176-8ED3-4A88-8797-B0B8A1F21B4C}"/>
              </a:ext>
            </a:extLst>
          </p:cNvPr>
          <p:cNvPicPr>
            <a:picLocks noChangeAspect="1"/>
          </p:cNvPicPr>
          <p:nvPr/>
        </p:nvPicPr>
        <p:blipFill rotWithShape="1">
          <a:blip r:embed="rId2"/>
          <a:srcRect l="18859" r="23928" b="2"/>
          <a:stretch/>
        </p:blipFill>
        <p:spPr>
          <a:xfrm>
            <a:off x="762000" y="762001"/>
            <a:ext cx="4572000" cy="5334000"/>
          </a:xfrm>
          <a:prstGeom prst="rect">
            <a:avLst/>
          </a:prstGeom>
        </p:spPr>
      </p:pic>
      <p:grpSp>
        <p:nvGrpSpPr>
          <p:cNvPr id="20" name="Group 19">
            <a:extLst>
              <a:ext uri="{FF2B5EF4-FFF2-40B4-BE49-F238E27FC236}">
                <a16:creationId xmlns="" xmlns:a16="http://schemas.microsoft.com/office/drawing/2014/main" id="{F8D7210F-BCFD-46C1-9A2C-3717368B1A7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1" y="5829359"/>
            <a:ext cx="4333875" cy="1028642"/>
            <a:chOff x="7153921" y="5829359"/>
            <a:chExt cx="5038079" cy="1028642"/>
          </a:xfrm>
        </p:grpSpPr>
        <p:sp>
          <p:nvSpPr>
            <p:cNvPr id="21" name="Freeform: Shape 20">
              <a:extLst>
                <a:ext uri="{FF2B5EF4-FFF2-40B4-BE49-F238E27FC236}">
                  <a16:creationId xmlns="" xmlns:a16="http://schemas.microsoft.com/office/drawing/2014/main" id="{2C96BB9F-FD85-4689-A888-9A5AA0A145B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963906" y="5913098"/>
              <a:ext cx="4228094" cy="944903"/>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00">
                <a:solidFill>
                  <a:schemeClr val="bg1"/>
                </a:solidFill>
                <a:latin typeface="Avenir Next LT Pro" panose="020B0504020202020204" pitchFamily="34" charset="0"/>
              </a:endParaRPr>
            </a:p>
          </p:txBody>
        </p:sp>
        <p:sp>
          <p:nvSpPr>
            <p:cNvPr id="22" name="Freeform: Shape 21">
              <a:extLst>
                <a:ext uri="{FF2B5EF4-FFF2-40B4-BE49-F238E27FC236}">
                  <a16:creationId xmlns="" xmlns:a16="http://schemas.microsoft.com/office/drawing/2014/main" id="{78545FC7-27EF-4BF9-A88F-35F089DF697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153921" y="5829359"/>
              <a:ext cx="5038078" cy="1028642"/>
            </a:xfrm>
            <a:custGeom>
              <a:avLst/>
              <a:gdLst>
                <a:gd name="connsiteX0" fmla="*/ 1576991 w 5038078"/>
                <a:gd name="connsiteY0" fmla="*/ 210 h 1238015"/>
                <a:gd name="connsiteX1" fmla="*/ 3403320 w 5038078"/>
                <a:gd name="connsiteY1" fmla="*/ 272125 h 1238015"/>
                <a:gd name="connsiteX2" fmla="*/ 4672870 w 5038078"/>
                <a:gd name="connsiteY2" fmla="*/ 693604 h 1238015"/>
                <a:gd name="connsiteX3" fmla="*/ 5038078 w 5038078"/>
                <a:gd name="connsiteY3" fmla="*/ 795929 h 1238015"/>
                <a:gd name="connsiteX4" fmla="*/ 5038078 w 5038078"/>
                <a:gd name="connsiteY4" fmla="*/ 1238015 h 1238015"/>
                <a:gd name="connsiteX5" fmla="*/ 0 w 5038078"/>
                <a:gd name="connsiteY5" fmla="*/ 1238015 h 1238015"/>
                <a:gd name="connsiteX6" fmla="*/ 19230 w 5038078"/>
                <a:gd name="connsiteY6" fmla="*/ 1159819 h 1238015"/>
                <a:gd name="connsiteX7" fmla="*/ 382219 w 5038078"/>
                <a:gd name="connsiteY7" fmla="*/ 334180 h 1238015"/>
                <a:gd name="connsiteX8" fmla="*/ 1315784 w 5038078"/>
                <a:gd name="connsiteY8" fmla="*/ 1388 h 1238015"/>
                <a:gd name="connsiteX9" fmla="*/ 1576991 w 5038078"/>
                <a:gd name="connsiteY9" fmla="*/ 210 h 123801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049689"/>
                <a:gd name="connsiteY0" fmla="*/ 1237805 h 1423588"/>
                <a:gd name="connsiteX1" fmla="*/ 19230 w 5049689"/>
                <a:gd name="connsiteY1" fmla="*/ 1159609 h 1423588"/>
                <a:gd name="connsiteX2" fmla="*/ 382219 w 5049689"/>
                <a:gd name="connsiteY2" fmla="*/ 333970 h 1423588"/>
                <a:gd name="connsiteX3" fmla="*/ 1315784 w 5049689"/>
                <a:gd name="connsiteY3" fmla="*/ 1178 h 1423588"/>
                <a:gd name="connsiteX4" fmla="*/ 1576991 w 5049689"/>
                <a:gd name="connsiteY4" fmla="*/ 0 h 1423588"/>
                <a:gd name="connsiteX5" fmla="*/ 3403320 w 5049689"/>
                <a:gd name="connsiteY5" fmla="*/ 271915 h 1423588"/>
                <a:gd name="connsiteX6" fmla="*/ 4672870 w 5049689"/>
                <a:gd name="connsiteY6" fmla="*/ 693394 h 1423588"/>
                <a:gd name="connsiteX7" fmla="*/ 5038078 w 5049689"/>
                <a:gd name="connsiteY7" fmla="*/ 795719 h 1423588"/>
                <a:gd name="connsiteX8" fmla="*/ 5049689 w 5049689"/>
                <a:gd name="connsiteY8" fmla="*/ 1423588 h 1423588"/>
                <a:gd name="connsiteX0" fmla="*/ 0 w 5038078"/>
                <a:gd name="connsiteY0" fmla="*/ 1237805 h 1237805"/>
                <a:gd name="connsiteX1" fmla="*/ 19230 w 5038078"/>
                <a:gd name="connsiteY1" fmla="*/ 1159609 h 1237805"/>
                <a:gd name="connsiteX2" fmla="*/ 382219 w 5038078"/>
                <a:gd name="connsiteY2" fmla="*/ 333970 h 1237805"/>
                <a:gd name="connsiteX3" fmla="*/ 1315784 w 5038078"/>
                <a:gd name="connsiteY3" fmla="*/ 1178 h 1237805"/>
                <a:gd name="connsiteX4" fmla="*/ 1576991 w 5038078"/>
                <a:gd name="connsiteY4" fmla="*/ 0 h 1237805"/>
                <a:gd name="connsiteX5" fmla="*/ 3403320 w 5038078"/>
                <a:gd name="connsiteY5" fmla="*/ 271915 h 1237805"/>
                <a:gd name="connsiteX6" fmla="*/ 4672870 w 5038078"/>
                <a:gd name="connsiteY6" fmla="*/ 693394 h 1237805"/>
                <a:gd name="connsiteX7" fmla="*/ 5038078 w 5038078"/>
                <a:gd name="connsiteY7" fmla="*/ 795719 h 123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8078" h="1237805">
                  <a:moveTo>
                    <a:pt x="0" y="1237805"/>
                  </a:moveTo>
                  <a:lnTo>
                    <a:pt x="19230" y="1159609"/>
                  </a:lnTo>
                  <a:cubicBezTo>
                    <a:pt x="96961" y="850027"/>
                    <a:pt x="191605" y="533778"/>
                    <a:pt x="382219" y="333970"/>
                  </a:cubicBezTo>
                  <a:cubicBezTo>
                    <a:pt x="619171" y="85526"/>
                    <a:pt x="977934" y="5774"/>
                    <a:pt x="1315784" y="1178"/>
                  </a:cubicBezTo>
                  <a:lnTo>
                    <a:pt x="1576991" y="0"/>
                  </a:lnTo>
                  <a:cubicBezTo>
                    <a:pt x="2190813" y="3698"/>
                    <a:pt x="2830589" y="57744"/>
                    <a:pt x="3403320" y="271915"/>
                  </a:cubicBezTo>
                  <a:cubicBezTo>
                    <a:pt x="3828046" y="430728"/>
                    <a:pt x="4248519" y="568281"/>
                    <a:pt x="4672870" y="693394"/>
                  </a:cubicBezTo>
                  <a:lnTo>
                    <a:pt x="5038078" y="795719"/>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grpSp>
      <p:sp>
        <p:nvSpPr>
          <p:cNvPr id="3" name="Объект 2">
            <a:extLst>
              <a:ext uri="{FF2B5EF4-FFF2-40B4-BE49-F238E27FC236}">
                <a16:creationId xmlns="" xmlns:a16="http://schemas.microsoft.com/office/drawing/2014/main" id="{45CD9023-4EA5-4DEB-90F5-90231D7D10C1}"/>
              </a:ext>
            </a:extLst>
          </p:cNvPr>
          <p:cNvSpPr>
            <a:spLocks noGrp="1"/>
          </p:cNvSpPr>
          <p:nvPr>
            <p:ph idx="1"/>
          </p:nvPr>
        </p:nvSpPr>
        <p:spPr>
          <a:xfrm>
            <a:off x="6000998" y="2533679"/>
            <a:ext cx="5334000" cy="3810001"/>
          </a:xfrm>
        </p:spPr>
        <p:txBody>
          <a:bodyPr>
            <a:normAutofit/>
          </a:bodyPr>
          <a:lstStyle/>
          <a:p>
            <a:pPr algn="ctr">
              <a:lnSpc>
                <a:spcPct val="115000"/>
              </a:lnSpc>
            </a:pPr>
            <a:r>
              <a:rPr lang="ru-RU" sz="2000" dirty="0">
                <a:latin typeface="Times New Roman" panose="02020603050405020304" pitchFamily="18" charset="0"/>
                <a:cs typeface="Times New Roman" panose="02020603050405020304" pitchFamily="18" charset="0"/>
              </a:rPr>
              <a:t>Если вы чувствуете, что паника нарастает, сосредоточьтесь на своём теле и спросите себя: где именно и как ощущается тревога? Следите за тем, как меняется ваша осанка, сердцебиение, уровень напряжения мышц. Отследите ваши базовые ощущения: что вы именно сейчас видите, слышите, осязаете, какие есть вокруг вас запахи. Опора на тело и пять основных чувств поможет вернуть уверенность и справиться с тревогой.</a:t>
            </a:r>
          </a:p>
          <a:p>
            <a:pPr>
              <a:lnSpc>
                <a:spcPct val="115000"/>
              </a:lnSpc>
            </a:pPr>
            <a:endParaRPr lang="ru-RU" sz="2000" dirty="0"/>
          </a:p>
        </p:txBody>
      </p:sp>
      <p:sp>
        <p:nvSpPr>
          <p:cNvPr id="2" name="Заголовок 1">
            <a:extLst>
              <a:ext uri="{FF2B5EF4-FFF2-40B4-BE49-F238E27FC236}">
                <a16:creationId xmlns="" xmlns:a16="http://schemas.microsoft.com/office/drawing/2014/main" id="{096A80E9-54B8-4F82-981E-247FF2709CA7}"/>
              </a:ext>
            </a:extLst>
          </p:cNvPr>
          <p:cNvSpPr>
            <a:spLocks noGrp="1"/>
          </p:cNvSpPr>
          <p:nvPr>
            <p:ph type="title"/>
          </p:nvPr>
        </p:nvSpPr>
        <p:spPr>
          <a:xfrm>
            <a:off x="6000998" y="762000"/>
            <a:ext cx="5334000" cy="1524000"/>
          </a:xfrm>
        </p:spPr>
        <p:txBody>
          <a:bodyPr>
            <a:normAutofit/>
          </a:bodyPr>
          <a:lstStyle/>
          <a:p>
            <a:pPr algn="ctr"/>
            <a:r>
              <a:rPr lang="ru-RU" sz="2500" dirty="0"/>
              <a:t>Важно обучать себя и своих детей простым техникам управления тревожными агрессивным состоянием. </a:t>
            </a:r>
          </a:p>
        </p:txBody>
      </p:sp>
    </p:spTree>
    <p:extLst>
      <p:ext uri="{BB962C8B-B14F-4D97-AF65-F5344CB8AC3E}">
        <p14:creationId xmlns:p14="http://schemas.microsoft.com/office/powerpoint/2010/main" val="920687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 xmlns:a16="http://schemas.microsoft.com/office/drawing/2014/main" id="{075615F8-B807-416B-8DBB-536E4371AA5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 xmlns:a16="http://schemas.microsoft.com/office/drawing/2014/main" id="{B2484B09-2CAB-4DBE-8AF5-A733A94006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107467" y="1"/>
            <a:ext cx="5820494" cy="2302951"/>
          </a:xfrm>
          <a:custGeom>
            <a:avLst/>
            <a:gdLst>
              <a:gd name="connsiteX0" fmla="*/ 331087 w 5820494"/>
              <a:gd name="connsiteY0" fmla="*/ 0 h 2302951"/>
              <a:gd name="connsiteX1" fmla="*/ 5820494 w 5820494"/>
              <a:gd name="connsiteY1" fmla="*/ 0 h 2302951"/>
              <a:gd name="connsiteX2" fmla="*/ 5709900 w 5820494"/>
              <a:gd name="connsiteY2" fmla="*/ 213766 h 2302951"/>
              <a:gd name="connsiteX3" fmla="*/ 4932484 w 5820494"/>
              <a:gd name="connsiteY3" fmla="*/ 1340037 h 2302951"/>
              <a:gd name="connsiteX4" fmla="*/ 3361811 w 5820494"/>
              <a:gd name="connsiteY4" fmla="*/ 2268288 h 2302951"/>
              <a:gd name="connsiteX5" fmla="*/ 286590 w 5820494"/>
              <a:gd name="connsiteY5" fmla="*/ 1322722 h 2302951"/>
              <a:gd name="connsiteX6" fmla="*/ 251826 w 5820494"/>
              <a:gd name="connsiteY6" fmla="*/ 87954 h 2302951"/>
              <a:gd name="connsiteX7" fmla="*/ 331087 w 5820494"/>
              <a:gd name="connsiteY7" fmla="*/ 0 h 230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0494" h="2302951">
                <a:moveTo>
                  <a:pt x="331087" y="0"/>
                </a:moveTo>
                <a:lnTo>
                  <a:pt x="5820494" y="0"/>
                </a:lnTo>
                <a:lnTo>
                  <a:pt x="5709900" y="213766"/>
                </a:lnTo>
                <a:cubicBezTo>
                  <a:pt x="5432869" y="711271"/>
                  <a:pt x="5095500" y="1152643"/>
                  <a:pt x="4932484" y="1340037"/>
                </a:cubicBezTo>
                <a:cubicBezTo>
                  <a:pt x="4535940" y="1795562"/>
                  <a:pt x="3997053" y="2167493"/>
                  <a:pt x="3361811" y="2268288"/>
                </a:cubicBezTo>
                <a:cubicBezTo>
                  <a:pt x="2395334" y="2421964"/>
                  <a:pt x="953447" y="2057186"/>
                  <a:pt x="286590" y="1322722"/>
                </a:cubicBezTo>
                <a:cubicBezTo>
                  <a:pt x="-136161" y="857205"/>
                  <a:pt x="-42091" y="443733"/>
                  <a:pt x="251826" y="87954"/>
                </a:cubicBezTo>
                <a:lnTo>
                  <a:pt x="331087"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 xmlns:a16="http://schemas.microsoft.com/office/drawing/2014/main" id="{36B36566-4D08-4F26-8C98-ED11098FB98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961952" y="3048002"/>
            <a:ext cx="4230048" cy="3809998"/>
          </a:xfrm>
          <a:custGeom>
            <a:avLst/>
            <a:gdLst>
              <a:gd name="connsiteX0" fmla="*/ 2183095 w 4230048"/>
              <a:gd name="connsiteY0" fmla="*/ 18 h 3809998"/>
              <a:gd name="connsiteX1" fmla="*/ 3425027 w 4230048"/>
              <a:gd name="connsiteY1" fmla="*/ 1440807 h 3809998"/>
              <a:gd name="connsiteX2" fmla="*/ 3480109 w 4230048"/>
              <a:gd name="connsiteY2" fmla="*/ 1517585 h 3809998"/>
              <a:gd name="connsiteX3" fmla="*/ 4221130 w 4230048"/>
              <a:gd name="connsiteY3" fmla="*/ 2801399 h 3809998"/>
              <a:gd name="connsiteX4" fmla="*/ 4230048 w 4230048"/>
              <a:gd name="connsiteY4" fmla="*/ 2899971 h 3809998"/>
              <a:gd name="connsiteX5" fmla="*/ 4230048 w 4230048"/>
              <a:gd name="connsiteY5" fmla="*/ 3224557 h 3809998"/>
              <a:gd name="connsiteX6" fmla="*/ 4230047 w 4230048"/>
              <a:gd name="connsiteY6" fmla="*/ 3224568 h 3809998"/>
              <a:gd name="connsiteX7" fmla="*/ 4230047 w 4230048"/>
              <a:gd name="connsiteY7" fmla="*/ 3809998 h 3809998"/>
              <a:gd name="connsiteX8" fmla="*/ 4077743 w 4230048"/>
              <a:gd name="connsiteY8" fmla="*/ 3809998 h 3809998"/>
              <a:gd name="connsiteX9" fmla="*/ 892220 w 4230048"/>
              <a:gd name="connsiteY9" fmla="*/ 3809998 h 3809998"/>
              <a:gd name="connsiteX10" fmla="*/ 840654 w 4230048"/>
              <a:gd name="connsiteY10" fmla="*/ 3790763 h 3809998"/>
              <a:gd name="connsiteX11" fmla="*/ 5750 w 4230048"/>
              <a:gd name="connsiteY11" fmla="*/ 2913921 h 3809998"/>
              <a:gd name="connsiteX12" fmla="*/ 819614 w 4230048"/>
              <a:gd name="connsiteY12" fmla="*/ 1008105 h 3809998"/>
              <a:gd name="connsiteX13" fmla="*/ 2183095 w 4230048"/>
              <a:gd name="connsiteY13" fmla="*/ 18 h 380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30048" h="3809998">
                <a:moveTo>
                  <a:pt x="2183095" y="18"/>
                </a:moveTo>
                <a:cubicBezTo>
                  <a:pt x="2652021" y="-4644"/>
                  <a:pt x="3095337" y="947177"/>
                  <a:pt x="3425027" y="1440807"/>
                </a:cubicBezTo>
                <a:cubicBezTo>
                  <a:pt x="3436611" y="1458213"/>
                  <a:pt x="3455517" y="1484324"/>
                  <a:pt x="3480109" y="1517585"/>
                </a:cubicBezTo>
                <a:cubicBezTo>
                  <a:pt x="3749371" y="1882737"/>
                  <a:pt x="4144039" y="2208821"/>
                  <a:pt x="4221130" y="2801399"/>
                </a:cubicBezTo>
                <a:lnTo>
                  <a:pt x="4230048" y="2899971"/>
                </a:lnTo>
                <a:lnTo>
                  <a:pt x="4230048" y="3224557"/>
                </a:lnTo>
                <a:lnTo>
                  <a:pt x="4230047" y="3224568"/>
                </a:lnTo>
                <a:lnTo>
                  <a:pt x="4230047" y="3809998"/>
                </a:lnTo>
                <a:lnTo>
                  <a:pt x="4077743" y="3809998"/>
                </a:lnTo>
                <a:lnTo>
                  <a:pt x="892220" y="3809998"/>
                </a:lnTo>
                <a:lnTo>
                  <a:pt x="840654" y="3790763"/>
                </a:lnTo>
                <a:cubicBezTo>
                  <a:pt x="487978" y="3656636"/>
                  <a:pt x="58498" y="3454097"/>
                  <a:pt x="5750" y="2913921"/>
                </a:cubicBezTo>
                <a:cubicBezTo>
                  <a:pt x="-64577" y="2192439"/>
                  <a:pt x="527932" y="1403503"/>
                  <a:pt x="819614" y="1008105"/>
                </a:cubicBezTo>
                <a:cubicBezTo>
                  <a:pt x="1190771" y="504837"/>
                  <a:pt x="1667013" y="5308"/>
                  <a:pt x="2183095" y="18"/>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 xmlns:a16="http://schemas.microsoft.com/office/drawing/2014/main" id="{B4E82C7F-8602-4A38-A43F-2CC20AB9D8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4885154" flipH="1">
            <a:off x="7260230" y="-2526873"/>
            <a:ext cx="3738966" cy="6206270"/>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pic>
        <p:nvPicPr>
          <p:cNvPr id="5" name="Рисунок 4" descr="Уход">
            <a:extLst>
              <a:ext uri="{FF2B5EF4-FFF2-40B4-BE49-F238E27FC236}">
                <a16:creationId xmlns="" xmlns:a16="http://schemas.microsoft.com/office/drawing/2014/main" id="{7D5FDCF2-CA6D-4A91-B6F2-90197096CB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7733243" y="-259281"/>
            <a:ext cx="2821514" cy="2821514"/>
          </a:xfrm>
          <a:prstGeom prst="rect">
            <a:avLst/>
          </a:prstGeom>
        </p:spPr>
      </p:pic>
      <p:sp>
        <p:nvSpPr>
          <p:cNvPr id="3" name="Объект 2">
            <a:extLst>
              <a:ext uri="{FF2B5EF4-FFF2-40B4-BE49-F238E27FC236}">
                <a16:creationId xmlns="" xmlns:a16="http://schemas.microsoft.com/office/drawing/2014/main" id="{FA6D6735-A787-4171-81AB-25DCD84D8EB0}"/>
              </a:ext>
            </a:extLst>
          </p:cNvPr>
          <p:cNvSpPr>
            <a:spLocks noGrp="1"/>
          </p:cNvSpPr>
          <p:nvPr>
            <p:ph idx="1"/>
          </p:nvPr>
        </p:nvSpPr>
        <p:spPr>
          <a:xfrm>
            <a:off x="762000" y="2562233"/>
            <a:ext cx="5334000" cy="4295767"/>
          </a:xfrm>
        </p:spPr>
        <p:txBody>
          <a:bodyPr>
            <a:normAutofit/>
          </a:bodyPr>
          <a:lstStyle/>
          <a:p>
            <a:pPr marL="0" indent="0" algn="ctr">
              <a:lnSpc>
                <a:spcPct val="115000"/>
              </a:lnSpc>
              <a:buNone/>
            </a:pPr>
            <a:r>
              <a:rPr lang="ru-RU" sz="1800" dirty="0">
                <a:latin typeface="Times New Roman" panose="02020603050405020304" pitchFamily="18" charset="0"/>
                <a:cs typeface="Times New Roman" panose="02020603050405020304" pitchFamily="18" charset="0"/>
              </a:rPr>
              <a:t>	Упражнение 1. Сделайте глубокий вдох через нос, задержите дыхание, досчитайте до четырёх и медленно выдохните. Постепенно паузу можно увеличивать до шести или восьми счётов. Повторить 5–10 раз, пока не почувствуете, что расслабляетесь и успокаиваетесь. </a:t>
            </a:r>
          </a:p>
          <a:p>
            <a:pPr marL="0" indent="0" algn="ctr">
              <a:lnSpc>
                <a:spcPct val="115000"/>
              </a:lnSpc>
              <a:buNone/>
            </a:pPr>
            <a:r>
              <a:rPr lang="ru-RU" sz="1800" dirty="0">
                <a:latin typeface="Times New Roman" panose="02020603050405020304" pitchFamily="18" charset="0"/>
                <a:cs typeface="Times New Roman" panose="02020603050405020304" pitchFamily="18" charset="0"/>
              </a:rPr>
              <a:t>	Упражнение 2. Сделайте глубокий вдох «от живота» через грудную клетку, почувствуйте, как расправляется грудь и плечи. Задержите дыхание на 5 секунд и выдохните на 5 счетов, направляя дыхание вниз от грудной клетки к животу. Повторить 5–7 раз.</a:t>
            </a:r>
          </a:p>
          <a:p>
            <a:pPr>
              <a:lnSpc>
                <a:spcPct val="115000"/>
              </a:lnSpc>
            </a:pPr>
            <a:endParaRPr lang="ru-RU" sz="1500" dirty="0">
              <a:latin typeface="Times New Roman" panose="02020603050405020304" pitchFamily="18" charset="0"/>
              <a:cs typeface="Times New Roman" panose="02020603050405020304" pitchFamily="18" charset="0"/>
            </a:endParaRPr>
          </a:p>
          <a:p>
            <a:pPr>
              <a:lnSpc>
                <a:spcPct val="115000"/>
              </a:lnSpc>
            </a:pPr>
            <a:endParaRPr lang="ru-RU" sz="1500" dirty="0"/>
          </a:p>
        </p:txBody>
      </p:sp>
      <p:sp>
        <p:nvSpPr>
          <p:cNvPr id="2" name="Заголовок 1">
            <a:extLst>
              <a:ext uri="{FF2B5EF4-FFF2-40B4-BE49-F238E27FC236}">
                <a16:creationId xmlns="" xmlns:a16="http://schemas.microsoft.com/office/drawing/2014/main" id="{37144E9E-CDEF-487E-B038-EA8A69289670}"/>
              </a:ext>
            </a:extLst>
          </p:cNvPr>
          <p:cNvSpPr>
            <a:spLocks noGrp="1"/>
          </p:cNvSpPr>
          <p:nvPr>
            <p:ph type="title"/>
          </p:nvPr>
        </p:nvSpPr>
        <p:spPr>
          <a:xfrm>
            <a:off x="750534" y="249382"/>
            <a:ext cx="5334000" cy="2418605"/>
          </a:xfrm>
        </p:spPr>
        <p:txBody>
          <a:bodyPr>
            <a:normAutofit/>
          </a:bodyPr>
          <a:lstStyle/>
          <a:p>
            <a:pPr algn="ctr"/>
            <a:r>
              <a:rPr lang="ru-RU" sz="1800" dirty="0"/>
              <a:t>Дыхательные практики. Правильное глубокое дыхание помогает справиться с приступом страха и тревоги, а регулярное выполнение упражнений позволяет в целом стать спокойнее и уравновешеннее. Для выполнения дыхательных упражнений сядьте в удобную позу с прямой спиной.</a:t>
            </a:r>
            <a:r>
              <a:rPr lang="ru-RU" sz="1400" dirty="0"/>
              <a:t/>
            </a:r>
            <a:br>
              <a:rPr lang="ru-RU" sz="1400" dirty="0"/>
            </a:br>
            <a:endParaRPr lang="ru-RU" sz="1400" dirty="0"/>
          </a:p>
        </p:txBody>
      </p:sp>
      <p:pic>
        <p:nvPicPr>
          <p:cNvPr id="9" name="Рисунок 8" descr="Искусственный интеллект">
            <a:extLst>
              <a:ext uri="{FF2B5EF4-FFF2-40B4-BE49-F238E27FC236}">
                <a16:creationId xmlns="" xmlns:a16="http://schemas.microsoft.com/office/drawing/2014/main" id="{5669B9CC-7B78-48B9-BCF2-6F53D5605A8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620001" y="3048000"/>
            <a:ext cx="3809999" cy="3809999"/>
          </a:xfrm>
          <a:prstGeom prst="rect">
            <a:avLst/>
          </a:prstGeom>
        </p:spPr>
      </p:pic>
    </p:spTree>
    <p:extLst>
      <p:ext uri="{BB962C8B-B14F-4D97-AF65-F5344CB8AC3E}">
        <p14:creationId xmlns:p14="http://schemas.microsoft.com/office/powerpoint/2010/main" val="3171326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987A0FBA-CC04-4256-A8EB-BB3C543E98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Рисунок 4" descr="Запись сведений о встрече в бумажный планировщик">
            <a:extLst>
              <a:ext uri="{FF2B5EF4-FFF2-40B4-BE49-F238E27FC236}">
                <a16:creationId xmlns="" xmlns:a16="http://schemas.microsoft.com/office/drawing/2014/main" id="{F91717B1-5110-49E1-94C0-91255F97BCC4}"/>
              </a:ext>
            </a:extLst>
          </p:cNvPr>
          <p:cNvPicPr>
            <a:picLocks noChangeAspect="1"/>
          </p:cNvPicPr>
          <p:nvPr/>
        </p:nvPicPr>
        <p:blipFill rotWithShape="1">
          <a:blip r:embed="rId2">
            <a:extLst>
              <a:ext uri="{28A0092B-C50C-407E-A947-70E740481C1C}">
                <a14:useLocalDpi xmlns:a14="http://schemas.microsoft.com/office/drawing/2010/main" val="0"/>
              </a:ext>
            </a:extLst>
          </a:blip>
          <a:srcRect r="38227" b="1"/>
          <a:stretch/>
        </p:blipFill>
        <p:spPr>
          <a:xfrm>
            <a:off x="2" y="10"/>
            <a:ext cx="5578823"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
        <p:nvSpPr>
          <p:cNvPr id="12" name="Freeform: Shape 11">
            <a:extLst>
              <a:ext uri="{FF2B5EF4-FFF2-40B4-BE49-F238E27FC236}">
                <a16:creationId xmlns="" xmlns:a16="http://schemas.microsoft.com/office/drawing/2014/main" id="{E633B38B-B87A-4288-A20F-0223A6C27A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Объект 2">
            <a:extLst>
              <a:ext uri="{FF2B5EF4-FFF2-40B4-BE49-F238E27FC236}">
                <a16:creationId xmlns="" xmlns:a16="http://schemas.microsoft.com/office/drawing/2014/main" id="{BE5AD917-7A06-4EAA-841C-5B3A7B1B7ADD}"/>
              </a:ext>
            </a:extLst>
          </p:cNvPr>
          <p:cNvSpPr>
            <a:spLocks noGrp="1"/>
          </p:cNvSpPr>
          <p:nvPr>
            <p:ph idx="1"/>
          </p:nvPr>
        </p:nvSpPr>
        <p:spPr>
          <a:xfrm>
            <a:off x="6096000" y="609600"/>
            <a:ext cx="5334000" cy="5711687"/>
          </a:xfrm>
        </p:spPr>
        <p:txBody>
          <a:bodyPr>
            <a:normAutofit/>
          </a:bodyPr>
          <a:lstStyle/>
          <a:p>
            <a:pPr algn="ctr">
              <a:lnSpc>
                <a:spcPct val="115000"/>
              </a:lnSpc>
            </a:pPr>
            <a:r>
              <a:rPr lang="ru-RU" sz="2000" dirty="0">
                <a:latin typeface="Times New Roman" panose="02020603050405020304" pitchFamily="18" charset="0"/>
                <a:cs typeface="Times New Roman" panose="02020603050405020304" pitchFamily="18" charset="0"/>
              </a:rPr>
              <a:t>Дать себе возможность «потревожиться», но в ограниченное время. Если тревожные чувства  присутствуют, давайте «выпустим»  их. Позволим себе потревожиться, но строго по таймеру - 15 минут. В это время ведем дневник и в течение 15 минут выписываем  свои переживания. Закончились 15 минут - возвращаемся к повседневным делам, а если опять захотелось потревожиться, напоминаем себе, что для этого будет специальное время. Постепенно выработается привычка вовремя останавливать панические мысли, а в «разрешённое время» конструктивно проживать моменты тревоги, отделять от себя страхи и рационализировать их. </a:t>
            </a:r>
          </a:p>
        </p:txBody>
      </p:sp>
    </p:spTree>
    <p:extLst>
      <p:ext uri="{BB962C8B-B14F-4D97-AF65-F5344CB8AC3E}">
        <p14:creationId xmlns:p14="http://schemas.microsoft.com/office/powerpoint/2010/main" val="3620098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 xmlns:a16="http://schemas.microsoft.com/office/drawing/2014/main" id="{987A0FBA-CC04-4256-A8EB-BB3C543E98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AA10A0A3-A664-4B4A-BE4C-5C4309DF2A21}"/>
              </a:ext>
            </a:extLst>
          </p:cNvPr>
          <p:cNvPicPr>
            <a:picLocks noChangeAspect="1"/>
          </p:cNvPicPr>
          <p:nvPr/>
        </p:nvPicPr>
        <p:blipFill rotWithShape="1">
          <a:blip r:embed="rId2"/>
          <a:srcRect l="3498" r="31363" b="-2"/>
          <a:stretch/>
        </p:blipFill>
        <p:spPr>
          <a:xfrm>
            <a:off x="-8" y="762006"/>
            <a:ext cx="5948805" cy="6095979"/>
          </a:xfrm>
          <a:custGeom>
            <a:avLst/>
            <a:gdLst/>
            <a:ahLst/>
            <a:cxnLst/>
            <a:rect l="l" t="t" r="r" b="b"/>
            <a:pathLst>
              <a:path w="5948805" h="6095979">
                <a:moveTo>
                  <a:pt x="1573832" y="765"/>
                </a:moveTo>
                <a:cubicBezTo>
                  <a:pt x="1940190" y="-10734"/>
                  <a:pt x="2329345" y="109280"/>
                  <a:pt x="2734663" y="238687"/>
                </a:cubicBezTo>
                <a:cubicBezTo>
                  <a:pt x="4118244" y="680647"/>
                  <a:pt x="5296697" y="1302752"/>
                  <a:pt x="5668316" y="3639516"/>
                </a:cubicBezTo>
                <a:cubicBezTo>
                  <a:pt x="5788298" y="4393559"/>
                  <a:pt x="5890546" y="5142244"/>
                  <a:pt x="5937022" y="5865869"/>
                </a:cubicBezTo>
                <a:lnTo>
                  <a:pt x="5948805" y="6095979"/>
                </a:lnTo>
                <a:lnTo>
                  <a:pt x="0" y="6095979"/>
                </a:lnTo>
                <a:lnTo>
                  <a:pt x="0" y="1621672"/>
                </a:lnTo>
                <a:lnTo>
                  <a:pt x="36310" y="1518814"/>
                </a:lnTo>
                <a:cubicBezTo>
                  <a:pt x="109805" y="1321982"/>
                  <a:pt x="192755" y="1133640"/>
                  <a:pt x="287891" y="956872"/>
                </a:cubicBezTo>
                <a:cubicBezTo>
                  <a:pt x="669453" y="247734"/>
                  <a:pt x="1102800" y="15549"/>
                  <a:pt x="1573832" y="765"/>
                </a:cubicBezTo>
                <a:close/>
              </a:path>
            </a:pathLst>
          </a:custGeom>
        </p:spPr>
      </p:pic>
      <p:sp>
        <p:nvSpPr>
          <p:cNvPr id="18" name="Freeform: Shape 17">
            <a:extLst>
              <a:ext uri="{FF2B5EF4-FFF2-40B4-BE49-F238E27FC236}">
                <a16:creationId xmlns="" xmlns:a16="http://schemas.microsoft.com/office/drawing/2014/main" id="{A3BFB3E6-2D9E-4A5C-826F-44A91F5977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223838" y="538152"/>
            <a:ext cx="6095989" cy="654368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3" name="Объект 2">
            <a:extLst>
              <a:ext uri="{FF2B5EF4-FFF2-40B4-BE49-F238E27FC236}">
                <a16:creationId xmlns="" xmlns:a16="http://schemas.microsoft.com/office/drawing/2014/main" id="{B9036131-CAE3-4EAE-A05A-E869DCCAFAD5}"/>
              </a:ext>
            </a:extLst>
          </p:cNvPr>
          <p:cNvSpPr>
            <a:spLocks noGrp="1"/>
          </p:cNvSpPr>
          <p:nvPr>
            <p:ph idx="1"/>
          </p:nvPr>
        </p:nvSpPr>
        <p:spPr>
          <a:xfrm>
            <a:off x="6709558" y="265043"/>
            <a:ext cx="5098129" cy="6592941"/>
          </a:xfrm>
        </p:spPr>
        <p:txBody>
          <a:bodyPr>
            <a:normAutofit/>
          </a:bodyPr>
          <a:lstStyle/>
          <a:p>
            <a:pPr algn="ctr">
              <a:lnSpc>
                <a:spcPct val="115000"/>
              </a:lnSpc>
            </a:pPr>
            <a:r>
              <a:rPr lang="ru-RU" sz="1800" dirty="0">
                <a:latin typeface="Times New Roman" panose="02020603050405020304" pitchFamily="18" charset="0"/>
                <a:cs typeface="Times New Roman" panose="02020603050405020304" pitchFamily="18" charset="0"/>
              </a:rPr>
              <a:t>Когда ребёнок выкладывает эмоции на бумагу, он чувствует облегчение, освободившись от возможных негативных мыслей.</a:t>
            </a:r>
          </a:p>
          <a:p>
            <a:pPr algn="ctr">
              <a:lnSpc>
                <a:spcPct val="115000"/>
              </a:lnSpc>
            </a:pPr>
            <a:r>
              <a:rPr lang="ru-RU" sz="1800" dirty="0">
                <a:latin typeface="Times New Roman" panose="02020603050405020304" pitchFamily="18" charset="0"/>
                <a:cs typeface="Times New Roman" panose="02020603050405020304" pitchFamily="18" charset="0"/>
              </a:rPr>
              <a:t>Также снимать напряжение можно, добавив в свой распорядок дня активные виды спорта, физические нагрузки, которые можно выполнять дома. Стресс - это, прежде всего, физическая реакция организма, поэтому эффективно бороться с ним ребенку поможет любая деятельность, требующая физических усилий: уборка по дому, физические упражнения, пение, танцы.  Старайтесь не вынуждать ребенка тратить силы на то, что ему не интересно, но постарайтесь определить совместно с ребенком, каким активным занятием ему интересно заниматься дома. Старайтесь придумать соревнования (кто больше присядет, сделает отжиманий), в которых ребенок чувствовал бы себя победителем.</a:t>
            </a:r>
          </a:p>
        </p:txBody>
      </p:sp>
    </p:spTree>
    <p:extLst>
      <p:ext uri="{BB962C8B-B14F-4D97-AF65-F5344CB8AC3E}">
        <p14:creationId xmlns:p14="http://schemas.microsoft.com/office/powerpoint/2010/main" val="3278857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987A0FBA-CC04-4256-A8EB-BB3C543E98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 xmlns:a16="http://schemas.microsoft.com/office/drawing/2014/main" id="{66FC6F62-FEC6-45C4-B697-39FDA62A96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10653162" y="-776838"/>
            <a:ext cx="762001"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latin typeface="Avenir Next LT Pro" panose="020B0504020202020204" pitchFamily="34" charset="0"/>
            </a:endParaRPr>
          </a:p>
        </p:txBody>
      </p:sp>
      <p:pic>
        <p:nvPicPr>
          <p:cNvPr id="4" name="Рисунок 3">
            <a:extLst>
              <a:ext uri="{FF2B5EF4-FFF2-40B4-BE49-F238E27FC236}">
                <a16:creationId xmlns="" xmlns:a16="http://schemas.microsoft.com/office/drawing/2014/main" id="{15F37E47-8FCD-422B-8B4C-2041780EDAC4}"/>
              </a:ext>
            </a:extLst>
          </p:cNvPr>
          <p:cNvPicPr>
            <a:picLocks noChangeAspect="1"/>
          </p:cNvPicPr>
          <p:nvPr/>
        </p:nvPicPr>
        <p:blipFill rotWithShape="1">
          <a:blip r:embed="rId2"/>
          <a:srcRect l="14261" r="34953" b="-1"/>
          <a:stretch/>
        </p:blipFill>
        <p:spPr>
          <a:xfrm>
            <a:off x="762000" y="251791"/>
            <a:ext cx="5042452" cy="5844210"/>
          </a:xfrm>
          <a:prstGeom prst="rect">
            <a:avLst/>
          </a:prstGeom>
        </p:spPr>
      </p:pic>
      <p:grpSp>
        <p:nvGrpSpPr>
          <p:cNvPr id="13" name="Group 12">
            <a:extLst>
              <a:ext uri="{FF2B5EF4-FFF2-40B4-BE49-F238E27FC236}">
                <a16:creationId xmlns="" xmlns:a16="http://schemas.microsoft.com/office/drawing/2014/main" id="{F8D7210F-BCFD-46C1-9A2C-3717368B1A7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1" y="5829359"/>
            <a:ext cx="4333875" cy="1028642"/>
            <a:chOff x="7153921" y="5829359"/>
            <a:chExt cx="5038079" cy="1028642"/>
          </a:xfrm>
        </p:grpSpPr>
        <p:sp>
          <p:nvSpPr>
            <p:cNvPr id="14" name="Freeform: Shape 13">
              <a:extLst>
                <a:ext uri="{FF2B5EF4-FFF2-40B4-BE49-F238E27FC236}">
                  <a16:creationId xmlns="" xmlns:a16="http://schemas.microsoft.com/office/drawing/2014/main" id="{2C96BB9F-FD85-4689-A888-9A5AA0A145B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963906" y="5913098"/>
              <a:ext cx="4228094" cy="944903"/>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00">
                <a:solidFill>
                  <a:schemeClr val="bg1"/>
                </a:solidFill>
                <a:latin typeface="Avenir Next LT Pro" panose="020B0504020202020204" pitchFamily="34" charset="0"/>
              </a:endParaRPr>
            </a:p>
          </p:txBody>
        </p:sp>
        <p:sp>
          <p:nvSpPr>
            <p:cNvPr id="15" name="Freeform: Shape 14">
              <a:extLst>
                <a:ext uri="{FF2B5EF4-FFF2-40B4-BE49-F238E27FC236}">
                  <a16:creationId xmlns="" xmlns:a16="http://schemas.microsoft.com/office/drawing/2014/main" id="{78545FC7-27EF-4BF9-A88F-35F089DF697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153921" y="5829359"/>
              <a:ext cx="5038078" cy="1028642"/>
            </a:xfrm>
            <a:custGeom>
              <a:avLst/>
              <a:gdLst>
                <a:gd name="connsiteX0" fmla="*/ 1576991 w 5038078"/>
                <a:gd name="connsiteY0" fmla="*/ 210 h 1238015"/>
                <a:gd name="connsiteX1" fmla="*/ 3403320 w 5038078"/>
                <a:gd name="connsiteY1" fmla="*/ 272125 h 1238015"/>
                <a:gd name="connsiteX2" fmla="*/ 4672870 w 5038078"/>
                <a:gd name="connsiteY2" fmla="*/ 693604 h 1238015"/>
                <a:gd name="connsiteX3" fmla="*/ 5038078 w 5038078"/>
                <a:gd name="connsiteY3" fmla="*/ 795929 h 1238015"/>
                <a:gd name="connsiteX4" fmla="*/ 5038078 w 5038078"/>
                <a:gd name="connsiteY4" fmla="*/ 1238015 h 1238015"/>
                <a:gd name="connsiteX5" fmla="*/ 0 w 5038078"/>
                <a:gd name="connsiteY5" fmla="*/ 1238015 h 1238015"/>
                <a:gd name="connsiteX6" fmla="*/ 19230 w 5038078"/>
                <a:gd name="connsiteY6" fmla="*/ 1159819 h 1238015"/>
                <a:gd name="connsiteX7" fmla="*/ 382219 w 5038078"/>
                <a:gd name="connsiteY7" fmla="*/ 334180 h 1238015"/>
                <a:gd name="connsiteX8" fmla="*/ 1315784 w 5038078"/>
                <a:gd name="connsiteY8" fmla="*/ 1388 h 1238015"/>
                <a:gd name="connsiteX9" fmla="*/ 1576991 w 5038078"/>
                <a:gd name="connsiteY9" fmla="*/ 210 h 123801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049689"/>
                <a:gd name="connsiteY0" fmla="*/ 1237805 h 1423588"/>
                <a:gd name="connsiteX1" fmla="*/ 19230 w 5049689"/>
                <a:gd name="connsiteY1" fmla="*/ 1159609 h 1423588"/>
                <a:gd name="connsiteX2" fmla="*/ 382219 w 5049689"/>
                <a:gd name="connsiteY2" fmla="*/ 333970 h 1423588"/>
                <a:gd name="connsiteX3" fmla="*/ 1315784 w 5049689"/>
                <a:gd name="connsiteY3" fmla="*/ 1178 h 1423588"/>
                <a:gd name="connsiteX4" fmla="*/ 1576991 w 5049689"/>
                <a:gd name="connsiteY4" fmla="*/ 0 h 1423588"/>
                <a:gd name="connsiteX5" fmla="*/ 3403320 w 5049689"/>
                <a:gd name="connsiteY5" fmla="*/ 271915 h 1423588"/>
                <a:gd name="connsiteX6" fmla="*/ 4672870 w 5049689"/>
                <a:gd name="connsiteY6" fmla="*/ 693394 h 1423588"/>
                <a:gd name="connsiteX7" fmla="*/ 5038078 w 5049689"/>
                <a:gd name="connsiteY7" fmla="*/ 795719 h 1423588"/>
                <a:gd name="connsiteX8" fmla="*/ 5049689 w 5049689"/>
                <a:gd name="connsiteY8" fmla="*/ 1423588 h 1423588"/>
                <a:gd name="connsiteX0" fmla="*/ 0 w 5038078"/>
                <a:gd name="connsiteY0" fmla="*/ 1237805 h 1237805"/>
                <a:gd name="connsiteX1" fmla="*/ 19230 w 5038078"/>
                <a:gd name="connsiteY1" fmla="*/ 1159609 h 1237805"/>
                <a:gd name="connsiteX2" fmla="*/ 382219 w 5038078"/>
                <a:gd name="connsiteY2" fmla="*/ 333970 h 1237805"/>
                <a:gd name="connsiteX3" fmla="*/ 1315784 w 5038078"/>
                <a:gd name="connsiteY3" fmla="*/ 1178 h 1237805"/>
                <a:gd name="connsiteX4" fmla="*/ 1576991 w 5038078"/>
                <a:gd name="connsiteY4" fmla="*/ 0 h 1237805"/>
                <a:gd name="connsiteX5" fmla="*/ 3403320 w 5038078"/>
                <a:gd name="connsiteY5" fmla="*/ 271915 h 1237805"/>
                <a:gd name="connsiteX6" fmla="*/ 4672870 w 5038078"/>
                <a:gd name="connsiteY6" fmla="*/ 693394 h 1237805"/>
                <a:gd name="connsiteX7" fmla="*/ 5038078 w 5038078"/>
                <a:gd name="connsiteY7" fmla="*/ 795719 h 123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8078" h="1237805">
                  <a:moveTo>
                    <a:pt x="0" y="1237805"/>
                  </a:moveTo>
                  <a:lnTo>
                    <a:pt x="19230" y="1159609"/>
                  </a:lnTo>
                  <a:cubicBezTo>
                    <a:pt x="96961" y="850027"/>
                    <a:pt x="191605" y="533778"/>
                    <a:pt x="382219" y="333970"/>
                  </a:cubicBezTo>
                  <a:cubicBezTo>
                    <a:pt x="619171" y="85526"/>
                    <a:pt x="977934" y="5774"/>
                    <a:pt x="1315784" y="1178"/>
                  </a:cubicBezTo>
                  <a:lnTo>
                    <a:pt x="1576991" y="0"/>
                  </a:lnTo>
                  <a:cubicBezTo>
                    <a:pt x="2190813" y="3698"/>
                    <a:pt x="2830589" y="57744"/>
                    <a:pt x="3403320" y="271915"/>
                  </a:cubicBezTo>
                  <a:cubicBezTo>
                    <a:pt x="3828046" y="430728"/>
                    <a:pt x="4248519" y="568281"/>
                    <a:pt x="4672870" y="693394"/>
                  </a:cubicBezTo>
                  <a:lnTo>
                    <a:pt x="5038078" y="795719"/>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grpSp>
      <p:sp>
        <p:nvSpPr>
          <p:cNvPr id="3" name="Объект 2">
            <a:extLst>
              <a:ext uri="{FF2B5EF4-FFF2-40B4-BE49-F238E27FC236}">
                <a16:creationId xmlns="" xmlns:a16="http://schemas.microsoft.com/office/drawing/2014/main" id="{21022F72-405C-41FF-AA7D-E967778C099C}"/>
              </a:ext>
            </a:extLst>
          </p:cNvPr>
          <p:cNvSpPr>
            <a:spLocks noGrp="1"/>
          </p:cNvSpPr>
          <p:nvPr>
            <p:ph idx="1"/>
          </p:nvPr>
        </p:nvSpPr>
        <p:spPr>
          <a:xfrm>
            <a:off x="6096000" y="762000"/>
            <a:ext cx="5334000" cy="5745678"/>
          </a:xfrm>
        </p:spPr>
        <p:txBody>
          <a:bodyPr>
            <a:normAutofit fontScale="92500"/>
          </a:bodyPr>
          <a:lstStyle/>
          <a:p>
            <a:pPr algn="ctr">
              <a:lnSpc>
                <a:spcPct val="115000"/>
              </a:lnSpc>
            </a:pPr>
            <a:r>
              <a:rPr lang="ru-RU" sz="1800" dirty="0">
                <a:latin typeface="Times New Roman" panose="02020603050405020304" pitchFamily="18" charset="0"/>
                <a:cs typeface="Times New Roman" panose="02020603050405020304" pitchFamily="18" charset="0"/>
              </a:rPr>
              <a:t>Снятие психологического напряжения через мышечное — это серьезный инструмент в </a:t>
            </a:r>
            <a:r>
              <a:rPr lang="ru-RU" sz="1800" dirty="0" err="1">
                <a:latin typeface="Times New Roman" panose="02020603050405020304" pitchFamily="18" charset="0"/>
                <a:cs typeface="Times New Roman" panose="02020603050405020304" pitchFamily="18" charset="0"/>
              </a:rPr>
              <a:t>стрессотерапии</a:t>
            </a:r>
            <a:r>
              <a:rPr lang="ru-RU" sz="1800" dirty="0">
                <a:latin typeface="Times New Roman" panose="02020603050405020304" pitchFamily="18" charset="0"/>
                <a:cs typeface="Times New Roman" panose="02020603050405020304" pitchFamily="18" charset="0"/>
              </a:rPr>
              <a:t>.</a:t>
            </a:r>
          </a:p>
          <a:p>
            <a:pPr algn="ctr">
              <a:lnSpc>
                <a:spcPct val="115000"/>
              </a:lnSpc>
            </a:pPr>
            <a:r>
              <a:rPr lang="ru-RU" sz="1800" dirty="0">
                <a:latin typeface="Times New Roman" panose="02020603050405020304" pitchFamily="18" charset="0"/>
                <a:cs typeface="Times New Roman" panose="02020603050405020304" pitchFamily="18" charset="0"/>
              </a:rPr>
              <a:t>Поддерживайте  творческий ручной труд ребенка. Даже если Вам кажется, что, например, ребёнок «впадает в детство» и ничего полезного не делает (рисование, плетение «фенечек», украшение одежды, склеивание моделей), все это является своеобразной «разрядкой», несет успокоение - через работу воображения ребенок отвлекается и переключается.</a:t>
            </a:r>
          </a:p>
          <a:p>
            <a:pPr algn="ctr">
              <a:lnSpc>
                <a:spcPct val="115000"/>
              </a:lnSpc>
            </a:pPr>
            <a:r>
              <a:rPr lang="ru-RU" sz="1800" dirty="0">
                <a:latin typeface="Times New Roman" panose="02020603050405020304" pitchFamily="18" charset="0"/>
                <a:cs typeface="Times New Roman" panose="02020603050405020304" pitchFamily="18" charset="0"/>
              </a:rPr>
              <a:t>Участвуя в творческой деятельности, такой как игра или совместное рисование, ребенок может по-новому раскрыться и выразить свои эмоции в социально приемлемом русле. Дети чувствуют себя комфортнее и спокойнее, если они могут общаться и безбоязненно выражать свои переживания в безопасной и благоприятной среде.</a:t>
            </a:r>
          </a:p>
          <a:p>
            <a:pPr>
              <a:lnSpc>
                <a:spcPct val="115000"/>
              </a:lnSpc>
            </a:pPr>
            <a:endParaRPr lang="ru-RU" sz="1400" dirty="0"/>
          </a:p>
        </p:txBody>
      </p:sp>
    </p:spTree>
    <p:extLst>
      <p:ext uri="{BB962C8B-B14F-4D97-AF65-F5344CB8AC3E}">
        <p14:creationId xmlns:p14="http://schemas.microsoft.com/office/powerpoint/2010/main" val="4018271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 xmlns:a16="http://schemas.microsoft.com/office/drawing/2014/main" id="{987A0FBA-CC04-4256-A8EB-BB3C543E98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3">
            <a:extLst>
              <a:ext uri="{FF2B5EF4-FFF2-40B4-BE49-F238E27FC236}">
                <a16:creationId xmlns="" xmlns:a16="http://schemas.microsoft.com/office/drawing/2014/main" id="{962BD4C9-8951-4B74-BADC-7DAE1BA80A80}"/>
              </a:ext>
            </a:extLst>
          </p:cNvPr>
          <p:cNvPicPr>
            <a:picLocks noChangeAspect="1"/>
          </p:cNvPicPr>
          <p:nvPr/>
        </p:nvPicPr>
        <p:blipFill rotWithShape="1">
          <a:blip r:embed="rId2"/>
          <a:srcRect l="1956" r="5498" b="-1"/>
          <a:stretch/>
        </p:blipFill>
        <p:spPr>
          <a:xfrm>
            <a:off x="7455322" y="10"/>
            <a:ext cx="4736675" cy="5118255"/>
          </a:xfrm>
          <a:custGeom>
            <a:avLst/>
            <a:gdLst/>
            <a:ahLst/>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p:spPr>
      </p:pic>
      <p:sp>
        <p:nvSpPr>
          <p:cNvPr id="18" name="Freeform: Shape 10">
            <a:extLst>
              <a:ext uri="{FF2B5EF4-FFF2-40B4-BE49-F238E27FC236}">
                <a16:creationId xmlns="" xmlns:a16="http://schemas.microsoft.com/office/drawing/2014/main" id="{3362A0EA-3E81-4464-94B8-70BE5870EDC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Объект 2">
            <a:extLst>
              <a:ext uri="{FF2B5EF4-FFF2-40B4-BE49-F238E27FC236}">
                <a16:creationId xmlns="" xmlns:a16="http://schemas.microsoft.com/office/drawing/2014/main" id="{669804FC-B8EE-4935-82C2-80131C5AD097}"/>
              </a:ext>
            </a:extLst>
          </p:cNvPr>
          <p:cNvSpPr>
            <a:spLocks noGrp="1"/>
          </p:cNvSpPr>
          <p:nvPr>
            <p:ph idx="1"/>
          </p:nvPr>
        </p:nvSpPr>
        <p:spPr>
          <a:xfrm>
            <a:off x="762000" y="437322"/>
            <a:ext cx="5334000" cy="6096000"/>
          </a:xfrm>
        </p:spPr>
        <p:txBody>
          <a:bodyPr>
            <a:normAutofit fontScale="92500"/>
          </a:bodyPr>
          <a:lstStyle/>
          <a:p>
            <a:pPr algn="ctr">
              <a:lnSpc>
                <a:spcPct val="115000"/>
              </a:lnSpc>
            </a:pPr>
            <a:r>
              <a:rPr lang="ru-RU" sz="2400" dirty="0">
                <a:latin typeface="Times New Roman" panose="02020603050405020304" pitchFamily="18" charset="0"/>
                <a:cs typeface="Times New Roman" panose="02020603050405020304" pitchFamily="18" charset="0"/>
              </a:rPr>
              <a:t>Развивайте мелкую моторику, что-нибудь вместе мастерите, лепите, подкрашивайте, делайте «мастерские» и в игровой форме сделайте каждого «учителем». Введите правило уважать «учителя» и быть внимательным к его опыту. Каждый сможет попробовать себя в этой роли. Сначала пусть ребенок выступит учителем и научит чему-нибудь, затем пожилой член семьи, затем вы. Далее можно проследить, как вводные «правила» регулируют соблюдение уважительного и понимающего отношения к навыкам другого члена семьи.</a:t>
            </a:r>
          </a:p>
        </p:txBody>
      </p:sp>
    </p:spTree>
    <p:extLst>
      <p:ext uri="{BB962C8B-B14F-4D97-AF65-F5344CB8AC3E}">
        <p14:creationId xmlns:p14="http://schemas.microsoft.com/office/powerpoint/2010/main" val="3153274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2">
            <a:extLst>
              <a:ext uri="{FF2B5EF4-FFF2-40B4-BE49-F238E27FC236}">
                <a16:creationId xmlns="" xmlns:a16="http://schemas.microsoft.com/office/drawing/2014/main" id="{BD96367C-3E0E-46E5-B92A-05FA83E7D95E}"/>
              </a:ext>
            </a:extLst>
          </p:cNvPr>
          <p:cNvGraphicFramePr>
            <a:graphicFrameLocks noGrp="1"/>
          </p:cNvGraphicFramePr>
          <p:nvPr>
            <p:ph idx="1"/>
            <p:extLst>
              <p:ext uri="{D42A27DB-BD31-4B8C-83A1-F6EECF244321}">
                <p14:modId xmlns:p14="http://schemas.microsoft.com/office/powerpoint/2010/main" val="3030668034"/>
              </p:ext>
            </p:extLst>
          </p:nvPr>
        </p:nvGraphicFramePr>
        <p:xfrm>
          <a:off x="762000" y="1874973"/>
          <a:ext cx="10668000" cy="50956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a:extLst>
              <a:ext uri="{FF2B5EF4-FFF2-40B4-BE49-F238E27FC236}">
                <a16:creationId xmlns="" xmlns:a16="http://schemas.microsoft.com/office/drawing/2014/main" id="{8E8B9DC4-BB9A-4F82-B1C6-1A3B38F67A2F}"/>
              </a:ext>
            </a:extLst>
          </p:cNvPr>
          <p:cNvPicPr>
            <a:picLocks noChangeAspect="1"/>
          </p:cNvPicPr>
          <p:nvPr/>
        </p:nvPicPr>
        <p:blipFill>
          <a:blip r:embed="rId7"/>
          <a:stretch>
            <a:fillRect/>
          </a:stretch>
        </p:blipFill>
        <p:spPr>
          <a:xfrm>
            <a:off x="4255325" y="530087"/>
            <a:ext cx="3681350" cy="1590675"/>
          </a:xfrm>
          <a:prstGeom prst="rect">
            <a:avLst/>
          </a:prstGeom>
        </p:spPr>
      </p:pic>
    </p:spTree>
    <p:extLst>
      <p:ext uri="{BB962C8B-B14F-4D97-AF65-F5344CB8AC3E}">
        <p14:creationId xmlns:p14="http://schemas.microsoft.com/office/powerpoint/2010/main" val="2260929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6CF8D64-2594-414F-ADA7-F6AD74B9CC46}"/>
              </a:ext>
            </a:extLst>
          </p:cNvPr>
          <p:cNvSpPr>
            <a:spLocks noGrp="1"/>
          </p:cNvSpPr>
          <p:nvPr>
            <p:ph type="title"/>
          </p:nvPr>
        </p:nvSpPr>
        <p:spPr/>
        <p:txBody>
          <a:bodyPr>
            <a:normAutofit fontScale="90000"/>
          </a:bodyPr>
          <a:lstStyle/>
          <a:p>
            <a:pPr algn="ctr"/>
            <a:r>
              <a:rPr lang="ru-RU" sz="4000" dirty="0"/>
              <a:t>При организации любой совместной деятельности опирайтесь на простые правила, которые помогут в общении с ребенком</a:t>
            </a:r>
            <a:r>
              <a:rPr lang="ru-RU" dirty="0"/>
              <a:t/>
            </a:r>
            <a:br>
              <a:rPr lang="ru-RU" dirty="0"/>
            </a:br>
            <a:endParaRPr lang="ru-RU" dirty="0"/>
          </a:p>
        </p:txBody>
      </p:sp>
      <p:graphicFrame>
        <p:nvGraphicFramePr>
          <p:cNvPr id="7" name="Объект 2">
            <a:extLst>
              <a:ext uri="{FF2B5EF4-FFF2-40B4-BE49-F238E27FC236}">
                <a16:creationId xmlns="" xmlns:a16="http://schemas.microsoft.com/office/drawing/2014/main" id="{98542199-A650-49C7-890E-C91C85E8D32C}"/>
              </a:ext>
            </a:extLst>
          </p:cNvPr>
          <p:cNvGraphicFramePr>
            <a:graphicFrameLocks noGrp="1"/>
          </p:cNvGraphicFramePr>
          <p:nvPr>
            <p:ph idx="1"/>
            <p:extLst>
              <p:ext uri="{D42A27DB-BD31-4B8C-83A1-F6EECF244321}">
                <p14:modId xmlns:p14="http://schemas.microsoft.com/office/powerpoint/2010/main" val="105858183"/>
              </p:ext>
            </p:extLst>
          </p:nvPr>
        </p:nvGraphicFramePr>
        <p:xfrm>
          <a:off x="166256" y="2185060"/>
          <a:ext cx="11851574" cy="4227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8034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987A0FBA-CC04-4256-A8EB-BB3C543E98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44DBC4EE-6C96-45BB-9FE2-B63B098D18AB}"/>
              </a:ext>
            </a:extLst>
          </p:cNvPr>
          <p:cNvPicPr>
            <a:picLocks noChangeAspect="1"/>
          </p:cNvPicPr>
          <p:nvPr/>
        </p:nvPicPr>
        <p:blipFill rotWithShape="1">
          <a:blip r:embed="rId2"/>
          <a:srcRect l="16580" r="21647" b="1"/>
          <a:stretch/>
        </p:blipFill>
        <p:spPr>
          <a:xfrm>
            <a:off x="2" y="10"/>
            <a:ext cx="5578823"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
        <p:nvSpPr>
          <p:cNvPr id="11" name="Freeform: Shape 10">
            <a:extLst>
              <a:ext uri="{FF2B5EF4-FFF2-40B4-BE49-F238E27FC236}">
                <a16:creationId xmlns="" xmlns:a16="http://schemas.microsoft.com/office/drawing/2014/main" id="{E633B38B-B87A-4288-A20F-0223A6C27A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Объект 2">
            <a:extLst>
              <a:ext uri="{FF2B5EF4-FFF2-40B4-BE49-F238E27FC236}">
                <a16:creationId xmlns="" xmlns:a16="http://schemas.microsoft.com/office/drawing/2014/main" id="{088BB835-D783-4F17-B64A-42C0749AA65F}"/>
              </a:ext>
            </a:extLst>
          </p:cNvPr>
          <p:cNvSpPr>
            <a:spLocks noGrp="1"/>
          </p:cNvSpPr>
          <p:nvPr>
            <p:ph idx="1"/>
          </p:nvPr>
        </p:nvSpPr>
        <p:spPr>
          <a:xfrm>
            <a:off x="6096000" y="600502"/>
            <a:ext cx="5334000" cy="5495500"/>
          </a:xfrm>
        </p:spPr>
        <p:txBody>
          <a:bodyPr>
            <a:normAutofit/>
          </a:bodyPr>
          <a:lstStyle/>
          <a:p>
            <a:pPr algn="ctr">
              <a:lnSpc>
                <a:spcPct val="115000"/>
              </a:lnSpc>
            </a:pPr>
            <a:r>
              <a:rPr lang="ru-RU" sz="2200" dirty="0" smtClean="0">
                <a:latin typeface="Times New Roman" panose="02020603050405020304" pitchFamily="18" charset="0"/>
                <a:cs typeface="Times New Roman" panose="02020603050405020304" pitchFamily="18" charset="0"/>
              </a:rPr>
              <a:t>Желаю </a:t>
            </a:r>
            <a:r>
              <a:rPr lang="ru-RU" sz="2200" dirty="0">
                <a:latin typeface="Times New Roman" panose="02020603050405020304" pitchFamily="18" charset="0"/>
                <a:cs typeface="Times New Roman" panose="02020603050405020304" pitchFamily="18" charset="0"/>
              </a:rPr>
              <a:t>Вам сил и терпения</a:t>
            </a:r>
            <a:r>
              <a:rPr lang="ru-RU" sz="2200" dirty="0" smtClean="0">
                <a:latin typeface="Times New Roman" panose="02020603050405020304" pitchFamily="18" charset="0"/>
                <a:cs typeface="Times New Roman" panose="02020603050405020304" pitchFamily="18" charset="0"/>
              </a:rPr>
              <a:t>!</a:t>
            </a:r>
          </a:p>
          <a:p>
            <a:pPr algn="ctr">
              <a:lnSpc>
                <a:spcPct val="115000"/>
              </a:lnSpc>
            </a:pP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4208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987A0FBA-CC04-4256-A8EB-BB3C543E98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3">
            <a:extLst>
              <a:ext uri="{FF2B5EF4-FFF2-40B4-BE49-F238E27FC236}">
                <a16:creationId xmlns="" xmlns:a16="http://schemas.microsoft.com/office/drawing/2014/main" id="{0542C708-73B9-4F3D-9B6D-92B01F2F350A}"/>
              </a:ext>
            </a:extLst>
          </p:cNvPr>
          <p:cNvPicPr>
            <a:picLocks noChangeAspect="1"/>
          </p:cNvPicPr>
          <p:nvPr/>
        </p:nvPicPr>
        <p:blipFill rotWithShape="1">
          <a:blip r:embed="rId2"/>
          <a:srcRect l="29137" r="27135" b="-2"/>
          <a:stretch/>
        </p:blipFill>
        <p:spPr>
          <a:xfrm>
            <a:off x="6612835" y="10"/>
            <a:ext cx="5579163" cy="6028612"/>
          </a:xfrm>
          <a:custGeom>
            <a:avLst/>
            <a:gdLst/>
            <a:ahLst/>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p:spPr>
      </p:pic>
      <p:sp>
        <p:nvSpPr>
          <p:cNvPr id="11" name="Freeform: Shape 10">
            <a:extLst>
              <a:ext uri="{FF2B5EF4-FFF2-40B4-BE49-F238E27FC236}">
                <a16:creationId xmlns="" xmlns:a16="http://schemas.microsoft.com/office/drawing/2014/main" id="{3362A0EA-3E81-4464-94B8-70BE5870EDC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Объект 2">
            <a:extLst>
              <a:ext uri="{FF2B5EF4-FFF2-40B4-BE49-F238E27FC236}">
                <a16:creationId xmlns="" xmlns:a16="http://schemas.microsoft.com/office/drawing/2014/main" id="{901ADE56-8945-4811-AFD4-43A6F813CCE7}"/>
              </a:ext>
            </a:extLst>
          </p:cNvPr>
          <p:cNvSpPr>
            <a:spLocks noGrp="1"/>
          </p:cNvSpPr>
          <p:nvPr>
            <p:ph idx="1"/>
          </p:nvPr>
        </p:nvSpPr>
        <p:spPr>
          <a:xfrm>
            <a:off x="762000" y="2018806"/>
            <a:ext cx="5334000" cy="4077196"/>
          </a:xfrm>
        </p:spPr>
        <p:txBody>
          <a:bodyPr>
            <a:normAutofit lnSpcReduction="10000"/>
          </a:bodyPr>
          <a:lstStyle/>
          <a:p>
            <a:pPr algn="ctr">
              <a:lnSpc>
                <a:spcPct val="115000"/>
              </a:lnSpc>
            </a:pPr>
            <a:r>
              <a:rPr lang="ru-RU" sz="2400" dirty="0">
                <a:latin typeface="Times New Roman" panose="02020603050405020304" pitchFamily="18" charset="0"/>
                <a:cs typeface="Times New Roman" panose="02020603050405020304" pitchFamily="18" charset="0"/>
              </a:rPr>
              <a:t>Уважаемые родители, помните, что Ваши дети отправились на досрочные каникулы, но это не подразумевает начало дистанционного обучения. </a:t>
            </a:r>
          </a:p>
          <a:p>
            <a:pPr algn="ctr">
              <a:lnSpc>
                <a:spcPct val="115000"/>
              </a:lnSpc>
            </a:pPr>
            <a:r>
              <a:rPr lang="ru-RU" sz="2400" dirty="0">
                <a:latin typeface="Times New Roman" panose="02020603050405020304" pitchFamily="18" charset="0"/>
                <a:cs typeface="Times New Roman" panose="02020603050405020304" pitchFamily="18" charset="0"/>
              </a:rPr>
              <a:t>Давайте постараемся совместными усилиями провести с пользой это время и использовать его как возможность сближения с семьей и нашими дорогими детьми!</a:t>
            </a:r>
          </a:p>
        </p:txBody>
      </p:sp>
      <p:sp>
        <p:nvSpPr>
          <p:cNvPr id="2" name="Заголовок 1">
            <a:extLst>
              <a:ext uri="{FF2B5EF4-FFF2-40B4-BE49-F238E27FC236}">
                <a16:creationId xmlns="" xmlns:a16="http://schemas.microsoft.com/office/drawing/2014/main" id="{5052B1FC-B40D-40DF-9E3E-FDB284D881ED}"/>
              </a:ext>
            </a:extLst>
          </p:cNvPr>
          <p:cNvSpPr>
            <a:spLocks noGrp="1"/>
          </p:cNvSpPr>
          <p:nvPr>
            <p:ph type="title"/>
          </p:nvPr>
        </p:nvSpPr>
        <p:spPr>
          <a:xfrm>
            <a:off x="762000" y="762000"/>
            <a:ext cx="5334000" cy="1524000"/>
          </a:xfrm>
        </p:spPr>
        <p:txBody>
          <a:bodyPr>
            <a:normAutofit/>
          </a:bodyPr>
          <a:lstStyle/>
          <a:p>
            <a:pPr algn="ctr"/>
            <a:r>
              <a:rPr lang="ru-RU" dirty="0"/>
              <a:t>ВАЖНО!</a:t>
            </a:r>
          </a:p>
        </p:txBody>
      </p:sp>
    </p:spTree>
    <p:extLst>
      <p:ext uri="{BB962C8B-B14F-4D97-AF65-F5344CB8AC3E}">
        <p14:creationId xmlns:p14="http://schemas.microsoft.com/office/powerpoint/2010/main" val="3805341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987A0FBA-CC04-4256-A8EB-BB3C543E98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3">
            <a:extLst>
              <a:ext uri="{FF2B5EF4-FFF2-40B4-BE49-F238E27FC236}">
                <a16:creationId xmlns="" xmlns:a16="http://schemas.microsoft.com/office/drawing/2014/main" id="{6D7B47E1-62DF-4A76-92B5-19BA83B7FA75}"/>
              </a:ext>
            </a:extLst>
          </p:cNvPr>
          <p:cNvPicPr>
            <a:picLocks noChangeAspect="1"/>
          </p:cNvPicPr>
          <p:nvPr/>
        </p:nvPicPr>
        <p:blipFill rotWithShape="1">
          <a:blip r:embed="rId2"/>
          <a:srcRect l="17407" r="17698" b="-1"/>
          <a:stretch/>
        </p:blipFill>
        <p:spPr>
          <a:xfrm>
            <a:off x="-8" y="762006"/>
            <a:ext cx="5948805" cy="6095979"/>
          </a:xfrm>
          <a:custGeom>
            <a:avLst/>
            <a:gdLst/>
            <a:ahLst/>
            <a:cxnLst/>
            <a:rect l="l" t="t" r="r" b="b"/>
            <a:pathLst>
              <a:path w="5948805" h="6095979">
                <a:moveTo>
                  <a:pt x="1573832" y="765"/>
                </a:moveTo>
                <a:cubicBezTo>
                  <a:pt x="1940190" y="-10734"/>
                  <a:pt x="2329345" y="109280"/>
                  <a:pt x="2734663" y="238687"/>
                </a:cubicBezTo>
                <a:cubicBezTo>
                  <a:pt x="4118244" y="680647"/>
                  <a:pt x="5296697" y="1302752"/>
                  <a:pt x="5668316" y="3639516"/>
                </a:cubicBezTo>
                <a:cubicBezTo>
                  <a:pt x="5788298" y="4393559"/>
                  <a:pt x="5890546" y="5142244"/>
                  <a:pt x="5937022" y="5865869"/>
                </a:cubicBezTo>
                <a:lnTo>
                  <a:pt x="5948805" y="6095979"/>
                </a:lnTo>
                <a:lnTo>
                  <a:pt x="0" y="6095979"/>
                </a:lnTo>
                <a:lnTo>
                  <a:pt x="0" y="1621672"/>
                </a:lnTo>
                <a:lnTo>
                  <a:pt x="36310" y="1518814"/>
                </a:lnTo>
                <a:cubicBezTo>
                  <a:pt x="109805" y="1321982"/>
                  <a:pt x="192755" y="1133640"/>
                  <a:pt x="287891" y="956872"/>
                </a:cubicBezTo>
                <a:cubicBezTo>
                  <a:pt x="669453" y="247734"/>
                  <a:pt x="1102800" y="15549"/>
                  <a:pt x="1573832" y="765"/>
                </a:cubicBezTo>
                <a:close/>
              </a:path>
            </a:pathLst>
          </a:custGeom>
        </p:spPr>
      </p:pic>
      <p:sp>
        <p:nvSpPr>
          <p:cNvPr id="11" name="Freeform: Shape 10">
            <a:extLst>
              <a:ext uri="{FF2B5EF4-FFF2-40B4-BE49-F238E27FC236}">
                <a16:creationId xmlns="" xmlns:a16="http://schemas.microsoft.com/office/drawing/2014/main" id="{A3BFB3E6-2D9E-4A5C-826F-44A91F5977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223838" y="538152"/>
            <a:ext cx="6095989" cy="654368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3" name="Объект 2">
            <a:extLst>
              <a:ext uri="{FF2B5EF4-FFF2-40B4-BE49-F238E27FC236}">
                <a16:creationId xmlns="" xmlns:a16="http://schemas.microsoft.com/office/drawing/2014/main" id="{E2BA223A-E070-4BCB-B18F-1A19BCBB64DD}"/>
              </a:ext>
            </a:extLst>
          </p:cNvPr>
          <p:cNvSpPr>
            <a:spLocks noGrp="1"/>
          </p:cNvSpPr>
          <p:nvPr>
            <p:ph idx="1"/>
          </p:nvPr>
        </p:nvSpPr>
        <p:spPr>
          <a:xfrm>
            <a:off x="6543676" y="624508"/>
            <a:ext cx="4724399" cy="5608983"/>
          </a:xfrm>
        </p:spPr>
        <p:txBody>
          <a:bodyPr>
            <a:normAutofit fontScale="92500"/>
          </a:bodyPr>
          <a:lstStyle/>
          <a:p>
            <a:pPr algn="ctr">
              <a:lnSpc>
                <a:spcPct val="115000"/>
              </a:lnSpc>
            </a:pPr>
            <a:r>
              <a:rPr lang="ru-RU" dirty="0">
                <a:latin typeface="Times New Roman" panose="02020603050405020304" pitchFamily="18" charset="0"/>
                <a:cs typeface="Times New Roman" panose="02020603050405020304" pitchFamily="18" charset="0"/>
              </a:rPr>
              <a:t>Следует помнить: если мы не  можем изменить ситуацию, давайте изменим отношение к  ней. Поэтому в своем поведении и поведении детей необходимо, предупреждать нарастание негативных психических реакций и принимать необходимые педагогические и иные меры для их своевременного преодоления.</a:t>
            </a:r>
          </a:p>
        </p:txBody>
      </p:sp>
    </p:spTree>
    <p:extLst>
      <p:ext uri="{BB962C8B-B14F-4D97-AF65-F5344CB8AC3E}">
        <p14:creationId xmlns:p14="http://schemas.microsoft.com/office/powerpoint/2010/main" val="3865324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075615F8-B807-416B-8DBB-536E4371AA5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Рисунок 4" descr="Счастливая женщина под дождем">
            <a:extLst>
              <a:ext uri="{FF2B5EF4-FFF2-40B4-BE49-F238E27FC236}">
                <a16:creationId xmlns="" xmlns:a16="http://schemas.microsoft.com/office/drawing/2014/main" id="{0A5DBCE6-2C13-448F-87B6-934F49C1B0A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592" r="-2" b="17132"/>
          <a:stretch/>
        </p:blipFill>
        <p:spPr>
          <a:xfrm>
            <a:off x="6107467" y="0"/>
            <a:ext cx="5820494" cy="2302951"/>
          </a:xfrm>
          <a:custGeom>
            <a:avLst/>
            <a:gdLst/>
            <a:ahLst/>
            <a:cxnLst/>
            <a:rect l="l" t="t" r="r" b="b"/>
            <a:pathLst>
              <a:path w="5820494" h="2302951">
                <a:moveTo>
                  <a:pt x="331087" y="0"/>
                </a:moveTo>
                <a:lnTo>
                  <a:pt x="5820494" y="0"/>
                </a:lnTo>
                <a:lnTo>
                  <a:pt x="5709900" y="213766"/>
                </a:lnTo>
                <a:cubicBezTo>
                  <a:pt x="5432869" y="711271"/>
                  <a:pt x="5095500" y="1152643"/>
                  <a:pt x="4932484" y="1340037"/>
                </a:cubicBezTo>
                <a:cubicBezTo>
                  <a:pt x="4535940" y="1795562"/>
                  <a:pt x="3997053" y="2167493"/>
                  <a:pt x="3361811" y="2268288"/>
                </a:cubicBezTo>
                <a:cubicBezTo>
                  <a:pt x="2395334" y="2421964"/>
                  <a:pt x="953447" y="2057186"/>
                  <a:pt x="286590" y="1322722"/>
                </a:cubicBezTo>
                <a:cubicBezTo>
                  <a:pt x="-136161" y="857205"/>
                  <a:pt x="-42091" y="443733"/>
                  <a:pt x="251826" y="87954"/>
                </a:cubicBezTo>
                <a:close/>
              </a:path>
            </a:pathLst>
          </a:custGeom>
        </p:spPr>
      </p:pic>
      <p:pic>
        <p:nvPicPr>
          <p:cNvPr id="7" name="Рисунок 6" descr="Сердце из белой конфеты">
            <a:extLst>
              <a:ext uri="{FF2B5EF4-FFF2-40B4-BE49-F238E27FC236}">
                <a16:creationId xmlns="" xmlns:a16="http://schemas.microsoft.com/office/drawing/2014/main" id="{D292BA46-4234-4AEF-9735-4B07C744DC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390" r="-3" b="-3"/>
          <a:stretch/>
        </p:blipFill>
        <p:spPr>
          <a:xfrm>
            <a:off x="7961952" y="3047999"/>
            <a:ext cx="4230048" cy="3809998"/>
          </a:xfrm>
          <a:custGeom>
            <a:avLst/>
            <a:gdLst/>
            <a:ahLst/>
            <a:cxnLst/>
            <a:rect l="l" t="t" r="r" b="b"/>
            <a:pathLst>
              <a:path w="4230048" h="3809998">
                <a:moveTo>
                  <a:pt x="2183095" y="18"/>
                </a:moveTo>
                <a:cubicBezTo>
                  <a:pt x="2652021" y="-4644"/>
                  <a:pt x="3095337" y="947177"/>
                  <a:pt x="3425027" y="1440807"/>
                </a:cubicBezTo>
                <a:cubicBezTo>
                  <a:pt x="3436611" y="1458213"/>
                  <a:pt x="3455517" y="1484324"/>
                  <a:pt x="3480109" y="1517585"/>
                </a:cubicBezTo>
                <a:cubicBezTo>
                  <a:pt x="3749371" y="1882737"/>
                  <a:pt x="4144039" y="2208821"/>
                  <a:pt x="4221130" y="2801399"/>
                </a:cubicBezTo>
                <a:lnTo>
                  <a:pt x="4230048" y="2899971"/>
                </a:lnTo>
                <a:lnTo>
                  <a:pt x="4230048" y="3224557"/>
                </a:lnTo>
                <a:lnTo>
                  <a:pt x="4230047" y="3224568"/>
                </a:lnTo>
                <a:lnTo>
                  <a:pt x="4230047" y="3809998"/>
                </a:lnTo>
                <a:lnTo>
                  <a:pt x="4077743" y="3809998"/>
                </a:lnTo>
                <a:lnTo>
                  <a:pt x="892220" y="3809998"/>
                </a:lnTo>
                <a:lnTo>
                  <a:pt x="840654" y="3790763"/>
                </a:lnTo>
                <a:cubicBezTo>
                  <a:pt x="487978" y="3656636"/>
                  <a:pt x="58498" y="3454097"/>
                  <a:pt x="5750" y="2913921"/>
                </a:cubicBezTo>
                <a:cubicBezTo>
                  <a:pt x="-64577" y="2192439"/>
                  <a:pt x="527932" y="1403503"/>
                  <a:pt x="819614" y="1008105"/>
                </a:cubicBezTo>
                <a:cubicBezTo>
                  <a:pt x="1190771" y="504837"/>
                  <a:pt x="1667013" y="5308"/>
                  <a:pt x="2183095" y="18"/>
                </a:cubicBezTo>
                <a:close/>
              </a:path>
            </a:pathLst>
          </a:custGeom>
        </p:spPr>
      </p:pic>
      <p:sp>
        <p:nvSpPr>
          <p:cNvPr id="14" name="Freeform: Shape 13">
            <a:extLst>
              <a:ext uri="{FF2B5EF4-FFF2-40B4-BE49-F238E27FC236}">
                <a16:creationId xmlns="" xmlns:a16="http://schemas.microsoft.com/office/drawing/2014/main" id="{B4E82C7F-8602-4A38-A43F-2CC20AB9D8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4885154" flipH="1">
            <a:off x="7260230" y="-2526873"/>
            <a:ext cx="3738966" cy="6206270"/>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3" name="Объект 2">
            <a:extLst>
              <a:ext uri="{FF2B5EF4-FFF2-40B4-BE49-F238E27FC236}">
                <a16:creationId xmlns="" xmlns:a16="http://schemas.microsoft.com/office/drawing/2014/main" id="{7048F18F-868A-4C8C-9829-A10A449EDC03}"/>
              </a:ext>
            </a:extLst>
          </p:cNvPr>
          <p:cNvSpPr>
            <a:spLocks noGrp="1"/>
          </p:cNvSpPr>
          <p:nvPr>
            <p:ph idx="1"/>
          </p:nvPr>
        </p:nvSpPr>
        <p:spPr>
          <a:xfrm>
            <a:off x="416046" y="926276"/>
            <a:ext cx="5668488" cy="5694218"/>
          </a:xfrm>
        </p:spPr>
        <p:txBody>
          <a:bodyPr>
            <a:normAutofit/>
          </a:bodyPr>
          <a:lstStyle/>
          <a:p>
            <a:pPr algn="ctr">
              <a:lnSpc>
                <a:spcPct val="115000"/>
              </a:lnSpc>
            </a:pPr>
            <a:r>
              <a:rPr lang="ru-RU" sz="1900" dirty="0">
                <a:latin typeface="Times New Roman" panose="02020603050405020304" pitchFamily="18" charset="0"/>
                <a:cs typeface="Times New Roman" panose="02020603050405020304" pitchFamily="18" charset="0"/>
              </a:rPr>
              <a:t>Вам, уважаемые родители, нужно начать с себя. Важно не угнетать себя размышлениями  в духе «почему так произошло», а учиться видеть позитивные стороны каждого дня. В повседневной жизни каждый день фокусируйтесь  на  его положительных сторонах.  </a:t>
            </a:r>
          </a:p>
          <a:p>
            <a:pPr algn="ctr">
              <a:lnSpc>
                <a:spcPct val="115000"/>
              </a:lnSpc>
            </a:pPr>
            <a:r>
              <a:rPr lang="ru-RU" sz="1900" dirty="0">
                <a:latin typeface="Times New Roman" panose="02020603050405020304" pitchFamily="18" charset="0"/>
                <a:cs typeface="Times New Roman" panose="02020603050405020304" pitchFamily="18" charset="0"/>
              </a:rPr>
              <a:t>Игры с домашними животными, солнечные зайчики в квартире - повод улыбнуться. Обращайте на это внимание, делитесь своими размышлениями с детьми, обсуждайте положительные моменты. Спросите, какие эмоции ребёнок испытывает в настоящий момент. Поддерживайте  желание ребёнка делиться своими мыслями и размышлениями о событиях сегодняшнего дня,  выражать свои эмоции словами. </a:t>
            </a:r>
          </a:p>
          <a:p>
            <a:pPr>
              <a:lnSpc>
                <a:spcPct val="115000"/>
              </a:lnSpc>
            </a:pPr>
            <a:endParaRPr lang="ru-RU"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2476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987A0FBA-CC04-4256-A8EB-BB3C543E98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 xmlns:a16="http://schemas.microsoft.com/office/drawing/2014/main" id="{66FC6F62-FEC6-45C4-B697-39FDA62A96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10653162" y="-776838"/>
            <a:ext cx="762001"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latin typeface="Avenir Next LT Pro" panose="020B0504020202020204" pitchFamily="34" charset="0"/>
            </a:endParaRPr>
          </a:p>
        </p:txBody>
      </p:sp>
      <p:pic>
        <p:nvPicPr>
          <p:cNvPr id="4" name="Рисунок 3">
            <a:extLst>
              <a:ext uri="{FF2B5EF4-FFF2-40B4-BE49-F238E27FC236}">
                <a16:creationId xmlns="" xmlns:a16="http://schemas.microsoft.com/office/drawing/2014/main" id="{4CACCBCC-AD25-44C7-989D-8A38821605B6}"/>
              </a:ext>
            </a:extLst>
          </p:cNvPr>
          <p:cNvPicPr>
            <a:picLocks noChangeAspect="1"/>
          </p:cNvPicPr>
          <p:nvPr/>
        </p:nvPicPr>
        <p:blipFill rotWithShape="1">
          <a:blip r:embed="rId2"/>
          <a:srcRect b="20904"/>
          <a:stretch/>
        </p:blipFill>
        <p:spPr>
          <a:xfrm>
            <a:off x="762000" y="762001"/>
            <a:ext cx="4572000" cy="5334000"/>
          </a:xfrm>
          <a:prstGeom prst="rect">
            <a:avLst/>
          </a:prstGeom>
        </p:spPr>
      </p:pic>
      <p:grpSp>
        <p:nvGrpSpPr>
          <p:cNvPr id="17" name="Group 12">
            <a:extLst>
              <a:ext uri="{FF2B5EF4-FFF2-40B4-BE49-F238E27FC236}">
                <a16:creationId xmlns="" xmlns:a16="http://schemas.microsoft.com/office/drawing/2014/main" id="{F8D7210F-BCFD-46C1-9A2C-3717368B1A7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1" y="5829359"/>
            <a:ext cx="4333875" cy="1028642"/>
            <a:chOff x="7153921" y="5829359"/>
            <a:chExt cx="5038079" cy="1028642"/>
          </a:xfrm>
        </p:grpSpPr>
        <p:sp>
          <p:nvSpPr>
            <p:cNvPr id="18" name="Freeform: Shape 13">
              <a:extLst>
                <a:ext uri="{FF2B5EF4-FFF2-40B4-BE49-F238E27FC236}">
                  <a16:creationId xmlns="" xmlns:a16="http://schemas.microsoft.com/office/drawing/2014/main" id="{2C96BB9F-FD85-4689-A888-9A5AA0A145B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963906" y="5913098"/>
              <a:ext cx="4228094" cy="944903"/>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00">
                <a:solidFill>
                  <a:schemeClr val="bg1"/>
                </a:solidFill>
                <a:latin typeface="Avenir Next LT Pro" panose="020B0504020202020204" pitchFamily="34" charset="0"/>
              </a:endParaRPr>
            </a:p>
          </p:txBody>
        </p:sp>
        <p:sp>
          <p:nvSpPr>
            <p:cNvPr id="19" name="Freeform: Shape 14">
              <a:extLst>
                <a:ext uri="{FF2B5EF4-FFF2-40B4-BE49-F238E27FC236}">
                  <a16:creationId xmlns="" xmlns:a16="http://schemas.microsoft.com/office/drawing/2014/main" id="{78545FC7-27EF-4BF9-A88F-35F089DF697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153921" y="5829359"/>
              <a:ext cx="5038078" cy="1028642"/>
            </a:xfrm>
            <a:custGeom>
              <a:avLst/>
              <a:gdLst>
                <a:gd name="connsiteX0" fmla="*/ 1576991 w 5038078"/>
                <a:gd name="connsiteY0" fmla="*/ 210 h 1238015"/>
                <a:gd name="connsiteX1" fmla="*/ 3403320 w 5038078"/>
                <a:gd name="connsiteY1" fmla="*/ 272125 h 1238015"/>
                <a:gd name="connsiteX2" fmla="*/ 4672870 w 5038078"/>
                <a:gd name="connsiteY2" fmla="*/ 693604 h 1238015"/>
                <a:gd name="connsiteX3" fmla="*/ 5038078 w 5038078"/>
                <a:gd name="connsiteY3" fmla="*/ 795929 h 1238015"/>
                <a:gd name="connsiteX4" fmla="*/ 5038078 w 5038078"/>
                <a:gd name="connsiteY4" fmla="*/ 1238015 h 1238015"/>
                <a:gd name="connsiteX5" fmla="*/ 0 w 5038078"/>
                <a:gd name="connsiteY5" fmla="*/ 1238015 h 1238015"/>
                <a:gd name="connsiteX6" fmla="*/ 19230 w 5038078"/>
                <a:gd name="connsiteY6" fmla="*/ 1159819 h 1238015"/>
                <a:gd name="connsiteX7" fmla="*/ 382219 w 5038078"/>
                <a:gd name="connsiteY7" fmla="*/ 334180 h 1238015"/>
                <a:gd name="connsiteX8" fmla="*/ 1315784 w 5038078"/>
                <a:gd name="connsiteY8" fmla="*/ 1388 h 1238015"/>
                <a:gd name="connsiteX9" fmla="*/ 1576991 w 5038078"/>
                <a:gd name="connsiteY9" fmla="*/ 210 h 123801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049689"/>
                <a:gd name="connsiteY0" fmla="*/ 1237805 h 1423588"/>
                <a:gd name="connsiteX1" fmla="*/ 19230 w 5049689"/>
                <a:gd name="connsiteY1" fmla="*/ 1159609 h 1423588"/>
                <a:gd name="connsiteX2" fmla="*/ 382219 w 5049689"/>
                <a:gd name="connsiteY2" fmla="*/ 333970 h 1423588"/>
                <a:gd name="connsiteX3" fmla="*/ 1315784 w 5049689"/>
                <a:gd name="connsiteY3" fmla="*/ 1178 h 1423588"/>
                <a:gd name="connsiteX4" fmla="*/ 1576991 w 5049689"/>
                <a:gd name="connsiteY4" fmla="*/ 0 h 1423588"/>
                <a:gd name="connsiteX5" fmla="*/ 3403320 w 5049689"/>
                <a:gd name="connsiteY5" fmla="*/ 271915 h 1423588"/>
                <a:gd name="connsiteX6" fmla="*/ 4672870 w 5049689"/>
                <a:gd name="connsiteY6" fmla="*/ 693394 h 1423588"/>
                <a:gd name="connsiteX7" fmla="*/ 5038078 w 5049689"/>
                <a:gd name="connsiteY7" fmla="*/ 795719 h 1423588"/>
                <a:gd name="connsiteX8" fmla="*/ 5049689 w 5049689"/>
                <a:gd name="connsiteY8" fmla="*/ 1423588 h 1423588"/>
                <a:gd name="connsiteX0" fmla="*/ 0 w 5038078"/>
                <a:gd name="connsiteY0" fmla="*/ 1237805 h 1237805"/>
                <a:gd name="connsiteX1" fmla="*/ 19230 w 5038078"/>
                <a:gd name="connsiteY1" fmla="*/ 1159609 h 1237805"/>
                <a:gd name="connsiteX2" fmla="*/ 382219 w 5038078"/>
                <a:gd name="connsiteY2" fmla="*/ 333970 h 1237805"/>
                <a:gd name="connsiteX3" fmla="*/ 1315784 w 5038078"/>
                <a:gd name="connsiteY3" fmla="*/ 1178 h 1237805"/>
                <a:gd name="connsiteX4" fmla="*/ 1576991 w 5038078"/>
                <a:gd name="connsiteY4" fmla="*/ 0 h 1237805"/>
                <a:gd name="connsiteX5" fmla="*/ 3403320 w 5038078"/>
                <a:gd name="connsiteY5" fmla="*/ 271915 h 1237805"/>
                <a:gd name="connsiteX6" fmla="*/ 4672870 w 5038078"/>
                <a:gd name="connsiteY6" fmla="*/ 693394 h 1237805"/>
                <a:gd name="connsiteX7" fmla="*/ 5038078 w 5038078"/>
                <a:gd name="connsiteY7" fmla="*/ 795719 h 123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8078" h="1237805">
                  <a:moveTo>
                    <a:pt x="0" y="1237805"/>
                  </a:moveTo>
                  <a:lnTo>
                    <a:pt x="19230" y="1159609"/>
                  </a:lnTo>
                  <a:cubicBezTo>
                    <a:pt x="96961" y="850027"/>
                    <a:pt x="191605" y="533778"/>
                    <a:pt x="382219" y="333970"/>
                  </a:cubicBezTo>
                  <a:cubicBezTo>
                    <a:pt x="619171" y="85526"/>
                    <a:pt x="977934" y="5774"/>
                    <a:pt x="1315784" y="1178"/>
                  </a:cubicBezTo>
                  <a:lnTo>
                    <a:pt x="1576991" y="0"/>
                  </a:lnTo>
                  <a:cubicBezTo>
                    <a:pt x="2190813" y="3698"/>
                    <a:pt x="2830589" y="57744"/>
                    <a:pt x="3403320" y="271915"/>
                  </a:cubicBezTo>
                  <a:cubicBezTo>
                    <a:pt x="3828046" y="430728"/>
                    <a:pt x="4248519" y="568281"/>
                    <a:pt x="4672870" y="693394"/>
                  </a:cubicBezTo>
                  <a:lnTo>
                    <a:pt x="5038078" y="795719"/>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grpSp>
      <p:sp>
        <p:nvSpPr>
          <p:cNvPr id="3" name="Объект 2">
            <a:extLst>
              <a:ext uri="{FF2B5EF4-FFF2-40B4-BE49-F238E27FC236}">
                <a16:creationId xmlns="" xmlns:a16="http://schemas.microsoft.com/office/drawing/2014/main" id="{C8A1E9DC-F94C-49CD-ADA8-9682E8197E7E}"/>
              </a:ext>
            </a:extLst>
          </p:cNvPr>
          <p:cNvSpPr>
            <a:spLocks noGrp="1"/>
          </p:cNvSpPr>
          <p:nvPr>
            <p:ph idx="1"/>
          </p:nvPr>
        </p:nvSpPr>
        <p:spPr>
          <a:xfrm>
            <a:off x="6096000" y="902525"/>
            <a:ext cx="5287617" cy="5193476"/>
          </a:xfrm>
        </p:spPr>
        <p:txBody>
          <a:bodyPr>
            <a:normAutofit fontScale="92500" lnSpcReduction="10000"/>
          </a:bodyPr>
          <a:lstStyle/>
          <a:p>
            <a:pPr algn="ctr">
              <a:lnSpc>
                <a:spcPct val="115000"/>
              </a:lnSpc>
            </a:pPr>
            <a:r>
              <a:rPr lang="ru-RU" dirty="0">
                <a:latin typeface="Times New Roman" panose="02020603050405020304" pitchFamily="18" charset="0"/>
                <a:cs typeface="Times New Roman" panose="02020603050405020304" pitchFamily="18" charset="0"/>
              </a:rPr>
              <a:t>Приучите себя и своих детей мыслить позитивно. Используйте социальные сети, чтобы фиксировать хорошие события каждого дня. Каждый вечер составляйте список из 5–10 пунктов, что хорошего сегодня случилось, что приятное вы увидели вокруг, что доставило вам радость и удовольствие. Чем длиннее получится это список, тем лучше.</a:t>
            </a:r>
          </a:p>
        </p:txBody>
      </p:sp>
    </p:spTree>
    <p:extLst>
      <p:ext uri="{BB962C8B-B14F-4D97-AF65-F5344CB8AC3E}">
        <p14:creationId xmlns:p14="http://schemas.microsoft.com/office/powerpoint/2010/main" val="2931987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987A0FBA-CC04-4256-A8EB-BB3C543E98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3" descr="Изображение выглядит как закат, внешний, силуэт, солнце&#10;&#10;Автоматически созданное описание">
            <a:extLst>
              <a:ext uri="{FF2B5EF4-FFF2-40B4-BE49-F238E27FC236}">
                <a16:creationId xmlns="" xmlns:a16="http://schemas.microsoft.com/office/drawing/2014/main" id="{51CB5F89-9EA4-4337-A592-32BC3A41C349}"/>
              </a:ext>
            </a:extLst>
          </p:cNvPr>
          <p:cNvPicPr>
            <a:picLocks noChangeAspect="1"/>
          </p:cNvPicPr>
          <p:nvPr/>
        </p:nvPicPr>
        <p:blipFill rotWithShape="1">
          <a:blip r:embed="rId2"/>
          <a:srcRect l="20331" r="18821"/>
          <a:stretch/>
        </p:blipFill>
        <p:spPr>
          <a:xfrm>
            <a:off x="6894836" y="0"/>
            <a:ext cx="5297164" cy="5723896"/>
          </a:xfrm>
          <a:custGeom>
            <a:avLst/>
            <a:gdLst/>
            <a:ahLst/>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p:spPr>
      </p:pic>
      <p:sp>
        <p:nvSpPr>
          <p:cNvPr id="11" name="Freeform: Shape 10">
            <a:extLst>
              <a:ext uri="{FF2B5EF4-FFF2-40B4-BE49-F238E27FC236}">
                <a16:creationId xmlns="" xmlns:a16="http://schemas.microsoft.com/office/drawing/2014/main" id="{3362A0EA-3E81-4464-94B8-70BE5870EDC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Объект 2">
            <a:extLst>
              <a:ext uri="{FF2B5EF4-FFF2-40B4-BE49-F238E27FC236}">
                <a16:creationId xmlns="" xmlns:a16="http://schemas.microsoft.com/office/drawing/2014/main" id="{4A2AEE0E-9209-443E-8830-BC798CD1E448}"/>
              </a:ext>
            </a:extLst>
          </p:cNvPr>
          <p:cNvSpPr>
            <a:spLocks noGrp="1"/>
          </p:cNvSpPr>
          <p:nvPr>
            <p:ph idx="1"/>
          </p:nvPr>
        </p:nvSpPr>
        <p:spPr>
          <a:xfrm>
            <a:off x="762000" y="475012"/>
            <a:ext cx="5334000" cy="6262255"/>
          </a:xfrm>
        </p:spPr>
        <p:txBody>
          <a:bodyPr>
            <a:normAutofit/>
          </a:bodyPr>
          <a:lstStyle/>
          <a:p>
            <a:pPr algn="ctr">
              <a:lnSpc>
                <a:spcPct val="115000"/>
              </a:lnSpc>
            </a:pPr>
            <a:r>
              <a:rPr lang="ru-RU" sz="1800" dirty="0">
                <a:latin typeface="Times New Roman" panose="02020603050405020304" pitchFamily="18" charset="0"/>
                <a:cs typeface="Times New Roman" panose="02020603050405020304" pitchFamily="18" charset="0"/>
              </a:rPr>
              <a:t>В актуальных условиях важны семейные ритуалы и выполнение привычных вещей. Когда вы делаете вместе привычные вещи и Вам, и детям становится спокойнее. Страх неопределенности можно убрать через осознанное, фиксированное расписание каждого дня.</a:t>
            </a:r>
          </a:p>
          <a:p>
            <a:pPr algn="ctr">
              <a:lnSpc>
                <a:spcPct val="115000"/>
              </a:lnSpc>
            </a:pPr>
            <a:r>
              <a:rPr lang="ru-RU" sz="1800" dirty="0">
                <a:latin typeface="Times New Roman" panose="02020603050405020304" pitchFamily="18" charset="0"/>
                <a:cs typeface="Times New Roman" panose="02020603050405020304" pitchFamily="18" charset="0"/>
              </a:rPr>
              <a:t>Составляйте распорядки дня для детей, не допускайте отсутствия режима у школьников. Режим дня должен предусматривать как активные, так и спокойные занятия. Создать и придерживаться расписания - прекрасный способ предотвратить ссоры. Необходимо обеспечить выброс лишней энергии (как у родителей, так и у детей): можно продумать подвижные игры и контролируемые бои в игровой форме  (бои подушками). Учите детей взаимодействовать в команде: например, играйте в игры (настольные и т. п.): команда детей против команды родителей.</a:t>
            </a:r>
          </a:p>
          <a:p>
            <a:pPr algn="ctr">
              <a:lnSpc>
                <a:spcPct val="115000"/>
              </a:lnSpc>
            </a:pP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900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987A0FBA-CC04-4256-A8EB-BB3C543E98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 xmlns:a16="http://schemas.microsoft.com/office/drawing/2014/main" id="{66FC6F62-FEC6-45C4-B697-39FDA62A96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10653162" y="-776838"/>
            <a:ext cx="762001"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latin typeface="Avenir Next LT Pro" panose="020B0504020202020204" pitchFamily="34" charset="0"/>
            </a:endParaRPr>
          </a:p>
        </p:txBody>
      </p:sp>
      <p:pic>
        <p:nvPicPr>
          <p:cNvPr id="4" name="Рисунок 3" descr="Изображение выглядит как коробка&#10;&#10;Автоматически созданное описание">
            <a:extLst>
              <a:ext uri="{FF2B5EF4-FFF2-40B4-BE49-F238E27FC236}">
                <a16:creationId xmlns="" xmlns:a16="http://schemas.microsoft.com/office/drawing/2014/main" id="{97C8A54C-E029-4DEF-A89D-9DBA1EEDD98F}"/>
              </a:ext>
            </a:extLst>
          </p:cNvPr>
          <p:cNvPicPr>
            <a:picLocks noChangeAspect="1"/>
          </p:cNvPicPr>
          <p:nvPr/>
        </p:nvPicPr>
        <p:blipFill rotWithShape="1">
          <a:blip r:embed="rId2"/>
          <a:srcRect l="19037" r="11749"/>
          <a:stretch/>
        </p:blipFill>
        <p:spPr>
          <a:xfrm>
            <a:off x="762000" y="762001"/>
            <a:ext cx="4572000" cy="5334000"/>
          </a:xfrm>
          <a:prstGeom prst="rect">
            <a:avLst/>
          </a:prstGeom>
        </p:spPr>
      </p:pic>
      <p:grpSp>
        <p:nvGrpSpPr>
          <p:cNvPr id="13" name="Group 12">
            <a:extLst>
              <a:ext uri="{FF2B5EF4-FFF2-40B4-BE49-F238E27FC236}">
                <a16:creationId xmlns="" xmlns:a16="http://schemas.microsoft.com/office/drawing/2014/main" id="{F8D7210F-BCFD-46C1-9A2C-3717368B1A7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1" y="5829359"/>
            <a:ext cx="4333875" cy="1028642"/>
            <a:chOff x="7153921" y="5829359"/>
            <a:chExt cx="5038079" cy="1028642"/>
          </a:xfrm>
        </p:grpSpPr>
        <p:sp>
          <p:nvSpPr>
            <p:cNvPr id="14" name="Freeform: Shape 13">
              <a:extLst>
                <a:ext uri="{FF2B5EF4-FFF2-40B4-BE49-F238E27FC236}">
                  <a16:creationId xmlns="" xmlns:a16="http://schemas.microsoft.com/office/drawing/2014/main" id="{2C96BB9F-FD85-4689-A888-9A5AA0A145B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963906" y="5913098"/>
              <a:ext cx="4228094" cy="944903"/>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00">
                <a:solidFill>
                  <a:schemeClr val="bg1"/>
                </a:solidFill>
                <a:latin typeface="Avenir Next LT Pro" panose="020B0504020202020204" pitchFamily="34" charset="0"/>
              </a:endParaRPr>
            </a:p>
          </p:txBody>
        </p:sp>
        <p:sp>
          <p:nvSpPr>
            <p:cNvPr id="15" name="Freeform: Shape 14">
              <a:extLst>
                <a:ext uri="{FF2B5EF4-FFF2-40B4-BE49-F238E27FC236}">
                  <a16:creationId xmlns="" xmlns:a16="http://schemas.microsoft.com/office/drawing/2014/main" id="{78545FC7-27EF-4BF9-A88F-35F089DF697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153921" y="5829359"/>
              <a:ext cx="5038078" cy="1028642"/>
            </a:xfrm>
            <a:custGeom>
              <a:avLst/>
              <a:gdLst>
                <a:gd name="connsiteX0" fmla="*/ 1576991 w 5038078"/>
                <a:gd name="connsiteY0" fmla="*/ 210 h 1238015"/>
                <a:gd name="connsiteX1" fmla="*/ 3403320 w 5038078"/>
                <a:gd name="connsiteY1" fmla="*/ 272125 h 1238015"/>
                <a:gd name="connsiteX2" fmla="*/ 4672870 w 5038078"/>
                <a:gd name="connsiteY2" fmla="*/ 693604 h 1238015"/>
                <a:gd name="connsiteX3" fmla="*/ 5038078 w 5038078"/>
                <a:gd name="connsiteY3" fmla="*/ 795929 h 1238015"/>
                <a:gd name="connsiteX4" fmla="*/ 5038078 w 5038078"/>
                <a:gd name="connsiteY4" fmla="*/ 1238015 h 1238015"/>
                <a:gd name="connsiteX5" fmla="*/ 0 w 5038078"/>
                <a:gd name="connsiteY5" fmla="*/ 1238015 h 1238015"/>
                <a:gd name="connsiteX6" fmla="*/ 19230 w 5038078"/>
                <a:gd name="connsiteY6" fmla="*/ 1159819 h 1238015"/>
                <a:gd name="connsiteX7" fmla="*/ 382219 w 5038078"/>
                <a:gd name="connsiteY7" fmla="*/ 334180 h 1238015"/>
                <a:gd name="connsiteX8" fmla="*/ 1315784 w 5038078"/>
                <a:gd name="connsiteY8" fmla="*/ 1388 h 1238015"/>
                <a:gd name="connsiteX9" fmla="*/ 1576991 w 5038078"/>
                <a:gd name="connsiteY9" fmla="*/ 210 h 123801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049689"/>
                <a:gd name="connsiteY0" fmla="*/ 1237805 h 1423588"/>
                <a:gd name="connsiteX1" fmla="*/ 19230 w 5049689"/>
                <a:gd name="connsiteY1" fmla="*/ 1159609 h 1423588"/>
                <a:gd name="connsiteX2" fmla="*/ 382219 w 5049689"/>
                <a:gd name="connsiteY2" fmla="*/ 333970 h 1423588"/>
                <a:gd name="connsiteX3" fmla="*/ 1315784 w 5049689"/>
                <a:gd name="connsiteY3" fmla="*/ 1178 h 1423588"/>
                <a:gd name="connsiteX4" fmla="*/ 1576991 w 5049689"/>
                <a:gd name="connsiteY4" fmla="*/ 0 h 1423588"/>
                <a:gd name="connsiteX5" fmla="*/ 3403320 w 5049689"/>
                <a:gd name="connsiteY5" fmla="*/ 271915 h 1423588"/>
                <a:gd name="connsiteX6" fmla="*/ 4672870 w 5049689"/>
                <a:gd name="connsiteY6" fmla="*/ 693394 h 1423588"/>
                <a:gd name="connsiteX7" fmla="*/ 5038078 w 5049689"/>
                <a:gd name="connsiteY7" fmla="*/ 795719 h 1423588"/>
                <a:gd name="connsiteX8" fmla="*/ 5049689 w 5049689"/>
                <a:gd name="connsiteY8" fmla="*/ 1423588 h 1423588"/>
                <a:gd name="connsiteX0" fmla="*/ 0 w 5038078"/>
                <a:gd name="connsiteY0" fmla="*/ 1237805 h 1237805"/>
                <a:gd name="connsiteX1" fmla="*/ 19230 w 5038078"/>
                <a:gd name="connsiteY1" fmla="*/ 1159609 h 1237805"/>
                <a:gd name="connsiteX2" fmla="*/ 382219 w 5038078"/>
                <a:gd name="connsiteY2" fmla="*/ 333970 h 1237805"/>
                <a:gd name="connsiteX3" fmla="*/ 1315784 w 5038078"/>
                <a:gd name="connsiteY3" fmla="*/ 1178 h 1237805"/>
                <a:gd name="connsiteX4" fmla="*/ 1576991 w 5038078"/>
                <a:gd name="connsiteY4" fmla="*/ 0 h 1237805"/>
                <a:gd name="connsiteX5" fmla="*/ 3403320 w 5038078"/>
                <a:gd name="connsiteY5" fmla="*/ 271915 h 1237805"/>
                <a:gd name="connsiteX6" fmla="*/ 4672870 w 5038078"/>
                <a:gd name="connsiteY6" fmla="*/ 693394 h 1237805"/>
                <a:gd name="connsiteX7" fmla="*/ 5038078 w 5038078"/>
                <a:gd name="connsiteY7" fmla="*/ 795719 h 123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8078" h="1237805">
                  <a:moveTo>
                    <a:pt x="0" y="1237805"/>
                  </a:moveTo>
                  <a:lnTo>
                    <a:pt x="19230" y="1159609"/>
                  </a:lnTo>
                  <a:cubicBezTo>
                    <a:pt x="96961" y="850027"/>
                    <a:pt x="191605" y="533778"/>
                    <a:pt x="382219" y="333970"/>
                  </a:cubicBezTo>
                  <a:cubicBezTo>
                    <a:pt x="619171" y="85526"/>
                    <a:pt x="977934" y="5774"/>
                    <a:pt x="1315784" y="1178"/>
                  </a:cubicBezTo>
                  <a:lnTo>
                    <a:pt x="1576991" y="0"/>
                  </a:lnTo>
                  <a:cubicBezTo>
                    <a:pt x="2190813" y="3698"/>
                    <a:pt x="2830589" y="57744"/>
                    <a:pt x="3403320" y="271915"/>
                  </a:cubicBezTo>
                  <a:cubicBezTo>
                    <a:pt x="3828046" y="430728"/>
                    <a:pt x="4248519" y="568281"/>
                    <a:pt x="4672870" y="693394"/>
                  </a:cubicBezTo>
                  <a:lnTo>
                    <a:pt x="5038078" y="795719"/>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grpSp>
      <p:sp>
        <p:nvSpPr>
          <p:cNvPr id="3" name="Объект 2">
            <a:extLst>
              <a:ext uri="{FF2B5EF4-FFF2-40B4-BE49-F238E27FC236}">
                <a16:creationId xmlns="" xmlns:a16="http://schemas.microsoft.com/office/drawing/2014/main" id="{3C65A399-07DB-4C3D-8366-A77759661D6B}"/>
              </a:ext>
            </a:extLst>
          </p:cNvPr>
          <p:cNvSpPr>
            <a:spLocks noGrp="1"/>
          </p:cNvSpPr>
          <p:nvPr>
            <p:ph idx="1"/>
          </p:nvPr>
        </p:nvSpPr>
        <p:spPr>
          <a:xfrm>
            <a:off x="6096000" y="762000"/>
            <a:ext cx="5334000" cy="5334001"/>
          </a:xfrm>
        </p:spPr>
        <p:txBody>
          <a:bodyPr>
            <a:normAutofit fontScale="92500" lnSpcReduction="20000"/>
          </a:bodyPr>
          <a:lstStyle/>
          <a:p>
            <a:pPr algn="ctr">
              <a:lnSpc>
                <a:spcPct val="115000"/>
              </a:lnSpc>
            </a:pPr>
            <a:r>
              <a:rPr lang="ru-RU" sz="2400" dirty="0">
                <a:latin typeface="Times New Roman" panose="02020603050405020304" pitchFamily="18" charset="0"/>
                <a:cs typeface="Times New Roman" panose="02020603050405020304" pitchFamily="18" charset="0"/>
              </a:rPr>
              <a:t>Ограничьте «время экрана» для телевизора, мобильного телефона или компьютера, сделайте это вместе с ребенком.</a:t>
            </a:r>
          </a:p>
          <a:p>
            <a:pPr algn="ctr">
              <a:lnSpc>
                <a:spcPct val="115000"/>
              </a:lnSpc>
            </a:pPr>
            <a:r>
              <a:rPr lang="ru-RU" sz="2400" dirty="0">
                <a:latin typeface="Times New Roman" panose="02020603050405020304" pitchFamily="18" charset="0"/>
                <a:cs typeface="Times New Roman" panose="02020603050405020304" pitchFamily="18" charset="0"/>
              </a:rPr>
              <a:t>В распорядок дня «включите» так называемые «успокаивающие» вещи. Обращайтесь к ним периодически в течение дня. К таким «успокаивающим вещам»  можно  отнести: любимую музыку; процесс приготовления пищи (совместный), чтение книг (совместное, в том числе); горячая ванна или душ;  медитация. Если вы не знаете, что именно поможет в Вашем случае, попробуйте разные способы и проверьте, как они  действуют.</a:t>
            </a:r>
          </a:p>
          <a:p>
            <a:pPr>
              <a:lnSpc>
                <a:spcPct val="115000"/>
              </a:lnSpc>
            </a:pPr>
            <a:endParaRPr lang="ru-RU" sz="2000" dirty="0"/>
          </a:p>
        </p:txBody>
      </p:sp>
    </p:spTree>
    <p:extLst>
      <p:ext uri="{BB962C8B-B14F-4D97-AF65-F5344CB8AC3E}">
        <p14:creationId xmlns:p14="http://schemas.microsoft.com/office/powerpoint/2010/main" val="414893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987A0FBA-CC04-4256-A8EB-BB3C543E98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92E5775D-02D7-46C3-BEE0-0533636F58E8}"/>
              </a:ext>
            </a:extLst>
          </p:cNvPr>
          <p:cNvPicPr>
            <a:picLocks noChangeAspect="1"/>
          </p:cNvPicPr>
          <p:nvPr/>
        </p:nvPicPr>
        <p:blipFill rotWithShape="1">
          <a:blip r:embed="rId2"/>
          <a:srcRect l="9796" r="28432" b="1"/>
          <a:stretch/>
        </p:blipFill>
        <p:spPr>
          <a:xfrm>
            <a:off x="2" y="10"/>
            <a:ext cx="5578823"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
        <p:nvSpPr>
          <p:cNvPr id="11" name="Freeform: Shape 10">
            <a:extLst>
              <a:ext uri="{FF2B5EF4-FFF2-40B4-BE49-F238E27FC236}">
                <a16:creationId xmlns="" xmlns:a16="http://schemas.microsoft.com/office/drawing/2014/main" id="{E633B38B-B87A-4288-A20F-0223A6C27A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Объект 2">
            <a:extLst>
              <a:ext uri="{FF2B5EF4-FFF2-40B4-BE49-F238E27FC236}">
                <a16:creationId xmlns="" xmlns:a16="http://schemas.microsoft.com/office/drawing/2014/main" id="{A33B3F49-E10C-4D56-9880-157039D027CA}"/>
              </a:ext>
            </a:extLst>
          </p:cNvPr>
          <p:cNvSpPr>
            <a:spLocks noGrp="1"/>
          </p:cNvSpPr>
          <p:nvPr>
            <p:ph idx="1"/>
          </p:nvPr>
        </p:nvSpPr>
        <p:spPr>
          <a:xfrm>
            <a:off x="6096000" y="834888"/>
            <a:ext cx="5334000" cy="5261114"/>
          </a:xfrm>
        </p:spPr>
        <p:txBody>
          <a:bodyPr>
            <a:normAutofit fontScale="92500" lnSpcReduction="10000"/>
          </a:bodyPr>
          <a:lstStyle/>
          <a:p>
            <a:pPr algn="ctr">
              <a:lnSpc>
                <a:spcPct val="115000"/>
              </a:lnSpc>
            </a:pPr>
            <a:r>
              <a:rPr lang="ru-RU" sz="2400" dirty="0">
                <a:latin typeface="Times New Roman" panose="02020603050405020304" pitchFamily="18" charset="0"/>
                <a:cs typeface="Times New Roman" panose="02020603050405020304" pitchFamily="18" charset="0"/>
              </a:rPr>
              <a:t>Обсудите с ребёнком, как будет устроена ваша жизнь, пока длятся каникулы, что изменится, а что останется прежним. Отдельный пункт - придумать интересные дела, которыми вы можете заняться дома в это время. Приятные дела, совместный поиск новых занятий и составление списка интересных идей - надежный способ преодоления беспокойства и страха. Старайтесь строить (но не навязывать) перспективы будущего совместно с ребенком. Попросите ребёнка  прислушаться к себе и своим ощущениям. </a:t>
            </a:r>
          </a:p>
        </p:txBody>
      </p:sp>
    </p:spTree>
    <p:extLst>
      <p:ext uri="{BB962C8B-B14F-4D97-AF65-F5344CB8AC3E}">
        <p14:creationId xmlns:p14="http://schemas.microsoft.com/office/powerpoint/2010/main" val="2539010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987A0FBA-CC04-4256-A8EB-BB3C543E98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3">
            <a:extLst>
              <a:ext uri="{FF2B5EF4-FFF2-40B4-BE49-F238E27FC236}">
                <a16:creationId xmlns="" xmlns:a16="http://schemas.microsoft.com/office/drawing/2014/main" id="{A9CE6815-8BAA-4473-937D-BFED7B989EB5}"/>
              </a:ext>
            </a:extLst>
          </p:cNvPr>
          <p:cNvPicPr>
            <a:picLocks noChangeAspect="1"/>
          </p:cNvPicPr>
          <p:nvPr/>
        </p:nvPicPr>
        <p:blipFill rotWithShape="1">
          <a:blip r:embed="rId2"/>
          <a:srcRect l="12679" r="13981" b="2"/>
          <a:stretch/>
        </p:blipFill>
        <p:spPr>
          <a:xfrm>
            <a:off x="6613174" y="10"/>
            <a:ext cx="5578824" cy="6028246"/>
          </a:xfrm>
          <a:custGeom>
            <a:avLst/>
            <a:gdLst/>
            <a:ahLst/>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p:spPr>
      </p:pic>
      <p:sp>
        <p:nvSpPr>
          <p:cNvPr id="11" name="Freeform: Shape 10">
            <a:extLst>
              <a:ext uri="{FF2B5EF4-FFF2-40B4-BE49-F238E27FC236}">
                <a16:creationId xmlns="" xmlns:a16="http://schemas.microsoft.com/office/drawing/2014/main" id="{3362A0EA-3E81-4464-94B8-70BE5870EDC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Объект 2">
            <a:extLst>
              <a:ext uri="{FF2B5EF4-FFF2-40B4-BE49-F238E27FC236}">
                <a16:creationId xmlns="" xmlns:a16="http://schemas.microsoft.com/office/drawing/2014/main" id="{3B043DC1-CB6F-4BA8-9373-7E854ABDB8A0}"/>
              </a:ext>
            </a:extLst>
          </p:cNvPr>
          <p:cNvSpPr>
            <a:spLocks noGrp="1"/>
          </p:cNvSpPr>
          <p:nvPr>
            <p:ph idx="1"/>
          </p:nvPr>
        </p:nvSpPr>
        <p:spPr>
          <a:xfrm>
            <a:off x="762000" y="914400"/>
            <a:ext cx="5334000" cy="5181601"/>
          </a:xfrm>
        </p:spPr>
        <p:txBody>
          <a:bodyPr>
            <a:normAutofit fontScale="92500" lnSpcReduction="10000"/>
          </a:bodyPr>
          <a:lstStyle/>
          <a:p>
            <a:pPr algn="ctr">
              <a:lnSpc>
                <a:spcPct val="115000"/>
              </a:lnSpc>
            </a:pPr>
            <a:r>
              <a:rPr lang="ru-RU" sz="2400" dirty="0">
                <a:latin typeface="Times New Roman" panose="02020603050405020304" pitchFamily="18" charset="0"/>
                <a:cs typeface="Times New Roman" panose="02020603050405020304" pitchFamily="18" charset="0"/>
              </a:rPr>
              <a:t>Делитесь своими переживаниями, мыслями, рассказывайте честные истории из жизни, в том  числе, о преодолении вами и вашими знакомыми трудных жизненных ситуаций. Обычный разговор по душам способен заставить ребенка поверить в свои силы. Посочувствуйте, скажите, что вы понимаете, как ему сейчас трудно (если он переживает, что не может посещать школу, кружки). Дети, которые чувствуют поддержку и искреннее сочувствие родителей, справляются со стрессом лучше. </a:t>
            </a:r>
          </a:p>
        </p:txBody>
      </p:sp>
    </p:spTree>
    <p:extLst>
      <p:ext uri="{BB962C8B-B14F-4D97-AF65-F5344CB8AC3E}">
        <p14:creationId xmlns:p14="http://schemas.microsoft.com/office/powerpoint/2010/main" val="2501229982"/>
      </p:ext>
    </p:extLst>
  </p:cSld>
  <p:clrMapOvr>
    <a:masterClrMapping/>
  </p:clrMapOvr>
</p:sld>
</file>

<file path=ppt/theme/theme1.xml><?xml version="1.0" encoding="utf-8"?>
<a:theme xmlns:a="http://schemas.openxmlformats.org/drawingml/2006/main" name="PebbleVTI">
  <a:themeElements>
    <a:clrScheme name="Blush 3">
      <a:dk1>
        <a:sysClr val="windowText" lastClr="000000"/>
      </a:dk1>
      <a:lt1>
        <a:sysClr val="window" lastClr="FFFFFF"/>
      </a:lt1>
      <a:dk2>
        <a:srgbClr val="B15E4E"/>
      </a:dk2>
      <a:lt2>
        <a:srgbClr val="FFFFFF"/>
      </a:lt2>
      <a:accent1>
        <a:srgbClr val="C5B096"/>
      </a:accent1>
      <a:accent2>
        <a:srgbClr val="ECA855"/>
      </a:accent2>
      <a:accent3>
        <a:srgbClr val="9BBFB0"/>
      </a:accent3>
      <a:accent4>
        <a:srgbClr val="A9AEA7"/>
      </a:accent4>
      <a:accent5>
        <a:srgbClr val="6A787C"/>
      </a:accent5>
      <a:accent6>
        <a:srgbClr val="3B4345"/>
      </a:accent6>
      <a:hlink>
        <a:srgbClr val="ECA855"/>
      </a:hlink>
      <a:folHlink>
        <a:srgbClr val="6A392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docProps/app.xml><?xml version="1.0" encoding="utf-8"?>
<Properties xmlns="http://schemas.openxmlformats.org/officeDocument/2006/extended-properties" xmlns:vt="http://schemas.openxmlformats.org/officeDocument/2006/docPropsVTypes">
  <TotalTime>3</TotalTime>
  <Words>1363</Words>
  <Application>Microsoft Office PowerPoint</Application>
  <PresentationFormat>Широкоэкранный</PresentationFormat>
  <Paragraphs>40</Paragraphs>
  <Slides>19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19</vt:i4>
      </vt:variant>
    </vt:vector>
  </HeadingPairs>
  <TitlesOfParts>
    <vt:vector size="25" baseType="lpstr">
      <vt:lpstr>Arial</vt:lpstr>
      <vt:lpstr>Avenir Next LT Pro</vt:lpstr>
      <vt:lpstr>Avenir Next LT Pro Light</vt:lpstr>
      <vt:lpstr>Sitka Subheading</vt:lpstr>
      <vt:lpstr>Times New Roman</vt:lpstr>
      <vt:lpstr>PebbleVTI</vt:lpstr>
      <vt:lpstr>Психологические рекомендации родителям по способам гармоничного совладания со стрессом в период осенних каникул </vt:lpstr>
      <vt:lpstr>ВАЖНО!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Важно обучать себя и своих детей простым техникам управления тревожными агрессивным состоянием. </vt:lpstr>
      <vt:lpstr>Дыхательные практики. Правильное глубокое дыхание помогает справиться с приступом страха и тревоги, а регулярное выполнение упражнений позволяет в целом стать спокойнее и уравновешеннее. Для выполнения дыхательных упражнений сядьте в удобную позу с прямой спиной. </vt:lpstr>
      <vt:lpstr>Презентация PowerPoint</vt:lpstr>
      <vt:lpstr>Презентация PowerPoint</vt:lpstr>
      <vt:lpstr>Презентация PowerPoint</vt:lpstr>
      <vt:lpstr>Презентация PowerPoint</vt:lpstr>
      <vt:lpstr>Презентация PowerPoint</vt:lpstr>
      <vt:lpstr>При организации любой совместной деятельности опирайтесь на простые правила, которые помогут в общении с ребенком </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Психологические рекомендации родителям по способам гармоничного совладания со стрессом в период осенних каникул</dc:title>
  <dc:creator>Uchihass</dc:creator>
  <cp:lastModifiedBy>Кабинет 201</cp:lastModifiedBy>
  <cp:revision>3</cp:revision>
  <dcterms:created xsi:type="dcterms:W3CDTF">2020-10-21T05:54:59Z</dcterms:created>
  <dcterms:modified xsi:type="dcterms:W3CDTF">2020-11-11T03:28:18Z</dcterms:modified>
</cp:coreProperties>
</file>