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72" r:id="rId4"/>
    <p:sldId id="271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3" r:id="rId15"/>
    <p:sldId id="268" r:id="rId16"/>
    <p:sldId id="269" r:id="rId17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18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2A3D54-497F-46BB-962E-99A1A82C63BA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01688"/>
            <a:ext cx="5346700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EF9F03-1C64-47F9-857F-7E814982106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F9F03-1C64-47F9-857F-7E814982106A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stomShape 1"/>
          <p:cNvSpPr/>
          <p:nvPr/>
        </p:nvSpPr>
        <p:spPr>
          <a:xfrm>
            <a:off x="304920" y="329040"/>
            <a:ext cx="8531640" cy="6196320"/>
          </a:xfrm>
          <a:prstGeom prst="roundRect">
            <a:avLst>
              <a:gd name="adj" fmla="val 3600"/>
            </a:avLst>
          </a:prstGeom>
          <a:gradFill>
            <a:gsLst>
              <a:gs pos="0">
                <a:srgbClr val="FFFFFF"/>
              </a:gs>
              <a:gs pos="100000">
                <a:srgbClr val="DADADA"/>
              </a:gs>
            </a:gsLst>
            <a:lin ang="5400000"/>
          </a:gradFill>
          <a:ln w="2160">
            <a:solidFill>
              <a:srgbClr val="A4A4A3"/>
            </a:solidFill>
            <a:round/>
          </a:ln>
        </p:spPr>
      </p:sp>
      <p:sp>
        <p:nvSpPr>
          <p:cNvPr id="9" name="CustomShape 2"/>
          <p:cNvSpPr/>
          <p:nvPr/>
        </p:nvSpPr>
        <p:spPr>
          <a:xfrm>
            <a:off x="418680" y="434160"/>
            <a:ext cx="8306280" cy="5486040"/>
          </a:xfrm>
          <a:prstGeom prst="roundRect">
            <a:avLst>
              <a:gd name="adj" fmla="val 3600"/>
            </a:avLst>
          </a:prstGeom>
          <a:gradFill>
            <a:gsLst>
              <a:gs pos="0">
                <a:srgbClr val="FFFF8B"/>
              </a:gs>
              <a:gs pos="100000">
                <a:srgbClr val="A1A100"/>
              </a:gs>
            </a:gsLst>
            <a:path path="circle"/>
          </a:gradFill>
        </p:spPr>
      </p:sp>
      <p:sp>
        <p:nvSpPr>
          <p:cNvPr id="2" name="CustomShape 3"/>
          <p:cNvSpPr/>
          <p:nvPr/>
        </p:nvSpPr>
        <p:spPr>
          <a:xfrm>
            <a:off x="304920" y="329040"/>
            <a:ext cx="8531640" cy="6196320"/>
          </a:xfrm>
          <a:prstGeom prst="roundRect">
            <a:avLst>
              <a:gd name="adj" fmla="val 3600"/>
            </a:avLst>
          </a:prstGeom>
          <a:gradFill>
            <a:gsLst>
              <a:gs pos="0">
                <a:srgbClr val="FFFFFF"/>
              </a:gs>
              <a:gs pos="100000">
                <a:srgbClr val="DADADA"/>
              </a:gs>
            </a:gsLst>
            <a:lin ang="5400000"/>
          </a:gradFill>
          <a:ln w="2160">
            <a:solidFill>
              <a:srgbClr val="A4A4A3"/>
            </a:solidFill>
            <a:round/>
          </a:ln>
        </p:spPr>
      </p:sp>
      <p:sp>
        <p:nvSpPr>
          <p:cNvPr id="3" name="PlaceHolder 4"/>
          <p:cNvSpPr>
            <a:spLocks noGrp="1"/>
          </p:cNvSpPr>
          <p:nvPr>
            <p:ph type="dt"/>
          </p:nvPr>
        </p:nvSpPr>
        <p:spPr>
          <a:xfrm>
            <a:off x="3776400" y="6111720"/>
            <a:ext cx="2285640" cy="36468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ru-RU" sz="1000">
                <a:solidFill>
                  <a:srgbClr val="6C993B"/>
                </a:solidFill>
                <a:latin typeface="Verdana"/>
              </a:rPr>
              <a:t>&lt;дата/время&gt;21.9.16</a:t>
            </a:r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ftr"/>
          </p:nvPr>
        </p:nvSpPr>
        <p:spPr>
          <a:xfrm>
            <a:off x="6062400" y="6111720"/>
            <a:ext cx="2285640" cy="36468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ru-RU"/>
              <a:t>&lt;нижний колонтитул&gt;</a:t>
            </a:r>
            <a:endParaRPr/>
          </a:p>
        </p:txBody>
      </p:sp>
      <p:sp>
        <p:nvSpPr>
          <p:cNvPr id="5" name="PlaceHolder 6"/>
          <p:cNvSpPr>
            <a:spLocks noGrp="1"/>
          </p:cNvSpPr>
          <p:nvPr>
            <p:ph type="sldNum"/>
          </p:nvPr>
        </p:nvSpPr>
        <p:spPr>
          <a:xfrm>
            <a:off x="8348400" y="6111720"/>
            <a:ext cx="456840" cy="364680"/>
          </a:xfrm>
          <a:prstGeom prst="rect">
            <a:avLst/>
          </a:prstGeom>
        </p:spPr>
        <p:txBody>
          <a:bodyPr lIns="90000" tIns="45000" rIns="90000" bIns="45000"/>
          <a:lstStyle/>
          <a:p>
            <a:fld id="{A161B171-A1D1-4151-A1B1-811111E17131}" type="slidenum">
              <a:rPr lang="ru-RU" sz="1000">
                <a:solidFill>
                  <a:srgbClr val="6C993B"/>
                </a:solidFill>
                <a:latin typeface="Verdana"/>
              </a:rPr>
              <a:pPr/>
              <a:t>‹#›</a:t>
            </a:fld>
            <a:fld id="{11A12101-3111-41C1-A191-E1D171315151}" type="slidenum">
              <a:rPr lang="ru-RU" sz="1000">
                <a:solidFill>
                  <a:srgbClr val="6C993B"/>
                </a:solidFill>
                <a:latin typeface="Verdana"/>
              </a:rPr>
              <a:pPr/>
              <a:t>‹#›</a:t>
            </a:fld>
            <a:endParaRPr/>
          </a:p>
        </p:txBody>
      </p:sp>
      <p:sp>
        <p:nvSpPr>
          <p:cNvPr id="6" name="PlaceHolder 7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r>
              <a:rPr lang="ru-RU"/>
              <a:t>Для правки текста заголовка щелкните мышью</a:t>
            </a:r>
            <a:endParaRPr/>
          </a:p>
        </p:txBody>
      </p:sp>
      <p:sp>
        <p:nvSpPr>
          <p:cNvPr id="7" name="PlaceHolder 8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452592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ru-RU"/>
              <a:t>Для правки структуры щелкните мышью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ru-RU"/>
              <a:t>Второй уровень структуры</a:t>
            </a:r>
            <a:endParaRPr/>
          </a:p>
          <a:p>
            <a:pPr lvl="2">
              <a:buSzPct val="75000"/>
              <a:buFont typeface="StarSymbol"/>
              <a:buChar char=""/>
            </a:pPr>
            <a:r>
              <a:rPr lang="ru-RU"/>
              <a:t>Третий уровень структуры</a:t>
            </a:r>
            <a:endParaRPr/>
          </a:p>
          <a:p>
            <a:pPr lvl="3">
              <a:buSzPct val="45000"/>
              <a:buFont typeface="StarSymbol"/>
              <a:buChar char=""/>
            </a:pPr>
            <a:r>
              <a:rPr lang="ru-RU"/>
              <a:t>Четвертый уровень структуры</a:t>
            </a:r>
            <a:endParaRPr/>
          </a:p>
          <a:p>
            <a:pPr lvl="4">
              <a:buSzPct val="75000"/>
              <a:buFont typeface="StarSymbol"/>
              <a:buChar char=""/>
            </a:pPr>
            <a:r>
              <a:rPr lang="ru-RU"/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/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/>
              <a:t>Седьмой уровень структуры</a:t>
            </a:r>
            <a:endParaRPr/>
          </a:p>
          <a:p>
            <a:pPr lvl="7">
              <a:buSzPct val="45000"/>
              <a:buFont typeface="StarSymbol"/>
              <a:buChar char=""/>
            </a:pPr>
            <a:r>
              <a:rPr lang="ru-RU"/>
              <a:t>Восьмой уровень структуры</a:t>
            </a:r>
            <a:endParaRPr/>
          </a:p>
          <a:p>
            <a:pPr lvl="8">
              <a:buSzPct val="45000"/>
              <a:buFont typeface="StarSymbol"/>
              <a:buChar char=""/>
            </a:pPr>
            <a:r>
              <a:rPr lang="ru-RU"/>
              <a:t>Девятый уровень структуры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stomShape 1"/>
          <p:cNvSpPr/>
          <p:nvPr/>
        </p:nvSpPr>
        <p:spPr>
          <a:xfrm>
            <a:off x="3422754" y="1700808"/>
            <a:ext cx="5397718" cy="2232248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Verdana"/>
              </a:rPr>
              <a:t>Роль родителей 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Verdana"/>
              </a:rPr>
              <a:t>в психологической подготовке выпускников к сдаче  ЕГЭ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10" name="CustomShape 2"/>
          <p:cNvSpPr/>
          <p:nvPr/>
        </p:nvSpPr>
        <p:spPr>
          <a:xfrm>
            <a:off x="4143372" y="4786322"/>
            <a:ext cx="4286280" cy="785818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r"/>
            <a:r>
              <a:rPr lang="ru-RU" sz="2000" b="1" dirty="0">
                <a:solidFill>
                  <a:schemeClr val="bg1">
                    <a:lumMod val="50000"/>
                  </a:schemeClr>
                </a:solidFill>
                <a:latin typeface="Times New Roman"/>
              </a:rPr>
              <a:t>Подготовил педагог-психолог  </a:t>
            </a:r>
            <a:endParaRPr>
              <a:solidFill>
                <a:schemeClr val="bg1">
                  <a:lumMod val="50000"/>
                </a:schemeClr>
              </a:solidFill>
            </a:endParaRPr>
          </a:p>
          <a:p>
            <a:pPr algn="r"/>
            <a:r>
              <a:rPr lang="ru-RU" sz="2000" b="1" dirty="0">
                <a:solidFill>
                  <a:schemeClr val="bg1">
                    <a:lumMod val="50000"/>
                  </a:schemeClr>
                </a:solidFill>
                <a:latin typeface="Times New Roman"/>
              </a:rPr>
              <a:t>МБОУ СОШ №44 Чернявская О.В</a:t>
            </a:r>
            <a:r>
              <a:rPr lang="ru-RU" sz="2000" b="1" dirty="0">
                <a:solidFill>
                  <a:schemeClr val="bg1">
                    <a:lumMod val="50000"/>
                  </a:schemeClr>
                </a:solidFill>
                <a:latin typeface="Verdana"/>
              </a:rPr>
              <a:t>.</a:t>
            </a:r>
            <a:endParaRPr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preview-image" descr="http://s4.pic4you.ru/y2014/08-13/12216/4543903-thumb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60848"/>
            <a:ext cx="3422754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1000100" y="1571612"/>
            <a:ext cx="7286676" cy="3786214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ustomShape 1"/>
          <p:cNvSpPr/>
          <p:nvPr/>
        </p:nvSpPr>
        <p:spPr>
          <a:xfrm>
            <a:off x="357120" y="500042"/>
            <a:ext cx="8429400" cy="6258238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/>
            <a:r>
              <a:rPr lang="ru-RU" sz="3200" b="1" u="sng" dirty="0">
                <a:solidFill>
                  <a:srgbClr val="A2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Антистрессовое питание.</a:t>
            </a:r>
            <a:endParaRPr sz="3200" b="1">
              <a:solidFill>
                <a:srgbClr val="A2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/>
          </a:p>
          <a:p>
            <a:endParaRPr/>
          </a:p>
        </p:txBody>
      </p:sp>
      <p:pic>
        <p:nvPicPr>
          <p:cNvPr id="6146" name="Picture 2" descr="http://static3.depositphotos.com/1005091/255/v/170/depositphotos_2558276-Cartoon-chef-with-various-meal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3071810"/>
            <a:ext cx="3333762" cy="3274931"/>
          </a:xfrm>
          <a:prstGeom prst="rect">
            <a:avLst/>
          </a:prstGeom>
          <a:noFill/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428596" y="1214422"/>
            <a:ext cx="792961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лучшить память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морковь, ананас, авокадо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1857364"/>
            <a:ext cx="86439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Сконцентрировать внимание </a:t>
            </a:r>
            <a:r>
              <a:rPr lang="ru-RU" sz="2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– креветки, репчатый лук</a:t>
            </a: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571472" y="2571745"/>
            <a:ext cx="5572164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остичь творческого озарения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инжир, тмин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357158" y="3714753"/>
            <a:ext cx="492922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спешно грызть гранит науки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орехи, капуста, черника, морская рыба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500034" y="5214950"/>
            <a:ext cx="4714908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лучшить настроение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паприка, бананы, клубника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428596" y="411480"/>
            <a:ext cx="8215370" cy="578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085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Предлагаем рецепт коктейля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,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помогающего освежить память и сохранить силы :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1 чайная ложка мёда, 1 желток, 1 стакан сока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лимона или апельсина.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6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085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Капсулы с рыбьим жиром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рекомендуется принимать в стрессовых ситуациях, в частичности перед экзаменом. </a:t>
            </a:r>
          </a:p>
          <a:p>
            <a:pPr lvl="6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0850" algn="l"/>
              </a:tabLst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lvl="6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6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085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Перед экзаменом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лучше всего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позавтракать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085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морской рыбой с овощами или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085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чашкой кофе с горьким шоколадом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085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 (30 г) вприкуску.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123" name="Picture 3" descr="http://otvet.imgsmail.ru/download/bb85d9021763c6f8e128cab025ca1bf8_i-1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68" y="928670"/>
            <a:ext cx="1643074" cy="1571636"/>
          </a:xfrm>
          <a:prstGeom prst="rect">
            <a:avLst/>
          </a:prstGeom>
          <a:noFill/>
        </p:spPr>
      </p:pic>
      <p:pic>
        <p:nvPicPr>
          <p:cNvPr id="5125" name="Picture 5" descr="http://kakievitaminy.ru/wp-content/uploads/2014/05/1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643182"/>
            <a:ext cx="2589898" cy="1428760"/>
          </a:xfrm>
          <a:prstGeom prst="rect">
            <a:avLst/>
          </a:prstGeom>
          <a:noFill/>
        </p:spPr>
      </p:pic>
      <p:pic>
        <p:nvPicPr>
          <p:cNvPr id="5127" name="Picture 7" descr="http://ic.pics.livejournal.com/vsegda_tvoj/13094403/34168482/34168482_6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2" y="4786322"/>
            <a:ext cx="2607447" cy="17382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CustomShape 1"/>
          <p:cNvSpPr/>
          <p:nvPr/>
        </p:nvSpPr>
        <p:spPr>
          <a:xfrm>
            <a:off x="2786050" y="500040"/>
            <a:ext cx="4071590" cy="49140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ru-RU" sz="3200" b="1" dirty="0">
                <a:solidFill>
                  <a:srgbClr val="FF0000"/>
                </a:solidFill>
                <a:latin typeface="Times New Roman"/>
              </a:rPr>
              <a:t>Накануне экзамена</a:t>
            </a:r>
            <a:endParaRPr sz="3200">
              <a:solidFill>
                <a:srgbClr val="FF0000"/>
              </a:solidFill>
            </a:endParaRPr>
          </a:p>
        </p:txBody>
      </p:sp>
      <p:sp>
        <p:nvSpPr>
          <p:cNvPr id="35" name="CustomShape 2"/>
          <p:cNvSpPr/>
          <p:nvPr/>
        </p:nvSpPr>
        <p:spPr>
          <a:xfrm>
            <a:off x="285720" y="1028520"/>
            <a:ext cx="8572560" cy="381564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buSzPct val="45000"/>
              <a:buFont typeface="Wingdings"/>
              <a:buChar char="v"/>
            </a:pPr>
            <a:r>
              <a:rPr lang="ru-RU" sz="2800" b="1" dirty="0" smtClean="0">
                <a:solidFill>
                  <a:srgbClr val="49721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49721E"/>
                </a:solidFill>
                <a:latin typeface="Times New Roman" pitchFamily="18" charset="0"/>
                <a:cs typeface="Times New Roman" pitchFamily="18" charset="0"/>
              </a:rPr>
              <a:t>Обеспечить полноценный отдых.</a:t>
            </a:r>
          </a:p>
          <a:p>
            <a:pPr>
              <a:buSzPct val="45000"/>
              <a:buFont typeface="Wingdings"/>
              <a:buChar char="v"/>
            </a:pPr>
            <a:r>
              <a:rPr lang="ru-RU" sz="2400" b="1" dirty="0" smtClean="0">
                <a:solidFill>
                  <a:srgbClr val="49721E"/>
                </a:solidFill>
                <a:latin typeface="Times New Roman" pitchFamily="18" charset="0"/>
                <a:cs typeface="Times New Roman" pitchFamily="18" charset="0"/>
              </a:rPr>
              <a:t> Все  </a:t>
            </a:r>
            <a:r>
              <a:rPr lang="ru-RU" sz="2400" b="1" dirty="0">
                <a:solidFill>
                  <a:srgbClr val="49721E"/>
                </a:solidFill>
                <a:latin typeface="Times New Roman" pitchFamily="18" charset="0"/>
                <a:cs typeface="Times New Roman" pitchFamily="18" charset="0"/>
              </a:rPr>
              <a:t>необходимое  к  экзамену  нужно  подготовить </a:t>
            </a:r>
            <a:r>
              <a:rPr lang="ru-RU" sz="2400" b="1" dirty="0" smtClean="0">
                <a:solidFill>
                  <a:srgbClr val="49721E"/>
                </a:solidFill>
                <a:latin typeface="Times New Roman" pitchFamily="18" charset="0"/>
                <a:cs typeface="Times New Roman" pitchFamily="18" charset="0"/>
              </a:rPr>
              <a:t>заранее</a:t>
            </a:r>
            <a:r>
              <a:rPr lang="ru-RU" sz="2400" b="1" dirty="0">
                <a:solidFill>
                  <a:srgbClr val="49721E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sz="2400" b="1">
              <a:latin typeface="Times New Roman" pitchFamily="18" charset="0"/>
              <a:cs typeface="Times New Roman" pitchFamily="18" charset="0"/>
            </a:endParaRPr>
          </a:p>
          <a:p>
            <a:pPr>
              <a:buSzPct val="45000"/>
              <a:buFont typeface="Wingdings"/>
              <a:buChar char="v"/>
            </a:pPr>
            <a:r>
              <a:rPr lang="ru-RU" sz="2400" b="1" dirty="0" smtClean="0">
                <a:solidFill>
                  <a:srgbClr val="49721E"/>
                </a:solidFill>
                <a:latin typeface="Times New Roman" pitchFamily="18" charset="0"/>
                <a:cs typeface="Times New Roman" pitchFamily="18" charset="0"/>
              </a:rPr>
              <a:t> Завтрак </a:t>
            </a:r>
            <a:r>
              <a:rPr lang="ru-RU" sz="2400" b="1" dirty="0">
                <a:solidFill>
                  <a:srgbClr val="49721E"/>
                </a:solidFill>
                <a:latin typeface="Times New Roman" pitchFamily="18" charset="0"/>
                <a:cs typeface="Times New Roman" pitchFamily="18" charset="0"/>
              </a:rPr>
              <a:t>перед экзаменом необходим! </a:t>
            </a:r>
            <a:endParaRPr sz="2400" b="1">
              <a:latin typeface="Times New Roman" pitchFamily="18" charset="0"/>
              <a:cs typeface="Times New Roman" pitchFamily="18" charset="0"/>
            </a:endParaRPr>
          </a:p>
          <a:p>
            <a:pPr>
              <a:buSzPct val="45000"/>
              <a:buFont typeface="Wingdings"/>
              <a:buChar char="v"/>
            </a:pPr>
            <a:r>
              <a:rPr lang="ru-RU" sz="2400" b="1" dirty="0" smtClean="0">
                <a:solidFill>
                  <a:srgbClr val="49721E"/>
                </a:solidFill>
                <a:latin typeface="Times New Roman" pitchFamily="18" charset="0"/>
                <a:cs typeface="Times New Roman" pitchFamily="18" charset="0"/>
              </a:rPr>
              <a:t> Нельзя </a:t>
            </a:r>
            <a:r>
              <a:rPr lang="ru-RU" sz="2400" b="1" dirty="0">
                <a:solidFill>
                  <a:srgbClr val="49721E"/>
                </a:solidFill>
                <a:latin typeface="Times New Roman" pitchFamily="18" charset="0"/>
                <a:cs typeface="Times New Roman" pitchFamily="18" charset="0"/>
              </a:rPr>
              <a:t>принимать  успокаивающие </a:t>
            </a:r>
            <a:r>
              <a:rPr lang="ru-RU" sz="2400" b="1" dirty="0" smtClean="0">
                <a:solidFill>
                  <a:srgbClr val="49721E"/>
                </a:solidFill>
                <a:latin typeface="Times New Roman" pitchFamily="18" charset="0"/>
                <a:cs typeface="Times New Roman" pitchFamily="18" charset="0"/>
              </a:rPr>
              <a:t>препараты. </a:t>
            </a:r>
            <a:endParaRPr sz="2400" b="1">
              <a:latin typeface="Times New Roman" pitchFamily="18" charset="0"/>
              <a:cs typeface="Times New Roman" pitchFamily="18" charset="0"/>
            </a:endParaRPr>
          </a:p>
          <a:p>
            <a:pPr>
              <a:buSzPct val="45000"/>
              <a:buFont typeface="Wingdings"/>
              <a:buChar char="v"/>
            </a:pPr>
            <a:r>
              <a:rPr lang="ru-RU" sz="2400" b="1" dirty="0" smtClean="0">
                <a:solidFill>
                  <a:srgbClr val="49721E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Не </a:t>
            </a:r>
            <a:r>
              <a:rPr lang="ru-RU" sz="2400" b="1" dirty="0">
                <a:solidFill>
                  <a:srgbClr val="49721E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повышайте тревожность ребенка накануне </a:t>
            </a:r>
            <a:r>
              <a:rPr lang="ru-RU" sz="2400" b="1" dirty="0" smtClean="0">
                <a:solidFill>
                  <a:srgbClr val="49721E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экзаменов. </a:t>
            </a:r>
            <a:endParaRPr sz="2400" b="1">
              <a:latin typeface="Times New Roman" pitchFamily="18" charset="0"/>
              <a:cs typeface="Times New Roman" pitchFamily="18" charset="0"/>
            </a:endParaRPr>
          </a:p>
          <a:p>
            <a:endParaRPr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://allday2.com/uploads/posts/2015-07/1437141817_vector-school-children-collection-1-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3143248"/>
            <a:ext cx="4130245" cy="313376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500043"/>
            <a:ext cx="450059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Ребенок должен знать, что родители останутся его друзьями, каков бы ни был результат. </a:t>
            </a:r>
            <a:endParaRPr lang="ru-RU" sz="2800" b="1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214942" y="3286124"/>
            <a:ext cx="34290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попрекайте ребенка деньгами</a:t>
            </a:r>
            <a:endParaRPr lang="ru-RU" sz="2800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5072074"/>
            <a:ext cx="457203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обещайте за хорошо сданные экзамены золотые горы. </a:t>
            </a:r>
            <a:endParaRPr lang="ru-RU" sz="2800" b="1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direktor-002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643182"/>
            <a:ext cx="1903984" cy="2243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2" descr="http://school-134.ru/str3/1518729-759762954a5a9cf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4429132"/>
            <a:ext cx="3571900" cy="1971987"/>
          </a:xfrm>
          <a:prstGeom prst="rect">
            <a:avLst/>
          </a:prstGeom>
          <a:noFill/>
        </p:spPr>
      </p:pic>
      <p:pic>
        <p:nvPicPr>
          <p:cNvPr id="3076" name="Picture 4" descr="http://pic.90sjimg.com/design/00/93/88/11/59171d23b08d6.png%21/fwfh/804x975/quality/90/unsharp/true/compress/tru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285728"/>
            <a:ext cx="2928958" cy="33673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357166"/>
            <a:ext cx="8429684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Уважаемые родители!</a:t>
            </a:r>
          </a:p>
          <a:p>
            <a:pPr algn="ctr"/>
            <a:endParaRPr lang="ru-RU" sz="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Предъявляйте реалистические требования к Вашему ребенку и ставьте перед ним посильные задачи, не жертвуйте здоровьем ради успеха, хвалите за усилия и достижения.</a:t>
            </a:r>
          </a:p>
          <a:p>
            <a:endParaRPr lang="ru-RU" sz="8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Избегайте конфликтов и снимайте напряжение. Научите детей верить, что им обязательно повезет. </a:t>
            </a:r>
            <a:endParaRPr lang="ru-RU" sz="28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не только на экзамене!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https://img-fotki.yandex.ru/get/9542/20573769.7d/0_a1b73_a0558bc2_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3714752"/>
            <a:ext cx="2857510" cy="2857510"/>
          </a:xfrm>
          <a:prstGeom prst="rect">
            <a:avLst/>
          </a:prstGeom>
          <a:noFill/>
        </p:spPr>
      </p:pic>
      <p:pic>
        <p:nvPicPr>
          <p:cNvPr id="3" name="Picture 4" descr="http://img-fotki.yandex.ru/get/6816/16969765.241/0_91766_b25c9a44_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5786446" y="4071942"/>
            <a:ext cx="1955267" cy="24288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ustomShape 1"/>
          <p:cNvSpPr/>
          <p:nvPr/>
        </p:nvSpPr>
        <p:spPr>
          <a:xfrm rot="20231696">
            <a:off x="408920" y="2284886"/>
            <a:ext cx="8110995" cy="1472732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/>
            <a:r>
              <a:rPr lang="ru-RU" sz="6000" b="1" dirty="0">
                <a:solidFill>
                  <a:srgbClr val="FF0000"/>
                </a:solidFill>
                <a:latin typeface="Times New Roman"/>
              </a:rPr>
              <a:t>Спасибо за внимание!</a:t>
            </a:r>
            <a:endParaRPr>
              <a:solidFill>
                <a:srgbClr val="FF0000"/>
              </a:solidFill>
            </a:endParaRPr>
          </a:p>
        </p:txBody>
      </p:sp>
      <p:pic>
        <p:nvPicPr>
          <p:cNvPr id="3" name="Picture 2" descr="http://uchportfolio.ru/users_content/f34185c4ca5d58e781d4f14173d41e5d/images/world_girls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3357562"/>
            <a:ext cx="2905112" cy="2905112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stomShape 1"/>
          <p:cNvSpPr/>
          <p:nvPr/>
        </p:nvSpPr>
        <p:spPr>
          <a:xfrm>
            <a:off x="428760" y="428760"/>
            <a:ext cx="8286480" cy="248580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/>
          </a:p>
        </p:txBody>
      </p:sp>
      <p:pic>
        <p:nvPicPr>
          <p:cNvPr id="12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4786314" y="4143380"/>
            <a:ext cx="3500462" cy="228601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28596" y="2571744"/>
            <a:ext cx="82868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/>
                <a:ea typeface="Calibri"/>
              </a:rPr>
              <a:t>Единый Государственный Экзамен </a:t>
            </a:r>
            <a:r>
              <a:rPr lang="ru-RU" sz="3200" dirty="0" smtClean="0">
                <a:solidFill>
                  <a:schemeClr val="bg1">
                    <a:lumMod val="50000"/>
                  </a:schemeClr>
                </a:solidFill>
                <a:latin typeface="Times New Roman"/>
                <a:ea typeface="Calibri"/>
              </a:rPr>
              <a:t>–                        </a:t>
            </a:r>
            <a:r>
              <a:rPr lang="ru-RU" sz="3200" b="1" dirty="0" smtClean="0">
                <a:solidFill>
                  <a:schemeClr val="bg1">
                    <a:lumMod val="50000"/>
                  </a:schemeClr>
                </a:solidFill>
                <a:latin typeface="Times New Roman"/>
                <a:ea typeface="Calibri"/>
              </a:rPr>
              <a:t>это серьезное испытание в жизни ребенка,                          а часто и всей его семьи. </a:t>
            </a:r>
            <a:endParaRPr lang="ru-RU" sz="3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341" name="AutoShape 5" descr="https://v-2018.com/wp-content/uploads/2016/11/otmena-ege-201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3" name="AutoShape 7" descr="https://v-2018.com/wp-content/uploads/2016/11/otmena-ege-201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5" name="AutoShape 9" descr="https://v-2018.com/wp-content/uploads/2016/11/otmena-ege-201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86" name="Picture 2" descr="https://avatars.mds.yandex.net/get-zen_doc/1911932/pub_5ced2888b0cf2e00bc7513da_5ced28a708b39a00aea9c502/scale_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357166"/>
            <a:ext cx="2214578" cy="218659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1571612"/>
            <a:ext cx="8001056" cy="255454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Уважаемые родители!</a:t>
            </a:r>
          </a:p>
          <a:p>
            <a:pPr algn="ctr"/>
            <a:endParaRPr lang="ru-RU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Чем Вы можете помочь своему ребенку     в сложный период подготовки и сдачи ЕГЭ?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6" y="1142984"/>
            <a:ext cx="8286808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Эмоциональная поддержка родных и близких </a:t>
            </a:r>
            <a:r>
              <a:rPr lang="ru-RU" sz="28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32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один из важнейших факторов успешности ребенка в сдаче экзамена. </a:t>
            </a:r>
            <a:endParaRPr lang="ru-RU" sz="3200" b="1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http://www.playcast.ru/uploads/2016/07/03/1917680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2928934"/>
            <a:ext cx="5910301" cy="33666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stomShape 1"/>
          <p:cNvSpPr/>
          <p:nvPr/>
        </p:nvSpPr>
        <p:spPr>
          <a:xfrm>
            <a:off x="571472" y="1714488"/>
            <a:ext cx="3500462" cy="107157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Обеспечить </a:t>
            </a:r>
            <a:r>
              <a:rPr lang="ru-RU" sz="3200" b="1" dirty="0">
                <a:solidFill>
                  <a:srgbClr val="FF0000"/>
                </a:solidFill>
                <a:latin typeface="Times New Roman"/>
                <a:ea typeface="Times New Roman"/>
              </a:rPr>
              <a:t>дома </a:t>
            </a:r>
            <a:endParaRPr lang="ru-RU" sz="3200" b="1" dirty="0" smtClean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r>
              <a:rPr lang="ru-RU" sz="32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удобное </a:t>
            </a:r>
            <a:r>
              <a:rPr lang="ru-RU" sz="3200" b="1" dirty="0">
                <a:solidFill>
                  <a:srgbClr val="FF0000"/>
                </a:solidFill>
                <a:latin typeface="Times New Roman"/>
                <a:ea typeface="Times New Roman"/>
              </a:rPr>
              <a:t>место </a:t>
            </a:r>
            <a:endParaRPr lang="ru-RU" sz="3200" b="1" dirty="0" smtClean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r>
              <a:rPr lang="ru-RU" sz="32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для занятий.</a:t>
            </a:r>
            <a:endParaRPr sz="3200" b="1">
              <a:solidFill>
                <a:srgbClr val="FF0000"/>
              </a:solidFill>
            </a:endParaRPr>
          </a:p>
        </p:txBody>
      </p:sp>
      <p:pic>
        <p:nvPicPr>
          <p:cNvPr id="12290" name="Picture 2" descr="http://shkola.ostriv.in.ua/images/publications/4/19225/14568220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1142984"/>
            <a:ext cx="4714908" cy="5098273"/>
          </a:xfrm>
          <a:prstGeom prst="rect">
            <a:avLst/>
          </a:prstGeom>
          <a:noFill/>
        </p:spPr>
      </p:pic>
      <p:pic>
        <p:nvPicPr>
          <p:cNvPr id="5" name="Рисунок 4" descr="книги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4286256"/>
            <a:ext cx="1714512" cy="136683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ustomShape 1"/>
          <p:cNvSpPr/>
          <p:nvPr/>
        </p:nvSpPr>
        <p:spPr>
          <a:xfrm>
            <a:off x="357158" y="714356"/>
            <a:ext cx="8429684" cy="107157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/>
                <a:ea typeface="Calibri"/>
              </a:rPr>
              <a:t>Вместе определите, «жаворонок»                         Ваш выпускник или </a:t>
            </a:r>
            <a:r>
              <a:rPr lang="ru-RU" sz="3200" b="1" dirty="0">
                <a:solidFill>
                  <a:srgbClr val="FF0000"/>
                </a:solidFill>
                <a:latin typeface="Times New Roman"/>
                <a:ea typeface="Calibri"/>
              </a:rPr>
              <a:t>«сова</a:t>
            </a:r>
            <a:r>
              <a:rPr lang="ru-RU" sz="3200" b="1" dirty="0" smtClean="0">
                <a:solidFill>
                  <a:srgbClr val="FF0000"/>
                </a:solidFill>
                <a:latin typeface="Times New Roman"/>
                <a:ea typeface="Calibri"/>
              </a:rPr>
              <a:t>».</a:t>
            </a:r>
          </a:p>
          <a:p>
            <a:endParaRPr/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2071679"/>
            <a:ext cx="52864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Основная подготовка проводится: </a:t>
            </a:r>
            <a:endParaRPr lang="ru-RU" sz="2800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3000372"/>
            <a:ext cx="50006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если «Сова» - то вечером,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357290" y="3500438"/>
            <a:ext cx="47863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если «Жаворонок» днём.</a:t>
            </a:r>
            <a:endParaRPr lang="ru-RU" sz="2800" b="1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план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1857364"/>
            <a:ext cx="2814642" cy="4429156"/>
          </a:xfrm>
          <a:prstGeom prst="rect">
            <a:avLst/>
          </a:prstGeom>
          <a:noFill/>
        </p:spPr>
      </p:pic>
      <p:pic>
        <p:nvPicPr>
          <p:cNvPr id="10" name="Рисунок 9" descr="будильник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28794" y="4143380"/>
            <a:ext cx="2300291" cy="2038849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ustomShape 1"/>
          <p:cNvSpPr/>
          <p:nvPr/>
        </p:nvSpPr>
        <p:spPr>
          <a:xfrm>
            <a:off x="4214810" y="500042"/>
            <a:ext cx="4571710" cy="1928826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ru-RU" sz="3200" b="1" dirty="0">
                <a:solidFill>
                  <a:srgbClr val="49721E"/>
                </a:solidFill>
                <a:latin typeface="Times New Roman"/>
                <a:ea typeface="Times New Roman"/>
              </a:rPr>
              <a:t>Ознакомьте ребенка с методикой подготовки к экзаменам. </a:t>
            </a:r>
            <a:r>
              <a:rPr lang="ru-RU" sz="3200" b="1" dirty="0" smtClean="0">
                <a:solidFill>
                  <a:srgbClr val="49721E"/>
                </a:solidFill>
                <a:latin typeface="Times New Roman"/>
                <a:ea typeface="Times New Roman"/>
              </a:rPr>
              <a:t>Уловите ключевые моменты, </a:t>
            </a:r>
            <a:r>
              <a:rPr lang="ru-RU" sz="3200" b="1" dirty="0">
                <a:solidFill>
                  <a:srgbClr val="49721E"/>
                </a:solidFill>
                <a:latin typeface="Times New Roman"/>
                <a:ea typeface="Times New Roman"/>
              </a:rPr>
              <a:t>смысл и логику материала.</a:t>
            </a:r>
            <a:endParaRPr sz="3200" b="1"/>
          </a:p>
        </p:txBody>
      </p:sp>
      <p:pic>
        <p:nvPicPr>
          <p:cNvPr id="4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4572000" y="3714752"/>
            <a:ext cx="3714662" cy="2504854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/>
          <a:stretch>
            <a:fillRect/>
          </a:stretch>
        </p:blipFill>
        <p:spPr>
          <a:xfrm>
            <a:off x="428596" y="857232"/>
            <a:ext cx="3786214" cy="550071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ustomShape 1"/>
          <p:cNvSpPr/>
          <p:nvPr/>
        </p:nvSpPr>
        <p:spPr>
          <a:xfrm>
            <a:off x="571472" y="2928934"/>
            <a:ext cx="8072494" cy="428628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ru-RU" sz="3200" b="1" dirty="0">
                <a:solidFill>
                  <a:srgbClr val="49721E"/>
                </a:solidFill>
                <a:latin typeface="Times New Roman"/>
                <a:ea typeface="Times New Roman"/>
              </a:rPr>
              <a:t>Для улучшения </a:t>
            </a:r>
            <a:r>
              <a:rPr lang="ru-RU" sz="3200" b="1" dirty="0" smtClean="0">
                <a:solidFill>
                  <a:srgbClr val="49721E"/>
                </a:solidFill>
                <a:latin typeface="Times New Roman"/>
                <a:ea typeface="Times New Roman"/>
              </a:rPr>
              <a:t>памяти </a:t>
            </a:r>
          </a:p>
          <a:p>
            <a:pPr algn="ctr"/>
            <a:r>
              <a:rPr lang="ru-RU" sz="3200" b="1" dirty="0" smtClean="0">
                <a:solidFill>
                  <a:srgbClr val="49721E"/>
                </a:solidFill>
                <a:latin typeface="Times New Roman"/>
                <a:ea typeface="Times New Roman"/>
              </a:rPr>
              <a:t>                            и концентрации внимания </a:t>
            </a:r>
          </a:p>
          <a:p>
            <a:pPr algn="ctr"/>
            <a:r>
              <a:rPr lang="ru-RU" sz="3200" b="1" dirty="0" smtClean="0">
                <a:solidFill>
                  <a:srgbClr val="49721E"/>
                </a:solidFill>
                <a:latin typeface="Times New Roman"/>
                <a:ea typeface="Times New Roman"/>
              </a:rPr>
              <a:t>                                    помогает </a:t>
            </a:r>
            <a:r>
              <a:rPr lang="ru-RU" sz="3200" b="1" dirty="0" err="1" smtClean="0">
                <a:solidFill>
                  <a:srgbClr val="49721E"/>
                </a:solidFill>
                <a:latin typeface="Times New Roman"/>
                <a:ea typeface="Times New Roman"/>
              </a:rPr>
              <a:t>самомассаж</a:t>
            </a:r>
            <a:r>
              <a:rPr lang="ru-RU" sz="3200" b="1" dirty="0" smtClean="0">
                <a:solidFill>
                  <a:srgbClr val="49721E"/>
                </a:solidFill>
                <a:latin typeface="Times New Roman"/>
                <a:ea typeface="Times New Roman"/>
              </a:rPr>
              <a:t>.</a:t>
            </a:r>
          </a:p>
          <a:p>
            <a:endParaRPr/>
          </a:p>
        </p:txBody>
      </p:sp>
      <p:pic>
        <p:nvPicPr>
          <p:cNvPr id="4" name="Рисунок 3" descr="C:\Documents and Settings\Администратор\Мои документы\Мама\Картинки\Дети\CHLD32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500042"/>
            <a:ext cx="3714776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Documents and Settings\Администратор\Мои документы\Мама\Картинки\Дети\CHLD341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4000504"/>
            <a:ext cx="2571768" cy="2414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8" name="AutoShape 2" descr="https://img-fotki.yandex.ru/get/4508/200418627.d1/0_14a50d_a23bb645_ori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0" name="AutoShape 4" descr="https://img-fotki.yandex.ru/get/4508/200418627.d1/0_14a50d_a23bb645_ori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22" name="Picture 6" descr="http://www.shkola9.znaet.ru/im.xp/053048054051124049048048055051057052051054.htm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500042"/>
            <a:ext cx="2357454" cy="2357455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ustomShape 1"/>
          <p:cNvSpPr/>
          <p:nvPr/>
        </p:nvSpPr>
        <p:spPr>
          <a:xfrm>
            <a:off x="4714920" y="1428736"/>
            <a:ext cx="3786170" cy="2214578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ru-RU" sz="3200" b="1" dirty="0" smtClean="0">
                <a:solidFill>
                  <a:srgbClr val="49721E"/>
                </a:solidFill>
                <a:latin typeface="Times New Roman"/>
                <a:ea typeface="Times New Roman"/>
              </a:rPr>
              <a:t>Контролируйте режим подготовки ребенка, чередуйте занятия с отдыхом.</a:t>
            </a:r>
            <a:endParaRPr sz="3200" b="1"/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785786" y="642918"/>
            <a:ext cx="3500462" cy="4357718"/>
          </a:xfrm>
          <a:prstGeom prst="rect">
            <a:avLst/>
          </a:prstGeom>
        </p:spPr>
      </p:pic>
      <p:pic>
        <p:nvPicPr>
          <p:cNvPr id="8194" name="Picture 2" descr="http://greenmama.ru/dn_images/00/22/51/09/1205160210iog_bk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3571876"/>
            <a:ext cx="3040580" cy="256049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Другая 78">
      <a:dk1>
        <a:sysClr val="windowText" lastClr="000000"/>
      </a:dk1>
      <a:lt1>
        <a:srgbClr val="92D050"/>
      </a:lt1>
      <a:dk2>
        <a:srgbClr val="1F497D"/>
      </a:dk2>
      <a:lt2>
        <a:srgbClr val="92D050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</TotalTime>
  <Words>326</Words>
  <Application>Microsoft Office PowerPoint</Application>
  <PresentationFormat>Экран (4:3)</PresentationFormat>
  <Paragraphs>59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5" baseType="lpstr">
      <vt:lpstr>Arial</vt:lpstr>
      <vt:lpstr>Calibri</vt:lpstr>
      <vt:lpstr>DejaVu Sans</vt:lpstr>
      <vt:lpstr>Lucida Sans Unicode</vt:lpstr>
      <vt:lpstr>StarSymbol</vt:lpstr>
      <vt:lpstr>Times New Roman</vt:lpstr>
      <vt:lpstr>Verdana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cp:lastModifiedBy>Ольга</cp:lastModifiedBy>
  <cp:revision>67</cp:revision>
  <dcterms:modified xsi:type="dcterms:W3CDTF">2021-11-24T16:35:55Z</dcterms:modified>
</cp:coreProperties>
</file>