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1D9B65-9CB0-4FF0-9E7E-B58B551048EE}"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10170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1D9B65-9CB0-4FF0-9E7E-B58B551048EE}"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223521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1D9B65-9CB0-4FF0-9E7E-B58B551048EE}"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367551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1D9B65-9CB0-4FF0-9E7E-B58B551048EE}"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288922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1D9B65-9CB0-4FF0-9E7E-B58B551048EE}" type="datetimeFigureOut">
              <a:rPr lang="ru-RU" smtClean="0"/>
              <a:t>16.12.2019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388736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1D9B65-9CB0-4FF0-9E7E-B58B551048EE}" type="datetimeFigureOut">
              <a:rPr lang="ru-RU" smtClean="0"/>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4216639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1D9B65-9CB0-4FF0-9E7E-B58B551048EE}" type="datetimeFigureOut">
              <a:rPr lang="ru-RU" smtClean="0"/>
              <a:t>16.12.2019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403862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1D9B65-9CB0-4FF0-9E7E-B58B551048EE}" type="datetimeFigureOut">
              <a:rPr lang="ru-RU" smtClean="0"/>
              <a:t>16.12.2019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20360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1D9B65-9CB0-4FF0-9E7E-B58B551048EE}" type="datetimeFigureOut">
              <a:rPr lang="ru-RU" smtClean="0"/>
              <a:t>16.12.2019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3023498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1D9B65-9CB0-4FF0-9E7E-B58B551048EE}" type="datetimeFigureOut">
              <a:rPr lang="ru-RU" smtClean="0"/>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385869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1D9B65-9CB0-4FF0-9E7E-B58B551048EE}" type="datetimeFigureOut">
              <a:rPr lang="ru-RU" smtClean="0"/>
              <a:t>16.12.2019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F5842D-85AE-4CA9-8437-E9B57760D915}" type="slidenum">
              <a:rPr lang="ru-RU" smtClean="0"/>
              <a:t>‹#›</a:t>
            </a:fld>
            <a:endParaRPr lang="ru-RU"/>
          </a:p>
        </p:txBody>
      </p:sp>
    </p:spTree>
    <p:extLst>
      <p:ext uri="{BB962C8B-B14F-4D97-AF65-F5344CB8AC3E}">
        <p14:creationId xmlns:p14="http://schemas.microsoft.com/office/powerpoint/2010/main" val="368969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D9B65-9CB0-4FF0-9E7E-B58B551048EE}" type="datetimeFigureOut">
              <a:rPr lang="ru-RU" smtClean="0"/>
              <a:t>16.12.2019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842D-85AE-4CA9-8437-E9B57760D915}" type="slidenum">
              <a:rPr lang="ru-RU" smtClean="0"/>
              <a:t>‹#›</a:t>
            </a:fld>
            <a:endParaRPr lang="ru-RU"/>
          </a:p>
        </p:txBody>
      </p:sp>
    </p:spTree>
    <p:extLst>
      <p:ext uri="{BB962C8B-B14F-4D97-AF65-F5344CB8AC3E}">
        <p14:creationId xmlns:p14="http://schemas.microsoft.com/office/powerpoint/2010/main" val="151348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122363"/>
            <a:ext cx="12192000" cy="2387600"/>
          </a:xfrm>
        </p:spPr>
        <p:txBody>
          <a:bodyPr>
            <a:normAutofit/>
          </a:bodyPr>
          <a:lstStyle/>
          <a:p>
            <a:r>
              <a:rPr lang="en-US" b="1" dirty="0">
                <a:ln w="22225">
                  <a:solidFill>
                    <a:schemeClr val="accent2"/>
                  </a:solidFill>
                  <a:prstDash val="solid"/>
                </a:ln>
                <a:solidFill>
                  <a:schemeClr val="accent2">
                    <a:lumMod val="40000"/>
                    <a:lumOff val="60000"/>
                  </a:schemeClr>
                </a:solidFill>
                <a:latin typeface="Arial Narrow" panose="020B0606020202030204" pitchFamily="34" charset="0"/>
              </a:rPr>
              <a:t>B</a:t>
            </a:r>
            <a:r>
              <a:rPr lang="en-US" b="1" dirty="0" smtClean="0">
                <a:ln w="22225">
                  <a:solidFill>
                    <a:schemeClr val="accent2"/>
                  </a:solidFill>
                  <a:prstDash val="solid"/>
                </a:ln>
                <a:solidFill>
                  <a:schemeClr val="accent2">
                    <a:lumMod val="40000"/>
                    <a:lumOff val="60000"/>
                  </a:schemeClr>
                </a:solidFill>
                <a:latin typeface="Arial Narrow" panose="020B0606020202030204" pitchFamily="34" charset="0"/>
              </a:rPr>
              <a:t>irds, animals and plants on the coats of arms of Russian Far East cities</a:t>
            </a:r>
            <a:endParaRPr lang="ru-RU" b="1" dirty="0">
              <a:ln w="22225">
                <a:solidFill>
                  <a:schemeClr val="accent2"/>
                </a:solidFill>
                <a:prstDash val="solid"/>
              </a:ln>
              <a:solidFill>
                <a:schemeClr val="accent2">
                  <a:lumMod val="40000"/>
                  <a:lumOff val="60000"/>
                </a:schemeClr>
              </a:solidFill>
              <a:latin typeface="Arial Narrow" panose="020B0606020202030204" pitchFamily="34" charset="0"/>
            </a:endParaRPr>
          </a:p>
        </p:txBody>
      </p:sp>
      <p:sp>
        <p:nvSpPr>
          <p:cNvPr id="3" name="Подзаголовок 2"/>
          <p:cNvSpPr>
            <a:spLocks noGrp="1"/>
          </p:cNvSpPr>
          <p:nvPr>
            <p:ph type="subTitle" idx="1"/>
          </p:nvPr>
        </p:nvSpPr>
        <p:spPr>
          <a:xfrm>
            <a:off x="0" y="4319450"/>
            <a:ext cx="12192000" cy="938349"/>
          </a:xfrm>
        </p:spPr>
        <p:txBody>
          <a:bodyPr>
            <a:normAutofit/>
          </a:bodyPr>
          <a:lstStyle/>
          <a:p>
            <a:r>
              <a:rPr lang="en-US" sz="4400" b="1" dirty="0" smtClean="0">
                <a:ln w="22225">
                  <a:solidFill>
                    <a:schemeClr val="accent2"/>
                  </a:solidFill>
                  <a:prstDash val="solid"/>
                </a:ln>
                <a:solidFill>
                  <a:schemeClr val="accent2">
                    <a:lumMod val="40000"/>
                    <a:lumOff val="60000"/>
                  </a:schemeClr>
                </a:solidFill>
                <a:latin typeface="Arial Black" panose="020B0A04020102020204" pitchFamily="34" charset="0"/>
              </a:rPr>
              <a:t>Made by DMITRII LUTSENKO © 2019</a:t>
            </a:r>
            <a:endParaRPr lang="ru-RU" sz="4400" b="1" dirty="0">
              <a:ln w="22225">
                <a:solidFill>
                  <a:schemeClr val="accent2"/>
                </a:solidFill>
                <a:prstDash val="solid"/>
              </a:ln>
              <a:solidFill>
                <a:schemeClr val="accent2">
                  <a:lumMod val="40000"/>
                  <a:lumOff val="60000"/>
                </a:schemeClr>
              </a:solidFill>
              <a:latin typeface="Arial Black" panose="020B0A04020102020204" pitchFamily="34" charset="0"/>
            </a:endParaRPr>
          </a:p>
        </p:txBody>
      </p:sp>
    </p:spTree>
    <p:extLst>
      <p:ext uri="{BB962C8B-B14F-4D97-AF65-F5344CB8AC3E}">
        <p14:creationId xmlns:p14="http://schemas.microsoft.com/office/powerpoint/2010/main" val="33794238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2000"/>
                                        <p:tgtEl>
                                          <p:spTgt spid="2"/>
                                        </p:tgtEl>
                                      </p:cBhvr>
                                    </p:animEffect>
                                  </p:childTnLst>
                                </p:cTn>
                              </p:par>
                            </p:childTnLst>
                          </p:cTn>
                        </p:par>
                        <p:par>
                          <p:cTn id="8" fill="hold">
                            <p:stCondLst>
                              <p:cond delay="2000"/>
                            </p:stCondLst>
                            <p:childTnLst>
                              <p:par>
                                <p:cTn id="9" presetID="26" presetClass="emph" presetSubtype="0" fill="hold" grpId="1"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par>
                                <p:cTn id="12" presetID="27" presetClass="emph" presetSubtype="0" fill="remove" nodeType="withEffect">
                                  <p:stCondLst>
                                    <p:cond delay="0"/>
                                  </p:stCondLst>
                                  <p:childTnLst>
                                    <p:animClr clrSpc="rgb" dir="cw">
                                      <p:cBhvr override="childStyle">
                                        <p:cTn id="13" dur="250" autoRev="1" fill="remove"/>
                                        <p:tgtEl>
                                          <p:spTgt spid="3">
                                            <p:txEl>
                                              <p:pRg st="0" end="0"/>
                                            </p:txEl>
                                          </p:spTgt>
                                        </p:tgtEl>
                                        <p:attrNameLst>
                                          <p:attrName>style.color</p:attrName>
                                        </p:attrNameLst>
                                      </p:cBhvr>
                                      <p:to>
                                        <a:srgbClr val="FF0000"/>
                                      </p:to>
                                    </p:animClr>
                                    <p:animClr clrSpc="rgb" dir="cw">
                                      <p:cBhvr>
                                        <p:cTn id="14" dur="250" autoRev="1" fill="remove"/>
                                        <p:tgtEl>
                                          <p:spTgt spid="3">
                                            <p:txEl>
                                              <p:pRg st="0" end="0"/>
                                            </p:txEl>
                                          </p:spTgt>
                                        </p:tgtEl>
                                        <p:attrNameLst>
                                          <p:attrName>fillcolor</p:attrName>
                                        </p:attrNameLst>
                                      </p:cBhvr>
                                      <p:to>
                                        <a:srgbClr val="FF0000"/>
                                      </p:to>
                                    </p:animClr>
                                    <p:set>
                                      <p:cBhvr>
                                        <p:cTn id="15" dur="250" autoRev="1" fill="remove"/>
                                        <p:tgtEl>
                                          <p:spTgt spid="3">
                                            <p:txEl>
                                              <p:pRg st="0" end="0"/>
                                            </p:txEl>
                                          </p:spTgt>
                                        </p:tgtEl>
                                        <p:attrNameLst>
                                          <p:attrName>fill.type</p:attrName>
                                        </p:attrNameLst>
                                      </p:cBhvr>
                                      <p:to>
                                        <p:strVal val="solid"/>
                                      </p:to>
                                    </p:set>
                                    <p:set>
                                      <p:cBhvr>
                                        <p:cTn id="16" dur="250" autoRev="1" fill="remove"/>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2550" y="1690688"/>
            <a:ext cx="6866196" cy="224676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YAKUTSK.</a:t>
            </a:r>
          </a:p>
          <a:p>
            <a:pPr algn="ctr"/>
            <a:r>
              <a:rPr lang="en-US" sz="3200" b="1" cap="none" spc="0" dirty="0" smtClean="0">
                <a:ln w="22225">
                  <a:solidFill>
                    <a:schemeClr val="accent2"/>
                  </a:solidFill>
                  <a:prstDash val="solid"/>
                </a:ln>
                <a:solidFill>
                  <a:schemeClr val="accent2">
                    <a:lumMod val="40000"/>
                    <a:lumOff val="60000"/>
                  </a:schemeClr>
                </a:solidFill>
                <a:effectLst/>
              </a:rPr>
              <a:t>In the silver field is a black eagle </a:t>
            </a:r>
          </a:p>
          <a:p>
            <a:pPr algn="ctr"/>
            <a:r>
              <a:rPr lang="en-US" sz="3200" b="1" cap="none" spc="0" dirty="0" smtClean="0">
                <a:ln w="22225">
                  <a:solidFill>
                    <a:schemeClr val="accent2"/>
                  </a:solidFill>
                  <a:prstDash val="solid"/>
                </a:ln>
                <a:solidFill>
                  <a:schemeClr val="accent2">
                    <a:lumMod val="40000"/>
                    <a:lumOff val="60000"/>
                  </a:schemeClr>
                </a:solidFill>
                <a:effectLst/>
              </a:rPr>
              <a:t>supporting a red sable.</a:t>
            </a:r>
            <a:r>
              <a:rPr lang="ru-RU" sz="3200" b="1" cap="none" spc="0" dirty="0" smtClean="0">
                <a:ln w="22225">
                  <a:solidFill>
                    <a:schemeClr val="accent2"/>
                  </a:solidFill>
                  <a:prstDash val="solid"/>
                </a:ln>
                <a:solidFill>
                  <a:schemeClr val="accent2">
                    <a:lumMod val="40000"/>
                    <a:lumOff val="60000"/>
                  </a:schemeClr>
                </a:solidFill>
                <a:effectLst/>
              </a:rPr>
              <a:t> </a:t>
            </a:r>
            <a:r>
              <a:rPr lang="en-US" sz="3200" b="1" cap="none" spc="0" dirty="0" smtClean="0">
                <a:ln w="22225">
                  <a:solidFill>
                    <a:schemeClr val="accent2"/>
                  </a:solidFill>
                  <a:prstDash val="solid"/>
                </a:ln>
                <a:solidFill>
                  <a:schemeClr val="accent2">
                    <a:lumMod val="40000"/>
                    <a:lumOff val="60000"/>
                  </a:schemeClr>
                </a:solidFill>
                <a:effectLst/>
              </a:rPr>
              <a:t>Sable indicates the natural wealth of the Yakut land.</a:t>
            </a:r>
            <a:endParaRPr lang="ru-RU" sz="3200" b="1" cap="none" spc="0" dirty="0">
              <a:ln w="22225">
                <a:solidFill>
                  <a:schemeClr val="accent2"/>
                </a:solidFill>
                <a:prstDash val="solid"/>
              </a:ln>
              <a:solidFill>
                <a:schemeClr val="accent2">
                  <a:lumMod val="40000"/>
                  <a:lumOff val="60000"/>
                </a:schemeClr>
              </a:solidFill>
              <a:effectLst/>
            </a:endParaRPr>
          </a:p>
        </p:txBody>
      </p:sp>
      <p:pic>
        <p:nvPicPr>
          <p:cNvPr id="1030" name="Picture 6" descr="Coat of Arms of Yakut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7356" y="879584"/>
            <a:ext cx="3878067" cy="4853861"/>
          </a:xfrm>
          <a:prstGeom prst="rect">
            <a:avLst/>
          </a:prstGeom>
          <a:noFill/>
          <a:extLst>
            <a:ext uri="{909E8E84-426E-40DD-AFC4-6F175D3DCCD1}">
              <a14:hiddenFill xmlns:a14="http://schemas.microsoft.com/office/drawing/2010/main">
                <a:solidFill>
                  <a:srgbClr val="FFFFFF"/>
                </a:solidFill>
              </a14:hiddenFill>
            </a:ext>
          </a:extLst>
        </p:spPr>
      </p:pic>
      <p:sp>
        <p:nvSpPr>
          <p:cNvPr id="6" name="Объект 5"/>
          <p:cNvSpPr>
            <a:spLocks noGrp="1"/>
          </p:cNvSpPr>
          <p:nvPr>
            <p:ph idx="1"/>
          </p:nvPr>
        </p:nvSpPr>
        <p:spPr>
          <a:xfrm>
            <a:off x="838200" y="3579793"/>
            <a:ext cx="10515600" cy="4351338"/>
          </a:xfrm>
        </p:spPr>
        <p:txBody>
          <a:bodyPr/>
          <a:lstStyle/>
          <a:p>
            <a:endParaRPr lang="ru-RU" dirty="0"/>
          </a:p>
        </p:txBody>
      </p:sp>
    </p:spTree>
    <p:extLst>
      <p:ext uri="{BB962C8B-B14F-4D97-AF65-F5344CB8AC3E}">
        <p14:creationId xmlns:p14="http://schemas.microsoft.com/office/powerpoint/2010/main" val="127013007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circle(in)">
                                      <p:cBhvr>
                                        <p:cTn id="7" dur="2000"/>
                                        <p:tgtEl>
                                          <p:spTgt spid="10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
        <p:nvSpPr>
          <p:cNvPr id="5" name="Прямоугольник 4"/>
          <p:cNvSpPr/>
          <p:nvPr/>
        </p:nvSpPr>
        <p:spPr>
          <a:xfrm>
            <a:off x="-1" y="1243042"/>
            <a:ext cx="7069743" cy="4708981"/>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800" b="1" dirty="0" smtClean="0">
                <a:ln w="22225">
                  <a:solidFill>
                    <a:schemeClr val="accent2"/>
                  </a:solidFill>
                  <a:prstDash val="solid"/>
                </a:ln>
                <a:solidFill>
                  <a:schemeClr val="accent2">
                    <a:lumMod val="40000"/>
                    <a:lumOff val="60000"/>
                  </a:schemeClr>
                </a:solidFill>
              </a:rPr>
              <a:t>CHITA.</a:t>
            </a:r>
          </a:p>
          <a:p>
            <a:pPr algn="ctr"/>
            <a:r>
              <a:rPr lang="en-US" sz="2800" b="1" dirty="0" smtClean="0">
                <a:ln w="22225">
                  <a:solidFill>
                    <a:schemeClr val="accent2"/>
                  </a:solidFill>
                  <a:prstDash val="solid"/>
                </a:ln>
                <a:solidFill>
                  <a:schemeClr val="accent2">
                    <a:lumMod val="40000"/>
                    <a:lumOff val="60000"/>
                  </a:schemeClr>
                </a:solidFill>
              </a:rPr>
              <a:t>In the Golden field is a red-green fence</a:t>
            </a:r>
          </a:p>
          <a:p>
            <a:pPr algn="ctr"/>
            <a:r>
              <a:rPr lang="en-US" sz="2800" b="1" dirty="0" smtClean="0">
                <a:ln w="22225">
                  <a:solidFill>
                    <a:schemeClr val="accent2"/>
                  </a:solidFill>
                  <a:prstDash val="solid"/>
                </a:ln>
                <a:solidFill>
                  <a:schemeClr val="accent2">
                    <a:lumMod val="40000"/>
                    <a:lumOff val="60000"/>
                  </a:schemeClr>
                </a:solidFill>
              </a:rPr>
              <a:t> accompanied at the top by a red Buffalo head </a:t>
            </a:r>
            <a:endParaRPr lang="ru-RU" sz="2800" b="1" dirty="0" smtClean="0">
              <a:ln w="22225">
                <a:solidFill>
                  <a:schemeClr val="accent2"/>
                </a:solidFill>
                <a:prstDash val="solid"/>
              </a:ln>
              <a:solidFill>
                <a:schemeClr val="accent2">
                  <a:lumMod val="40000"/>
                  <a:lumOff val="60000"/>
                </a:schemeClr>
              </a:solidFill>
            </a:endParaRPr>
          </a:p>
          <a:p>
            <a:pPr algn="ctr"/>
            <a:r>
              <a:rPr lang="en-US" sz="2800" b="1" dirty="0" smtClean="0">
                <a:ln w="22225">
                  <a:solidFill>
                    <a:schemeClr val="accent2"/>
                  </a:solidFill>
                  <a:prstDash val="solid"/>
                </a:ln>
                <a:solidFill>
                  <a:schemeClr val="accent2">
                    <a:lumMod val="40000"/>
                    <a:lumOff val="60000"/>
                  </a:schemeClr>
                </a:solidFill>
              </a:rPr>
              <a:t>with silver eyes and tongue. </a:t>
            </a:r>
          </a:p>
          <a:p>
            <a:pPr algn="ctr"/>
            <a:r>
              <a:rPr lang="en-US" sz="2800" b="1" dirty="0" smtClean="0">
                <a:ln w="22225">
                  <a:solidFill>
                    <a:schemeClr val="accent2"/>
                  </a:solidFill>
                  <a:prstDash val="solid"/>
                </a:ln>
                <a:solidFill>
                  <a:schemeClr val="accent2">
                    <a:lumMod val="40000"/>
                    <a:lumOff val="60000"/>
                  </a:schemeClr>
                </a:solidFill>
              </a:rPr>
              <a:t>The shield is crowned with a Golden crown</a:t>
            </a:r>
          </a:p>
          <a:p>
            <a:pPr algn="ctr"/>
            <a:r>
              <a:rPr lang="en-US" sz="2800" b="1" dirty="0" smtClean="0">
                <a:ln w="22225">
                  <a:solidFill>
                    <a:schemeClr val="accent2"/>
                  </a:solidFill>
                  <a:prstDash val="solid"/>
                </a:ln>
                <a:solidFill>
                  <a:schemeClr val="accent2">
                    <a:lumMod val="40000"/>
                    <a:lumOff val="60000"/>
                  </a:schemeClr>
                </a:solidFill>
              </a:rPr>
              <a:t> surrounded by a Golden Laurel wreath and entwined with a ribbon of the order of the October Revolution</a:t>
            </a:r>
          </a:p>
          <a:p>
            <a:pPr algn="ctr"/>
            <a:r>
              <a:rPr lang="en-US" sz="2800" b="1" dirty="0" smtClean="0">
                <a:ln w="22225">
                  <a:solidFill>
                    <a:schemeClr val="accent2"/>
                  </a:solidFill>
                  <a:prstDash val="solid"/>
                </a:ln>
                <a:solidFill>
                  <a:schemeClr val="accent2">
                    <a:lumMod val="40000"/>
                    <a:lumOff val="60000"/>
                  </a:schemeClr>
                </a:solidFill>
              </a:rPr>
              <a:t>Buffalo head means the traditional occupation of cattle breeding of the Chita people</a:t>
            </a:r>
          </a:p>
        </p:txBody>
      </p:sp>
      <p:pic>
        <p:nvPicPr>
          <p:cNvPr id="2052" name="Picture 4" descr="Coat of Arms of Chita (Chita obla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5166" y="1243042"/>
            <a:ext cx="4286345" cy="46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07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sp>
        <p:nvSpPr>
          <p:cNvPr id="5" name="Прямоугольник 4"/>
          <p:cNvSpPr/>
          <p:nvPr/>
        </p:nvSpPr>
        <p:spPr>
          <a:xfrm>
            <a:off x="0" y="1690688"/>
            <a:ext cx="6625860" cy="3354765"/>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MAGADAN.</a:t>
            </a:r>
          </a:p>
          <a:p>
            <a:pPr algn="ctr"/>
            <a:r>
              <a:rPr lang="en-US" sz="2800" b="1" cap="none" spc="0" dirty="0" smtClean="0">
                <a:ln w="22225">
                  <a:solidFill>
                    <a:schemeClr val="accent2"/>
                  </a:solidFill>
                  <a:prstDash val="solid"/>
                </a:ln>
                <a:solidFill>
                  <a:schemeClr val="accent2">
                    <a:lumMod val="40000"/>
                    <a:lumOff val="60000"/>
                  </a:schemeClr>
                </a:solidFill>
                <a:effectLst/>
              </a:rPr>
              <a:t>In the center of the red stripe is depicted a Golden deer, </a:t>
            </a:r>
          </a:p>
          <a:p>
            <a:pPr algn="ctr"/>
            <a:r>
              <a:rPr lang="en-US" sz="2800" b="1" cap="none" spc="0" dirty="0" smtClean="0">
                <a:ln w="22225">
                  <a:solidFill>
                    <a:schemeClr val="accent2"/>
                  </a:solidFill>
                  <a:prstDash val="solid"/>
                </a:ln>
                <a:solidFill>
                  <a:schemeClr val="accent2">
                    <a:lumMod val="40000"/>
                    <a:lumOff val="60000"/>
                  </a:schemeClr>
                </a:solidFill>
                <a:effectLst/>
              </a:rPr>
              <a:t>representing at the same time the </a:t>
            </a:r>
          </a:p>
          <a:p>
            <a:pPr algn="ctr"/>
            <a:r>
              <a:rPr lang="en-US" sz="2800" b="1" cap="none" spc="0" dirty="0" smtClean="0">
                <a:ln w="22225">
                  <a:solidFill>
                    <a:schemeClr val="accent2"/>
                  </a:solidFill>
                  <a:prstDash val="solid"/>
                </a:ln>
                <a:solidFill>
                  <a:schemeClr val="accent2">
                    <a:lumMod val="40000"/>
                    <a:lumOff val="60000"/>
                  </a:schemeClr>
                </a:solidFill>
                <a:effectLst/>
              </a:rPr>
              <a:t>two main sectors of the economy of the Magadan region </a:t>
            </a:r>
          </a:p>
          <a:p>
            <a:pPr algn="ctr"/>
            <a:r>
              <a:rPr lang="en-US" sz="2800" b="1" cap="none" spc="0" dirty="0" smtClean="0">
                <a:ln w="22225">
                  <a:solidFill>
                    <a:schemeClr val="accent2"/>
                  </a:solidFill>
                  <a:prstDash val="solid"/>
                </a:ln>
                <a:solidFill>
                  <a:schemeClr val="accent2">
                    <a:lumMod val="40000"/>
                    <a:lumOff val="60000"/>
                  </a:schemeClr>
                </a:solidFill>
                <a:effectLst/>
              </a:rPr>
              <a:t>— gold mining and reindeer husbandry.</a:t>
            </a:r>
            <a:endParaRPr lang="ru-RU" sz="2800" b="1" cap="none" spc="0" dirty="0">
              <a:ln w="22225">
                <a:solidFill>
                  <a:schemeClr val="accent2"/>
                </a:solidFill>
                <a:prstDash val="solid"/>
              </a:ln>
              <a:solidFill>
                <a:schemeClr val="accent2">
                  <a:lumMod val="40000"/>
                  <a:lumOff val="60000"/>
                </a:schemeClr>
              </a:solidFill>
              <a:effectLst/>
            </a:endParaRPr>
          </a:p>
        </p:txBody>
      </p:sp>
      <p:pic>
        <p:nvPicPr>
          <p:cNvPr id="3074" name="Picture 2" descr="Гер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313" y="855798"/>
            <a:ext cx="4248435" cy="532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68649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1690688"/>
            <a:ext cx="6212854" cy="298543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VLADIVOSTOK</a:t>
            </a:r>
          </a:p>
          <a:p>
            <a:pPr algn="ctr"/>
            <a:r>
              <a:rPr lang="en-US" sz="3600" b="1" cap="none" spc="0" dirty="0" smtClean="0">
                <a:ln w="22225">
                  <a:solidFill>
                    <a:schemeClr val="accent2"/>
                  </a:solidFill>
                  <a:prstDash val="solid"/>
                </a:ln>
                <a:solidFill>
                  <a:schemeClr val="accent2">
                    <a:lumMod val="40000"/>
                    <a:lumOff val="60000"/>
                  </a:schemeClr>
                </a:solidFill>
                <a:effectLst/>
              </a:rPr>
              <a:t>In the green field of the </a:t>
            </a:r>
          </a:p>
          <a:p>
            <a:pPr algn="ctr"/>
            <a:r>
              <a:rPr lang="en-US" sz="3600" b="1" cap="none" spc="0" dirty="0" smtClean="0">
                <a:ln w="22225">
                  <a:solidFill>
                    <a:schemeClr val="accent2"/>
                  </a:solidFill>
                  <a:prstDash val="solid"/>
                </a:ln>
                <a:solidFill>
                  <a:schemeClr val="accent2">
                    <a:lumMod val="40000"/>
                    <a:lumOff val="60000"/>
                  </a:schemeClr>
                </a:solidFill>
                <a:effectLst/>
              </a:rPr>
              <a:t>shield is a Golden tiger with </a:t>
            </a:r>
          </a:p>
          <a:p>
            <a:pPr algn="ctr"/>
            <a:r>
              <a:rPr lang="en-US" sz="3600" b="1" cap="none" spc="0" dirty="0" smtClean="0">
                <a:ln w="22225">
                  <a:solidFill>
                    <a:schemeClr val="accent2"/>
                  </a:solidFill>
                  <a:prstDash val="solid"/>
                </a:ln>
                <a:solidFill>
                  <a:schemeClr val="accent2">
                    <a:lumMod val="40000"/>
                    <a:lumOff val="60000"/>
                  </a:schemeClr>
                </a:solidFill>
                <a:effectLst/>
              </a:rPr>
              <a:t>red eyes and tongue, </a:t>
            </a:r>
          </a:p>
          <a:p>
            <a:pPr algn="ctr"/>
            <a:r>
              <a:rPr lang="en-US" sz="3600" b="1" cap="none" spc="0" dirty="0" smtClean="0">
                <a:ln w="22225">
                  <a:solidFill>
                    <a:schemeClr val="accent2"/>
                  </a:solidFill>
                  <a:prstDash val="solid"/>
                </a:ln>
                <a:solidFill>
                  <a:schemeClr val="accent2">
                    <a:lumMod val="40000"/>
                    <a:lumOff val="60000"/>
                  </a:schemeClr>
                </a:solidFill>
                <a:effectLst/>
              </a:rPr>
              <a:t>walking on a rocky slope</a:t>
            </a:r>
            <a:endParaRPr lang="ru-RU" sz="3600" b="1" cap="none" spc="0" dirty="0">
              <a:ln w="22225">
                <a:solidFill>
                  <a:schemeClr val="accent2"/>
                </a:solidFill>
                <a:prstDash val="solid"/>
              </a:ln>
              <a:solidFill>
                <a:schemeClr val="accent2">
                  <a:lumMod val="40000"/>
                  <a:lumOff val="60000"/>
                </a:schemeClr>
              </a:solidFill>
              <a:effectLst/>
            </a:endParaRPr>
          </a:p>
        </p:txBody>
      </p:sp>
      <p:pic>
        <p:nvPicPr>
          <p:cNvPr id="4098" name="Picture 2" descr="Coat of arms of Vladivostok svg.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3909" y="1027905"/>
            <a:ext cx="4197531" cy="511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46598"/>
      </p:ext>
    </p:extLst>
  </p:cSld>
  <p:clrMapOvr>
    <a:masterClrMapping/>
  </p:clrMapOvr>
  <mc:AlternateContent xmlns:mc="http://schemas.openxmlformats.org/markup-compatibility/2006">
    <mc:Choice xmlns:p14="http://schemas.microsoft.com/office/powerpoint/2010/main" Requires="p14">
      <p:transition spd="slow" p14:dur="4000">
        <p14:vortex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1027906"/>
            <a:ext cx="6917214" cy="4370427"/>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4400" b="1" dirty="0" smtClean="0">
                <a:ln w="22225">
                  <a:solidFill>
                    <a:schemeClr val="accent2"/>
                  </a:solidFill>
                  <a:prstDash val="solid"/>
                </a:ln>
                <a:solidFill>
                  <a:schemeClr val="accent2">
                    <a:lumMod val="40000"/>
                    <a:lumOff val="60000"/>
                  </a:schemeClr>
                </a:solidFill>
              </a:rPr>
              <a:t>KHABAROVSK.</a:t>
            </a:r>
          </a:p>
          <a:p>
            <a:pPr algn="ctr"/>
            <a:r>
              <a:rPr lang="en-US" sz="3200" b="1" cap="none" spc="0" dirty="0" smtClean="0">
                <a:ln w="22225">
                  <a:solidFill>
                    <a:schemeClr val="accent2"/>
                  </a:solidFill>
                  <a:prstDash val="solid"/>
                </a:ln>
                <a:solidFill>
                  <a:schemeClr val="accent2">
                    <a:lumMod val="40000"/>
                    <a:lumOff val="60000"/>
                  </a:schemeClr>
                </a:solidFill>
                <a:effectLst/>
              </a:rPr>
              <a:t>In the blue-gold field red fish-sturgeon. </a:t>
            </a:r>
            <a:endParaRPr lang="ru-RU" sz="3200" b="1" cap="none" spc="0" dirty="0" smtClean="0">
              <a:ln w="22225">
                <a:solidFill>
                  <a:schemeClr val="accent2"/>
                </a:solidFill>
                <a:prstDash val="solid"/>
              </a:ln>
              <a:solidFill>
                <a:schemeClr val="accent2">
                  <a:lumMod val="40000"/>
                  <a:lumOff val="60000"/>
                </a:schemeClr>
              </a:solidFill>
              <a:effectLst/>
            </a:endParaRPr>
          </a:p>
          <a:p>
            <a:pPr algn="ctr"/>
            <a:r>
              <a:rPr lang="en-US" sz="3200" b="1" cap="none" spc="0" dirty="0" smtClean="0">
                <a:ln w="22225">
                  <a:solidFill>
                    <a:schemeClr val="accent2"/>
                  </a:solidFill>
                  <a:prstDash val="solid"/>
                </a:ln>
                <a:solidFill>
                  <a:schemeClr val="accent2">
                    <a:lumMod val="40000"/>
                    <a:lumOff val="60000"/>
                  </a:schemeClr>
                </a:solidFill>
                <a:effectLst/>
              </a:rPr>
              <a:t>The shield surmounted by a crown . </a:t>
            </a:r>
            <a:endParaRPr lang="ru-RU" sz="3200" b="1" cap="none" spc="0" dirty="0" smtClean="0">
              <a:ln w="22225">
                <a:solidFill>
                  <a:schemeClr val="accent2"/>
                </a:solidFill>
                <a:prstDash val="solid"/>
              </a:ln>
              <a:solidFill>
                <a:schemeClr val="accent2">
                  <a:lumMod val="40000"/>
                  <a:lumOff val="60000"/>
                </a:schemeClr>
              </a:solidFill>
              <a:effectLst/>
            </a:endParaRPr>
          </a:p>
          <a:p>
            <a:pPr algn="ctr"/>
            <a:r>
              <a:rPr lang="en-US" sz="3200" b="1" cap="none" spc="0" dirty="0" smtClean="0">
                <a:ln w="22225">
                  <a:solidFill>
                    <a:schemeClr val="accent2"/>
                  </a:solidFill>
                  <a:prstDash val="solid"/>
                </a:ln>
                <a:solidFill>
                  <a:schemeClr val="accent2">
                    <a:lumMod val="40000"/>
                    <a:lumOff val="60000"/>
                  </a:schemeClr>
                </a:solidFill>
                <a:effectLst/>
              </a:rPr>
              <a:t>Shield-holders - black with silver</a:t>
            </a:r>
            <a:endParaRPr lang="ru-RU" sz="3200" b="1" cap="none" spc="0" dirty="0" smtClean="0">
              <a:ln w="22225">
                <a:solidFill>
                  <a:schemeClr val="accent2"/>
                </a:solidFill>
                <a:prstDash val="solid"/>
              </a:ln>
              <a:solidFill>
                <a:schemeClr val="accent2">
                  <a:lumMod val="40000"/>
                  <a:lumOff val="60000"/>
                </a:schemeClr>
              </a:solidFill>
              <a:effectLst/>
            </a:endParaRPr>
          </a:p>
          <a:p>
            <a:pPr algn="ctr"/>
            <a:r>
              <a:rPr lang="en-US" sz="3200" b="1" cap="none" spc="0" dirty="0" smtClean="0">
                <a:ln w="22225">
                  <a:solidFill>
                    <a:schemeClr val="accent2"/>
                  </a:solidFill>
                  <a:prstDash val="solid"/>
                </a:ln>
                <a:solidFill>
                  <a:schemeClr val="accent2">
                    <a:lumMod val="40000"/>
                    <a:lumOff val="60000"/>
                  </a:schemeClr>
                </a:solidFill>
                <a:effectLst/>
              </a:rPr>
              <a:t> breast and claws, red eyes and tongue </a:t>
            </a:r>
            <a:endParaRPr lang="ru-RU" sz="3200" b="1" cap="none" spc="0" dirty="0" smtClean="0">
              <a:ln w="22225">
                <a:solidFill>
                  <a:schemeClr val="accent2"/>
                </a:solidFill>
                <a:prstDash val="solid"/>
              </a:ln>
              <a:solidFill>
                <a:schemeClr val="accent2">
                  <a:lumMod val="40000"/>
                  <a:lumOff val="60000"/>
                </a:schemeClr>
              </a:solidFill>
              <a:effectLst/>
            </a:endParaRPr>
          </a:p>
          <a:p>
            <a:pPr algn="ctr"/>
            <a:r>
              <a:rPr lang="en-US" sz="3200" b="1" cap="none" spc="0" dirty="0" smtClean="0">
                <a:ln w="22225">
                  <a:solidFill>
                    <a:schemeClr val="accent2"/>
                  </a:solidFill>
                  <a:prstDash val="solid"/>
                </a:ln>
                <a:solidFill>
                  <a:schemeClr val="accent2">
                    <a:lumMod val="40000"/>
                    <a:lumOff val="60000"/>
                  </a:schemeClr>
                </a:solidFill>
                <a:effectLst/>
              </a:rPr>
              <a:t>Himalayan bear and gold with </a:t>
            </a:r>
            <a:endParaRPr lang="ru-RU" sz="3200" b="1" cap="none" spc="0" dirty="0" smtClean="0">
              <a:ln w="22225">
                <a:solidFill>
                  <a:schemeClr val="accent2"/>
                </a:solidFill>
                <a:prstDash val="solid"/>
              </a:ln>
              <a:solidFill>
                <a:schemeClr val="accent2">
                  <a:lumMod val="40000"/>
                  <a:lumOff val="60000"/>
                </a:schemeClr>
              </a:solidFill>
              <a:effectLst/>
            </a:endParaRPr>
          </a:p>
          <a:p>
            <a:pPr algn="ctr"/>
            <a:r>
              <a:rPr lang="en-US" sz="3200" b="1" cap="none" spc="0" dirty="0" smtClean="0">
                <a:ln w="22225">
                  <a:solidFill>
                    <a:schemeClr val="accent2"/>
                  </a:solidFill>
                  <a:prstDash val="solid"/>
                </a:ln>
                <a:solidFill>
                  <a:schemeClr val="accent2">
                    <a:lumMod val="40000"/>
                    <a:lumOff val="60000"/>
                  </a:schemeClr>
                </a:solidFill>
                <a:effectLst/>
              </a:rPr>
              <a:t>silver breast and claws, </a:t>
            </a:r>
            <a:endParaRPr lang="ru-RU" sz="3200" b="1" cap="none" spc="0" dirty="0" smtClean="0">
              <a:ln w="22225">
                <a:solidFill>
                  <a:schemeClr val="accent2"/>
                </a:solidFill>
                <a:prstDash val="solid"/>
              </a:ln>
              <a:solidFill>
                <a:schemeClr val="accent2">
                  <a:lumMod val="40000"/>
                  <a:lumOff val="60000"/>
                </a:schemeClr>
              </a:solidFill>
              <a:effectLst/>
            </a:endParaRPr>
          </a:p>
          <a:p>
            <a:pPr algn="ctr"/>
            <a:r>
              <a:rPr lang="en-US" sz="3200" b="1" cap="none" spc="0" dirty="0" smtClean="0">
                <a:ln w="22225">
                  <a:solidFill>
                    <a:schemeClr val="accent2"/>
                  </a:solidFill>
                  <a:prstDash val="solid"/>
                </a:ln>
                <a:solidFill>
                  <a:schemeClr val="accent2">
                    <a:lumMod val="40000"/>
                    <a:lumOff val="60000"/>
                  </a:schemeClr>
                </a:solidFill>
                <a:effectLst/>
              </a:rPr>
              <a:t>red eyes and tongue Amur tiger.</a:t>
            </a:r>
            <a:endParaRPr lang="ru-RU" sz="3200" b="1" cap="none" spc="0" dirty="0">
              <a:ln w="22225">
                <a:solidFill>
                  <a:schemeClr val="accent2"/>
                </a:solidFill>
                <a:prstDash val="solid"/>
              </a:ln>
              <a:solidFill>
                <a:schemeClr val="accent2">
                  <a:lumMod val="40000"/>
                  <a:lumOff val="60000"/>
                </a:schemeClr>
              </a:solidFill>
              <a:effectLst/>
            </a:endParaRPr>
          </a:p>
        </p:txBody>
      </p:sp>
      <p:pic>
        <p:nvPicPr>
          <p:cNvPr id="5" name="Рисунок 4"/>
          <p:cNvPicPr>
            <a:picLocks noChangeAspect="1"/>
          </p:cNvPicPr>
          <p:nvPr/>
        </p:nvPicPr>
        <p:blipFill>
          <a:blip r:embed="rId2"/>
          <a:stretch>
            <a:fillRect/>
          </a:stretch>
        </p:blipFill>
        <p:spPr>
          <a:xfrm>
            <a:off x="7489371" y="1160617"/>
            <a:ext cx="4415465" cy="4105003"/>
          </a:xfrm>
          <a:prstGeom prst="rect">
            <a:avLst/>
          </a:prstGeom>
        </p:spPr>
      </p:pic>
    </p:spTree>
    <p:extLst>
      <p:ext uri="{BB962C8B-B14F-4D97-AF65-F5344CB8AC3E}">
        <p14:creationId xmlns:p14="http://schemas.microsoft.com/office/powerpoint/2010/main" val="1036875647"/>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1306286"/>
            <a:ext cx="6469000" cy="3785652"/>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ANADYR.</a:t>
            </a:r>
            <a:endParaRPr lang="ru-RU" sz="4400" b="1" cap="none" spc="0" dirty="0" smtClean="0">
              <a:ln w="22225">
                <a:solidFill>
                  <a:schemeClr val="accent2"/>
                </a:solidFill>
                <a:prstDash val="solid"/>
              </a:ln>
              <a:solidFill>
                <a:schemeClr val="accent2">
                  <a:lumMod val="40000"/>
                  <a:lumOff val="60000"/>
                </a:schemeClr>
              </a:solidFill>
              <a:effectLst/>
            </a:endParaRPr>
          </a:p>
          <a:p>
            <a:pPr algn="ctr"/>
            <a:r>
              <a:rPr lang="en-US" sz="2800" b="1" cap="none" spc="0" dirty="0" smtClean="0">
                <a:ln w="22225">
                  <a:solidFill>
                    <a:schemeClr val="accent2"/>
                  </a:solidFill>
                  <a:prstDash val="solid"/>
                </a:ln>
                <a:solidFill>
                  <a:schemeClr val="accent2">
                    <a:lumMod val="40000"/>
                    <a:lumOff val="60000"/>
                  </a:schemeClr>
                </a:solidFill>
                <a:effectLst/>
              </a:rPr>
              <a:t>In the blue shield is a Golden smiling bear with silver claws holding a red fish in a pole on the right. The brown bear symbolizes the power of Russia, as well as the rich natural environment of Chukotka. The fish in the bear's paws denotes Anadyr as the center of fish production.</a:t>
            </a:r>
            <a:endParaRPr lang="ru-RU" sz="2800" b="1" cap="none" spc="0" dirty="0">
              <a:ln w="22225">
                <a:solidFill>
                  <a:schemeClr val="accent2"/>
                </a:solidFill>
                <a:prstDash val="solid"/>
              </a:ln>
              <a:solidFill>
                <a:schemeClr val="accent2">
                  <a:lumMod val="40000"/>
                  <a:lumOff val="60000"/>
                </a:schemeClr>
              </a:solidFill>
              <a:effectLst/>
            </a:endParaRPr>
          </a:p>
        </p:txBody>
      </p:sp>
      <p:pic>
        <p:nvPicPr>
          <p:cNvPr id="5122" name="Picture 2" descr="Coat of Arms of Anadyr (Chukotk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000" y="1306286"/>
            <a:ext cx="5723000" cy="4049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777199"/>
      </p:ext>
    </p:extLst>
  </p:cSld>
  <p:clrMapOvr>
    <a:masterClrMapping/>
  </p:clrMapOvr>
  <mc:AlternateContent xmlns:mc="http://schemas.openxmlformats.org/markup-compatibility/2006">
    <mc:Choice xmlns:p14="http://schemas.microsoft.com/office/powerpoint/2010/main" Requires="p14">
      <p:transition spd="slow" p14:dur="3000">
        <p14:shred pattern="rectang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279</Words>
  <Application>Microsoft Office PowerPoint</Application>
  <PresentationFormat>Широкоэкранный</PresentationFormat>
  <Paragraphs>32</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Arial Black</vt:lpstr>
      <vt:lpstr>Arial Narrow</vt:lpstr>
      <vt:lpstr>Calibri</vt:lpstr>
      <vt:lpstr>Calibri Light</vt:lpstr>
      <vt:lpstr>Тема Office</vt:lpstr>
      <vt:lpstr>Birds, animals and plants on the coats of arms of Russian Far East cities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Birds, animals and plants on the coats of arms of Russian Far East cities</dc:title>
  <dc:creator>Пользователь Windows</dc:creator>
  <cp:lastModifiedBy>Пользователь Windows</cp:lastModifiedBy>
  <cp:revision>6</cp:revision>
  <dcterms:created xsi:type="dcterms:W3CDTF">2019-12-15T08:16:24Z</dcterms:created>
  <dcterms:modified xsi:type="dcterms:W3CDTF">2019-12-15T20:44:33Z</dcterms:modified>
</cp:coreProperties>
</file>