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004"/>
    <a:srgbClr val="000000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E0846-A046-F7AF-CDB5-16D52CC4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8A1337-2733-C243-C269-24CD948CD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E79DA-69A0-7D59-7F4D-2C2F6765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79CE-AC0F-68B9-E737-8200C512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0F183-0290-2835-84A7-5F9B7AE7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8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3AC4-BF54-9103-7769-14CB06BE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8F20E0-FE0A-C49A-E34C-9B48C8FEE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34D-9913-31C8-AC88-D7CB0DD0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9ABC1-44DA-4A91-792C-0324D728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43486-9738-D744-DECD-27ACA16C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F8E912-FEC4-817D-44E7-EBBF0DB02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D0769F-B6AE-5A38-C270-BE3CC5420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D172B0-16EA-3339-75FB-11453A18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A116C-5555-B451-4F2B-30288C67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70060-F45F-547D-8F9B-EECB29E9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8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8DF5E-61E4-3C4B-B938-6DC8A260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EE8D1-C50C-AF17-C041-7B3993D8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2BCC5-494A-F76B-93CD-7F7C8402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23738-0400-3725-5D24-5CA19B86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598D0-119A-2E3E-0D2C-5D987DB2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5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C8B8-9C1C-68B9-BD7B-D2F650F9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1FEA82-2168-9743-F6E2-BCA6D30CE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2353D-FAF5-193E-5BCA-D7CF6536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C76C8-CD70-5F38-2303-7DA50EAD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2D2FE-BEA0-CE12-9D08-C665250E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A338D-5048-4714-B267-2C72BDBF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8F2D3-37D4-4E98-D469-7A190090A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59FF1-D996-3B53-FFDA-51F509FA3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BF2AF-0C64-39B9-102D-E12C7C36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B1250B-3EE9-720D-EBCA-57B40BC9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12F702-65A2-0A1B-98DB-2BB60C50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9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F7B1-D68B-55DE-43CA-8647EB5D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4C6993-D8CC-2221-96FC-32F4FDC5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265656-15C1-ACE5-66B7-71F6070D6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AC0DC-40DF-975C-CF4C-882340D7A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48484C-154A-F283-E38A-ED24A89AB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3B174D-6771-9DEF-83B2-2674F7AE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DF25AF-2C50-87AA-E0FA-A5B1B6AF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1EFD5-4358-A438-7392-4DB1F34D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FF413-FEC4-F67F-EB45-3F48A8DC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C922A7-D182-54AE-6C5B-D0B764B1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2C52CD-02DA-C1B0-EA2F-85C419CB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413E31-B72A-0548-684A-064DC11E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9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634030-1891-DA71-1319-B41BF2D7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926772-3350-EDE3-7B25-F5149EE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4EED3B-A004-3F23-BE60-9E96FF91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1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FB9CD-174B-256C-F63E-4D4A73D0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7F285-24E8-C837-75E6-77BBABCF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E4D9E2-6F1C-4F3D-42A6-4149D217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64ED8D-14CD-FDED-C83A-F0BD5430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C079D-2617-0E97-C72E-A2ECDD17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FDCC1F-6130-5572-9409-FA7D2EAB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88CBD-41D0-FFC4-D60D-C3011FF3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20F85C-CAC0-1AC6-B9EF-815CF211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F217E0-6418-98C1-0A79-236BB8C75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DDBDB-A45D-BA4A-7E9C-EFB97ABE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54172-CFF0-7388-E3CB-6C614A88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915CE4-0514-1E61-911C-60346253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A3C42-DA4E-5933-8932-C9483BAD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CBD747-1526-B5E8-90A4-EFC8A5FFD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0D43A-215E-7232-8120-B33B46C85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2829-0AFD-48CD-BE80-7B2B3E1F87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248BB-E5B9-AF42-3D38-E22DF86FA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38ABF-5F63-A9AB-C6C3-45AAF89C6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09CB-40EF-4D0D-8DA9-A4FEE23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3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4%D1%80%D0%B5%D0%B9_%D0%91%D0%BE%D0%BB%D0%BA%D0%BE%D0%BD%D1%81%D0%BA%D0%B8%D0%B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ebiportal.kz/ru/characters/view/33" TargetMode="External"/><Relationship Id="rId4" Type="http://schemas.openxmlformats.org/officeDocument/2006/relationships/hyperlink" Target="https://artforintrovert.ru/materials/tpost/flscpysdi1-v-chyom-zaklyuchaetsya-vnutrennii-konfl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2527"/>
            <a:ext cx="9144000" cy="1655763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864004"/>
                </a:solidFill>
                <a:latin typeface="Candara" panose="020E0502030303020204" pitchFamily="34" charset="0"/>
              </a:rPr>
              <a:t>«Путь исканий Андрея Болконского»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8008" y="5254961"/>
            <a:ext cx="3955983" cy="165576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864004"/>
                </a:solidFill>
                <a:latin typeface="Candara" panose="020E0502030303020204" pitchFamily="34" charset="0"/>
              </a:rPr>
              <a:t>Проект выполнили ученики 10 «А» класса Фролов Антон и </a:t>
            </a:r>
            <a:r>
              <a:rPr lang="ru-RU" sz="2000" dirty="0" err="1">
                <a:solidFill>
                  <a:srgbClr val="864004"/>
                </a:solidFill>
                <a:latin typeface="Candara" panose="020E0502030303020204" pitchFamily="34" charset="0"/>
              </a:rPr>
              <a:t>Швабинский</a:t>
            </a:r>
            <a:r>
              <a:rPr lang="ru-RU" sz="2000" dirty="0">
                <a:solidFill>
                  <a:srgbClr val="864004"/>
                </a:solidFill>
                <a:latin typeface="Candara" panose="020E0502030303020204" pitchFamily="34" charset="0"/>
              </a:rPr>
              <a:t> Егор</a:t>
            </a:r>
          </a:p>
        </p:txBody>
      </p:sp>
    </p:spTree>
    <p:extLst>
      <p:ext uri="{BB962C8B-B14F-4D97-AF65-F5344CB8AC3E}">
        <p14:creationId xmlns:p14="http://schemas.microsoft.com/office/powerpoint/2010/main" val="10776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844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Решение князя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878" y="2434423"/>
            <a:ext cx="4754691" cy="307602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Князь, пройдя через горе и раскаяние, решает, что единственно возможным существованием для него является жизнь для себя и для своих родных.</a:t>
            </a:r>
          </a:p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Однако такое существование для такой деятельной личности не могло продолжаться долго.</a:t>
            </a:r>
          </a:p>
        </p:txBody>
      </p:sp>
      <p:pic>
        <p:nvPicPr>
          <p:cNvPr id="5122" name="Picture 2" descr="Кадр из фильма &quot;Война и мир&quot;. Андрей Болконский - артист В. Тихонов">
            <a:extLst>
              <a:ext uri="{FF2B5EF4-FFF2-40B4-BE49-F238E27FC236}">
                <a16:creationId xmlns:a16="http://schemas.microsoft.com/office/drawing/2014/main" id="{DFCDDE75-3A1E-AD63-DB17-4ABBFACA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75" y="1974374"/>
            <a:ext cx="6159722" cy="3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089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Счастье героя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239" y="2443388"/>
            <a:ext cx="4754691" cy="307602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Но далее через некоторое время Болконский едет с визитом к </a:t>
            </a:r>
            <a:r>
              <a:rPr lang="ru-RU" dirty="0" err="1">
                <a:solidFill>
                  <a:srgbClr val="864004"/>
                </a:solidFill>
                <a:latin typeface="Candara" panose="020E0502030303020204" pitchFamily="34" charset="0"/>
              </a:rPr>
              <a:t>Ростовым</a:t>
            </a:r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, где влюбляется в Наталью и у него в душе вновь зарождается глубокое чувство, а вместе с ним и надежда на счастье. Он расцветает, как засохший дуб, с которым себя и сравнивает. Ему кажется, что дуб может чувствовать и думать, причем эти чувства и мысли совпадают с его.</a:t>
            </a:r>
          </a:p>
        </p:txBody>
      </p:sp>
      <p:pic>
        <p:nvPicPr>
          <p:cNvPr id="6152" name="Picture 8" descr="Болконский, сэр! «Война и мир» BBC - Год Литературы">
            <a:extLst>
              <a:ext uri="{FF2B5EF4-FFF2-40B4-BE49-F238E27FC236}">
                <a16:creationId xmlns:a16="http://schemas.microsoft.com/office/drawing/2014/main" id="{182D4F43-5097-EC76-A305-333CDA49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19" y="2037126"/>
            <a:ext cx="6441738" cy="38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990"/>
            <a:ext cx="9144000" cy="10742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Разочарование и любовь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101" y="2093765"/>
            <a:ext cx="4754691" cy="307602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864004"/>
                </a:solidFill>
                <a:latin typeface="Candara" panose="020E0502030303020204" pitchFamily="34" charset="0"/>
              </a:rPr>
              <a:t>Однако на этом путь духовных исканий Болконского не завершается. Вновь возникает честолюбие и желание участвовать в комиссии Сперанского. </a:t>
            </a:r>
          </a:p>
          <a:p>
            <a:r>
              <a:rPr lang="ru-RU" sz="2000" dirty="0">
                <a:solidFill>
                  <a:srgbClr val="864004"/>
                </a:solidFill>
                <a:latin typeface="Candara" panose="020E0502030303020204" pitchFamily="34" charset="0"/>
              </a:rPr>
              <a:t>Однако Андрей понимает праздность этих законов, их оторванность от реальной жизни. Князь снова испытывает разочарование.</a:t>
            </a:r>
          </a:p>
          <a:p>
            <a:r>
              <a:rPr lang="ru-RU" sz="2000" dirty="0">
                <a:solidFill>
                  <a:srgbClr val="864004"/>
                </a:solidFill>
                <a:latin typeface="Candara" panose="020E0502030303020204" pitchFamily="34" charset="0"/>
              </a:rPr>
              <a:t>Любовь Андрея к Наташе помогла ему преодолеть это разочарование. Болконский думает, что именно теперь он наконец достиг счастья. Однако оно оказалось недолгим. Измена Наташи стала для него ударом.</a:t>
            </a:r>
          </a:p>
        </p:txBody>
      </p:sp>
      <p:pic>
        <p:nvPicPr>
          <p:cNvPr id="7170" name="Picture 2" descr="Лев Толстой, Римас Туминас, Андрей Болконский. «Война и мир» в Театре  Вахтангова | Театр To Go">
            <a:extLst>
              <a:ext uri="{FF2B5EF4-FFF2-40B4-BE49-F238E27FC236}">
                <a16:creationId xmlns:a16="http://schemas.microsoft.com/office/drawing/2014/main" id="{4E0564C7-D118-2784-4334-A58AF28D8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5"/>
          <a:stretch/>
        </p:blipFill>
        <p:spPr bwMode="auto">
          <a:xfrm>
            <a:off x="6096000" y="1796293"/>
            <a:ext cx="5558118" cy="49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0603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Возвращение к служению и смерть на фронте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953" y="2613719"/>
            <a:ext cx="6779016" cy="307602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Необходимость встать на защиту родины отодвинула на второй план личное горе и честолюбивые мечты.</a:t>
            </a:r>
          </a:p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В душе князя пробуждается стремление к служению людям, что приводит к возвращению Андрея в армию в надежде забыть о своём горе и успокоить чувства.</a:t>
            </a:r>
          </a:p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Лишь перед смертью он понимаем истинный смысл любви, которая соединяет сердца людей.</a:t>
            </a:r>
          </a:p>
        </p:txBody>
      </p:sp>
      <p:pic>
        <p:nvPicPr>
          <p:cNvPr id="8194" name="Picture 2" descr="Война и мир">
            <a:extLst>
              <a:ext uri="{FF2B5EF4-FFF2-40B4-BE49-F238E27FC236}">
                <a16:creationId xmlns:a16="http://schemas.microsoft.com/office/drawing/2014/main" id="{A6D5F74E-9932-F081-7D63-3C14E005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63" y="2060341"/>
            <a:ext cx="4051484" cy="45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211"/>
            <a:ext cx="9144000" cy="12117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Выводы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489" y="2166973"/>
            <a:ext cx="5129511" cy="325382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Одной из основных особенностей психологии Болконского является его способность ясно мыслить, судить и оценивать свои поступки, помыслы, движения души. Отношение Болконского к событиям и людям оценивается с позиции душевной простоты, долга, связи с народом. В Андрее Болконском Толстой воплотил все самое прекрасное и высокое, доброе и чистое.</a:t>
            </a:r>
          </a:p>
        </p:txBody>
      </p:sp>
      <p:pic>
        <p:nvPicPr>
          <p:cNvPr id="9220" name="Picture 4" descr="Как критики и зрители оценили британскую «Войну и мир» | РБК Стиль">
            <a:extLst>
              <a:ext uri="{FF2B5EF4-FFF2-40B4-BE49-F238E27FC236}">
                <a16:creationId xmlns:a16="http://schemas.microsoft.com/office/drawing/2014/main" id="{5B6DA47D-4AAA-2746-DF68-93C2751FF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3"/>
          <a:stretch/>
        </p:blipFill>
        <p:spPr bwMode="auto">
          <a:xfrm>
            <a:off x="6669742" y="1678960"/>
            <a:ext cx="4403370" cy="49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36885"/>
            <a:ext cx="9144000" cy="10304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Ссылки и источники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8653" y="2060341"/>
            <a:ext cx="4754691" cy="3587123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>
                <a:hlinkClick r:id="rId3"/>
              </a:rPr>
              <a:t>Андрей Болконский — Википедия (wikipedia.org)</a:t>
            </a:r>
            <a:endParaRPr lang="ru-RU" b="1" u="sng" dirty="0"/>
          </a:p>
          <a:p>
            <a:endParaRPr lang="ru-RU" b="1" u="sng" dirty="0">
              <a:hlinkClick r:id="rId4"/>
            </a:endParaRPr>
          </a:p>
          <a:p>
            <a:r>
              <a:rPr lang="ru-RU" b="1" u="sng" dirty="0">
                <a:hlinkClick r:id="rId4"/>
              </a:rPr>
              <a:t>В чём заключается внутренний конфликт Андрея Болконского? | Журнал Интроверта (artforintrovert.ru)</a:t>
            </a:r>
            <a:endParaRPr lang="ru-RU" b="1" u="sng" dirty="0"/>
          </a:p>
          <a:p>
            <a:endParaRPr lang="ru-RU" b="1" u="sng" dirty="0">
              <a:hlinkClick r:id="rId5"/>
            </a:endParaRPr>
          </a:p>
          <a:p>
            <a:r>
              <a:rPr lang="ru-RU" b="1" u="sng" dirty="0">
                <a:hlinkClick r:id="rId5"/>
              </a:rPr>
              <a:t>Андрей Болконский | Литературный портал (adebiportal.kz)</a:t>
            </a:r>
            <a:endParaRPr lang="ru-RU" b="1" u="sng" dirty="0"/>
          </a:p>
          <a:p>
            <a:endParaRPr lang="ru-RU" b="1" u="sng" dirty="0"/>
          </a:p>
          <a:p>
            <a:r>
              <a:rPr lang="en-US" b="1" u="sng" dirty="0">
                <a:solidFill>
                  <a:srgbClr val="0563C1"/>
                </a:solidFill>
              </a:rPr>
              <a:t>https://t.me/ChatGPT_exclusive_bot</a:t>
            </a:r>
            <a:endParaRPr lang="ru-RU" b="1" u="sng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798"/>
            <a:ext cx="9144000" cy="10304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6095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4950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864004"/>
                </a:solidFill>
                <a:latin typeface="Candara" panose="020E0502030303020204" pitchFamily="34" charset="0"/>
              </a:rPr>
              <a:t>Роман-эпопея "Война и мир"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075" y="2060341"/>
            <a:ext cx="4754691" cy="307602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864004"/>
                </a:solidFill>
                <a:latin typeface="Candara" panose="020E0502030303020204" pitchFamily="34" charset="0"/>
              </a:rPr>
              <a:t>«Война и мир» – крупный роман, состоящий из четырех томов. Заголовок говорит о тематике книги. Писатель разбирает параллельно две жизни – военный быт и семейные отношения. Роман-эпопея «Война и мир» принес Л. Н. Толстому наибольшую славу. Герои этого произведения, особенно те, которые в нравственном отношении близки к автору, показаны им через раскрытие души и через богатую внутреннюю жизнь: Наташа </a:t>
            </a:r>
            <a:r>
              <a:rPr lang="ru-RU" sz="2000" dirty="0" err="1">
                <a:solidFill>
                  <a:srgbClr val="864004"/>
                </a:solidFill>
                <a:latin typeface="Candara" panose="020E0502030303020204" pitchFamily="34" charset="0"/>
              </a:rPr>
              <a:t>Ростова</a:t>
            </a:r>
            <a:r>
              <a:rPr lang="ru-RU" sz="2000" dirty="0">
                <a:solidFill>
                  <a:srgbClr val="864004"/>
                </a:solidFill>
                <a:latin typeface="Candara" panose="020E0502030303020204" pitchFamily="34" charset="0"/>
              </a:rPr>
              <a:t>, Пьер Безухов, Андрей Болконский. Мы же раскроем путь исканий последнего героя.</a:t>
            </a:r>
          </a:p>
        </p:txBody>
      </p:sp>
    </p:spTree>
    <p:extLst>
      <p:ext uri="{BB962C8B-B14F-4D97-AF65-F5344CB8AC3E}">
        <p14:creationId xmlns:p14="http://schemas.microsoft.com/office/powerpoint/2010/main" val="14011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92941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864004"/>
                </a:solidFill>
                <a:latin typeface="Candara" panose="020E0502030303020204" pitchFamily="34" charset="0"/>
              </a:rPr>
              <a:t>Андрей Болконский в произведении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7438"/>
            <a:ext cx="4754691" cy="307602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Андрей Болконский является одним из главных героев романа Л. Н. Толстого «Война и мир».</a:t>
            </a:r>
          </a:p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Андрей - сын Н. А. Болконского и брат княжны Марьи. Болконский горд, умен, ищет большого духовного и интеллектуального содержания в жизни. Он образован, сдержан, практичен и имеет сильную волю.</a:t>
            </a:r>
          </a:p>
        </p:txBody>
      </p:sp>
      <p:pic>
        <p:nvPicPr>
          <p:cNvPr id="1028" name="Picture 4" descr="Андрей Болконский портрет, фотография…» — создано в Шедевруме">
            <a:extLst>
              <a:ext uri="{FF2B5EF4-FFF2-40B4-BE49-F238E27FC236}">
                <a16:creationId xmlns:a16="http://schemas.microsoft.com/office/drawing/2014/main" id="{A44765ED-843A-10E6-960A-14EABB6C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02" y="1975147"/>
            <a:ext cx="4577582" cy="45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2718"/>
            <a:ext cx="9144000" cy="20603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Высокое положение в обществе, но несчастье в семейной жизни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677" y="2744110"/>
            <a:ext cx="3769707" cy="307602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864004"/>
                </a:solidFill>
                <a:latin typeface="Candara" panose="020E0502030303020204" pitchFamily="34" charset="0"/>
              </a:rPr>
              <a:t>По происхождению Болконский занимает завидное место в обществе, однако в семейной жизни он несчастлив, а пустота света ему не по душе.</a:t>
            </a:r>
          </a:p>
        </p:txBody>
      </p:sp>
      <p:pic>
        <p:nvPicPr>
          <p:cNvPr id="2052" name="Picture 4" descr="В чём заключается внутренний конфликт Андрея Болконского? | Журнал  Интроверта">
            <a:extLst>
              <a:ext uri="{FF2B5EF4-FFF2-40B4-BE49-F238E27FC236}">
                <a16:creationId xmlns:a16="http://schemas.microsoft.com/office/drawing/2014/main" id="{9C95B1B9-458E-A179-7BD1-043D331CB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r="11127"/>
          <a:stretch/>
        </p:blipFill>
        <p:spPr bwMode="auto">
          <a:xfrm>
            <a:off x="5181600" y="2389600"/>
            <a:ext cx="6393911" cy="41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791" y="215152"/>
            <a:ext cx="8823159" cy="19727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Восхищение Болконского Наполеоном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82" y="2805480"/>
            <a:ext cx="3948518" cy="37293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864004"/>
                </a:solidFill>
                <a:latin typeface="Candara" panose="020E0502030303020204" pitchFamily="34" charset="0"/>
              </a:rPr>
              <a:t>В начале произведения кумиром для князя Болконского является Наполеон, который прославился после взятия Тулона в 1793 году.</a:t>
            </a:r>
          </a:p>
        </p:txBody>
      </p:sp>
      <p:pic>
        <p:nvPicPr>
          <p:cNvPr id="1026" name="Picture 2" descr="Краткий цитатный образ Андрея Болконского, описание, характеристика героя  романа &quot;Война и Мир&quot; • театр Модерн">
            <a:extLst>
              <a:ext uri="{FF2B5EF4-FFF2-40B4-BE49-F238E27FC236}">
                <a16:creationId xmlns:a16="http://schemas.microsoft.com/office/drawing/2014/main" id="{34C24E8D-4576-4637-B9EA-4638826F5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" b="10717"/>
          <a:stretch/>
        </p:blipFill>
        <p:spPr bwMode="auto">
          <a:xfrm>
            <a:off x="6764306" y="2270864"/>
            <a:ext cx="4004052" cy="4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089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Отправление в армию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38" y="2389599"/>
            <a:ext cx="5271248" cy="326679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64004"/>
                </a:solidFill>
                <a:latin typeface="Candara" panose="020E0502030303020204" pitchFamily="34" charset="0"/>
              </a:rPr>
              <a:t>В результате Болконский уезжает в действующую армию, где проявляет хладнокровие, храбрость, обостренные чувства справедливости, чести, долга.</a:t>
            </a:r>
          </a:p>
        </p:txBody>
      </p:sp>
      <p:pic>
        <p:nvPicPr>
          <p:cNvPr id="2050" name="Picture 2" descr="Кто был прототипом князя Андрея Болконского из «Войны и мира»? - Год  Литературы">
            <a:extLst>
              <a:ext uri="{FF2B5EF4-FFF2-40B4-BE49-F238E27FC236}">
                <a16:creationId xmlns:a16="http://schemas.microsoft.com/office/drawing/2014/main" id="{02C14545-2294-B595-A32F-630477F7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68" y="1902657"/>
            <a:ext cx="6244740" cy="39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3379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Тяжелое ранение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520" y="1890989"/>
            <a:ext cx="6470701" cy="307602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Андрей Болконский принимает участие в </a:t>
            </a:r>
            <a:r>
              <a:rPr lang="ru-RU" dirty="0" err="1">
                <a:solidFill>
                  <a:srgbClr val="864004"/>
                </a:solidFill>
                <a:latin typeface="Candara" panose="020E0502030303020204" pitchFamily="34" charset="0"/>
              </a:rPr>
              <a:t>Шенграбенском</a:t>
            </a:r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 сражении. В битве под Аустерлицем он получает тяжелое ранение. В первые мгновения сражения под Аустерлицем Болконскому кажется, что стала осуществляться его мечта о подвиге, однако видя бегущих, отступающих из-за панического страха солдат, князь чувствует только стыд. Все его горделивые мечты в этот момент рассеиваются.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25630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0603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Разочарование Болконского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88" y="2443388"/>
            <a:ext cx="6949345" cy="307602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64004"/>
                </a:solidFill>
                <a:latin typeface="Candara" panose="020E0502030303020204" pitchFamily="34" charset="0"/>
              </a:rPr>
              <a:t>Когда Болконский, раненый в голову, падает, все, что ему казалось ценным, перестает интересовать, все, что было целью его жизни, теряет смысл. Князь понял, что жизнь намного важнее всех честолюбивых мечтаний. Он осознает важность существования человека, его связи с природой. Мечта о славе окончательно исчезает на поле под Аустерлицем. Князь Андрей Болконский вдобавок к этому еще и испытывает глубокое разочарование в своем идеале. </a:t>
            </a:r>
          </a:p>
        </p:txBody>
      </p:sp>
      <p:pic>
        <p:nvPicPr>
          <p:cNvPr id="3074" name="Picture 2" descr="Война и мир»: история экранизаций | Кино | Культура | Аргументы и Факты">
            <a:extLst>
              <a:ext uri="{FF2B5EF4-FFF2-40B4-BE49-F238E27FC236}">
                <a16:creationId xmlns:a16="http://schemas.microsoft.com/office/drawing/2014/main" id="{71E1B893-9822-E1A8-7DE6-F80373D7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78" y="2009911"/>
            <a:ext cx="3530834" cy="46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EBA-E539-FD21-C779-84E7499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576"/>
            <a:ext cx="9144000" cy="180036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64004"/>
                </a:solidFill>
                <a:latin typeface="Candara" panose="020E0502030303020204" pitchFamily="34" charset="0"/>
              </a:rPr>
              <a:t>Возвращение домой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E9EF5-F44D-3897-B11B-6E909C87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874" y="2659014"/>
            <a:ext cx="4960879" cy="307602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864004"/>
                </a:solidFill>
                <a:latin typeface="Candara" panose="020E0502030303020204" pitchFamily="34" charset="0"/>
              </a:rPr>
              <a:t>Болконский возвращается домой с войны в день рождения своего сына и смерти жены. Эти события еще больше потрясли героя и усугубили его духовный кризис.</a:t>
            </a:r>
          </a:p>
        </p:txBody>
      </p:sp>
      <p:pic>
        <p:nvPicPr>
          <p:cNvPr id="4098" name="Picture 2" descr="Вопрос из школьной литературы: какой военный чин был у Андрея Болконского в  переводе на современный лад? Часть 2 | Буква и Цифра | Дзен">
            <a:extLst>
              <a:ext uri="{FF2B5EF4-FFF2-40B4-BE49-F238E27FC236}">
                <a16:creationId xmlns:a16="http://schemas.microsoft.com/office/drawing/2014/main" id="{C9348377-D98B-0E93-A7B5-D1CA5592C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r="11255"/>
          <a:stretch/>
        </p:blipFill>
        <p:spPr bwMode="auto">
          <a:xfrm>
            <a:off x="6433263" y="2176948"/>
            <a:ext cx="5000134" cy="42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763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Тема Office</vt:lpstr>
      <vt:lpstr>«Путь исканий Андрея Болконского»</vt:lpstr>
      <vt:lpstr>Роман-эпопея "Война и мир" </vt:lpstr>
      <vt:lpstr>Андрей Болконский в произведении</vt:lpstr>
      <vt:lpstr>Высокое положение в обществе, но несчастье в семейной жизни</vt:lpstr>
      <vt:lpstr>Восхищение Болконского Наполеоном</vt:lpstr>
      <vt:lpstr>Отправление в армию</vt:lpstr>
      <vt:lpstr>Тяжелое ранение</vt:lpstr>
      <vt:lpstr>Разочарование Болконского</vt:lpstr>
      <vt:lpstr>Возвращение домой</vt:lpstr>
      <vt:lpstr>Решение князя</vt:lpstr>
      <vt:lpstr>Счастье героя</vt:lpstr>
      <vt:lpstr>Разочарование и любовь</vt:lpstr>
      <vt:lpstr>Возвращение к служению и смерть на фронте</vt:lpstr>
      <vt:lpstr>Выводы</vt:lpstr>
      <vt:lpstr>Ссылки и источники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«Война и мир»</dc:title>
  <dc:creator>butterfly flow</dc:creator>
  <cp:lastModifiedBy>Zimnovich</cp:lastModifiedBy>
  <cp:revision>36</cp:revision>
  <dcterms:created xsi:type="dcterms:W3CDTF">2024-03-18T12:27:33Z</dcterms:created>
  <dcterms:modified xsi:type="dcterms:W3CDTF">2024-03-19T08:16:40Z</dcterms:modified>
</cp:coreProperties>
</file>