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60" r:id="rId4"/>
    <p:sldId id="262" r:id="rId5"/>
    <p:sldId id="264" r:id="rId6"/>
    <p:sldId id="265" r:id="rId7"/>
    <p:sldId id="279" r:id="rId8"/>
    <p:sldId id="280" r:id="rId9"/>
    <p:sldId id="281" r:id="rId10"/>
    <p:sldId id="266" r:id="rId11"/>
    <p:sldId id="267" r:id="rId12"/>
    <p:sldId id="268" r:id="rId13"/>
    <p:sldId id="282" r:id="rId14"/>
    <p:sldId id="269" r:id="rId15"/>
    <p:sldId id="270" r:id="rId16"/>
    <p:sldId id="274" r:id="rId17"/>
    <p:sldId id="275" r:id="rId18"/>
    <p:sldId id="276" r:id="rId19"/>
    <p:sldId id="277" r:id="rId20"/>
    <p:sldId id="284" r:id="rId21"/>
    <p:sldId id="26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00"/>
    <a:srgbClr val="FF660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28C004-54CD-4640-BDEB-BC2FD9F0394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DCB6BF-300B-4DFF-AD56-557B64EA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490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E2A1-602B-483B-BBFD-D3744212B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4711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46FE2-7FB4-46E3-B2CB-75B1C5D79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8339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DCAB-4363-46F3-9E8E-334BDBBFA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8562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28D0-2549-4338-BB86-9297DA323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6100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378B8-D4DE-4CA3-AA3E-D28EEAEB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4428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987C-D38F-4B3A-898C-D6912CE7D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4775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E3623-00E0-4876-9783-54F71CFB1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3643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1991-9C9A-4A13-A602-91A4A9EF0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9125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A671-EE1D-49F4-8AC3-982C544F0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640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3FBE-1180-43C0-B5AF-E8CFF2B5E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4007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D689-5253-4361-A8E4-2A1E41410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7640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D66473-34CC-46B0-94D1-4ECBFEC05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microsoft.com/office/2007/relationships/media" Target="../media/media1.mp4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url?sa=t&amp;rct=j&amp;q=http://skosh11.ucoz.ru&amp;source=web&amp;cd=1&amp;sqi=2&amp;ved=0CCgQFjAA&amp;url=http://skosh11.ucoz.ru/&amp;ei=brBUT5KDLITctAaSk7D4Aw&amp;usg=AFQjCNEkjhx_-c9orWAEtOej6rg99EkwtA&amp;cad=rj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4" descr="5200"/>
          <p:cNvSpPr>
            <a:spLocks noChangeArrowheads="1"/>
          </p:cNvSpPr>
          <p:nvPr/>
        </p:nvSpPr>
        <p:spPr bwMode="auto">
          <a:xfrm>
            <a:off x="395288" y="333375"/>
            <a:ext cx="2016125" cy="1727200"/>
          </a:xfrm>
          <a:prstGeom prst="triangle">
            <a:avLst>
              <a:gd name="adj" fmla="val 50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73025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Text Box 31"/>
          <p:cNvSpPr txBox="1">
            <a:spLocks noChangeArrowheads="1"/>
          </p:cNvSpPr>
          <p:nvPr/>
        </p:nvSpPr>
        <p:spPr bwMode="auto">
          <a:xfrm>
            <a:off x="2357438" y="1571625"/>
            <a:ext cx="54578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663300"/>
                </a:solidFill>
              </a:rPr>
              <a:t>Урок – путешествие в страну «Отрицательных чисел». 6 класс</a:t>
            </a:r>
          </a:p>
        </p:txBody>
      </p:sp>
      <p:sp>
        <p:nvSpPr>
          <p:cNvPr id="2052" name="Text Box 32"/>
          <p:cNvSpPr txBox="1">
            <a:spLocks noChangeArrowheads="1"/>
          </p:cNvSpPr>
          <p:nvPr/>
        </p:nvSpPr>
        <p:spPr bwMode="auto">
          <a:xfrm>
            <a:off x="2843213" y="5157788"/>
            <a:ext cx="51847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663300"/>
                </a:solidFill>
              </a:rPr>
              <a:t>Выполнила </a:t>
            </a:r>
            <a:r>
              <a:rPr lang="ru-RU" altLang="ru-RU" sz="2000" b="1" dirty="0" smtClean="0">
                <a:solidFill>
                  <a:srgbClr val="663300"/>
                </a:solidFill>
              </a:rPr>
              <a:t>учитель математики  МКОУ </a:t>
            </a:r>
            <a:r>
              <a:rPr lang="ru-RU" altLang="ru-RU" sz="2000" b="1" dirty="0" err="1" smtClean="0">
                <a:solidFill>
                  <a:srgbClr val="663300"/>
                </a:solidFill>
              </a:rPr>
              <a:t>Вороновской</a:t>
            </a:r>
            <a:r>
              <a:rPr lang="ru-RU" altLang="ru-RU" sz="2000" b="1" dirty="0" smtClean="0">
                <a:solidFill>
                  <a:srgbClr val="663300"/>
                </a:solidFill>
              </a:rPr>
              <a:t> ООШ: </a:t>
            </a:r>
            <a:r>
              <a:rPr lang="ru-RU" altLang="ru-RU" sz="2000" b="1" dirty="0" err="1" smtClean="0">
                <a:solidFill>
                  <a:srgbClr val="663300"/>
                </a:solidFill>
              </a:rPr>
              <a:t>БлиноваТ.Г</a:t>
            </a:r>
            <a:r>
              <a:rPr lang="ru-RU" altLang="ru-RU" sz="2000" b="1" dirty="0" smtClean="0">
                <a:solidFill>
                  <a:srgbClr val="663300"/>
                </a:solidFill>
              </a:rPr>
              <a:t>.</a:t>
            </a:r>
            <a:endParaRPr lang="ru-RU" altLang="ru-RU" sz="2000" b="1" dirty="0">
              <a:solidFill>
                <a:srgbClr val="6633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32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972425" cy="1000125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Станция «Теоретическая</a:t>
            </a:r>
            <a:r>
              <a:rPr lang="ru-RU" altLang="ru-RU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6" name="Рисунок 5" descr="detskiy-parovozik-dlya-foto-59888-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57438"/>
            <a:ext cx="73580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785794"/>
            <a:ext cx="69013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«Да или Нет»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38" y="1643063"/>
            <a:ext cx="7429500" cy="4943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kern="0" dirty="0">
                <a:latin typeface="Monotype Corsiva" pitchFamily="66" charset="0"/>
                <a:cs typeface="Aparajita" pitchFamily="34" charset="0"/>
              </a:rPr>
              <a:t>1. Два числа, отличающиеся только знаками,    называются положительными.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kern="0" dirty="0">
                <a:latin typeface="Monotype Corsiva" pitchFamily="66" charset="0"/>
                <a:cs typeface="Aparajita" pitchFamily="34" charset="0"/>
              </a:rPr>
              <a:t>2. Для каждого числа есть два противоположных ему числа.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kern="0" dirty="0">
                <a:latin typeface="Monotype Corsiva" pitchFamily="66" charset="0"/>
                <a:cs typeface="Aparajita" pitchFamily="34" charset="0"/>
              </a:rPr>
              <a:t>3. Сумма противоположных чисел равна нулю.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kern="0" dirty="0">
                <a:latin typeface="Monotype Corsiva" pitchFamily="66" charset="0"/>
                <a:cs typeface="Aparajita" pitchFamily="34" charset="0"/>
              </a:rPr>
              <a:t>4. Модуль числа 0 равен  нулю.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kern="0" dirty="0">
                <a:latin typeface="Monotype Corsiva" pitchFamily="66" charset="0"/>
                <a:cs typeface="Aparajita" pitchFamily="34" charset="0"/>
              </a:rPr>
              <a:t>5. Модуль числа может быть отрицательным.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kern="0" dirty="0">
                <a:latin typeface="Monotype Corsiva" pitchFamily="66" charset="0"/>
                <a:cs typeface="Aparajita" pitchFamily="34" charset="0"/>
              </a:rPr>
              <a:t>6. Противоположные числа имеют разные модули.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kern="0" dirty="0">
                <a:latin typeface="Monotype Corsiva" pitchFamily="66" charset="0"/>
                <a:cs typeface="Aparajita" pitchFamily="34" charset="0"/>
              </a:rPr>
              <a:t>7. Из двух отрицательных чисел меньше то, модуль которого меньше.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kern="0" dirty="0">
                <a:latin typeface="Monotype Corsiva" pitchFamily="66" charset="0"/>
                <a:cs typeface="Aparajita" pitchFamily="34" charset="0"/>
              </a:rPr>
              <a:t>8. Нуль меньше любого отрицательного числа.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kern="0" dirty="0">
                <a:latin typeface="Monotype Corsiva" pitchFamily="66" charset="0"/>
                <a:cs typeface="Aparajita" pitchFamily="34" charset="0"/>
              </a:rPr>
              <a:t>9. Нуль меньше любого положительного числа.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kern="0" dirty="0">
                <a:latin typeface="Monotype Corsiva" pitchFamily="66" charset="0"/>
                <a:cs typeface="Aparajita" pitchFamily="34" charset="0"/>
              </a:rPr>
              <a:t>10. Если к любому числу прибавить О, то число не изменится.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17145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2286000"/>
            <a:ext cx="32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688" y="2714625"/>
            <a:ext cx="398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8688" y="3143250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88" y="3429000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28688" y="3714750"/>
            <a:ext cx="28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28688" y="4071938"/>
            <a:ext cx="46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00125" y="4857750"/>
            <a:ext cx="28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928688" y="5214938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8688" y="5572125"/>
            <a:ext cx="46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14500" y="928688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i="1"/>
              <a:t>Вставить пропущенные слова в предложения:</a:t>
            </a:r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1285875" y="1428750"/>
            <a:ext cx="70008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i="1"/>
              <a:t>1)Числа со знаком «+» называют _______________</a:t>
            </a:r>
            <a:endParaRPr lang="ru-RU" altLang="ru-RU" sz="1600"/>
          </a:p>
          <a:p>
            <a:pPr eaLnBrk="1" hangingPunct="1"/>
            <a:r>
              <a:rPr lang="ru-RU" altLang="ru-RU" sz="1600" i="1"/>
              <a:t>2)Числа со знаком «-» называют _______________</a:t>
            </a:r>
            <a:endParaRPr lang="ru-RU" altLang="ru-RU" sz="1600"/>
          </a:p>
          <a:p>
            <a:pPr eaLnBrk="1" hangingPunct="1"/>
            <a:r>
              <a:rPr lang="ru-RU" altLang="ru-RU" sz="1600" i="1"/>
              <a:t>3)Расстояние ( в единичных отрезках) от начала координат до точки А(а) называется __________числа а.</a:t>
            </a:r>
            <a:endParaRPr lang="ru-RU" altLang="ru-RU" sz="1600"/>
          </a:p>
          <a:p>
            <a:pPr eaLnBrk="1" hangingPunct="1"/>
            <a:r>
              <a:rPr lang="ru-RU" altLang="ru-RU" sz="1600" i="1"/>
              <a:t>4)Увеличение любой величины можно выразить __________________ числом, а  уменьшение __________________ числом.</a:t>
            </a:r>
            <a:endParaRPr lang="ru-RU" altLang="ru-RU" sz="1600"/>
          </a:p>
          <a:p>
            <a:pPr eaLnBrk="1" hangingPunct="1"/>
            <a:r>
              <a:rPr lang="ru-RU" altLang="ru-RU" sz="1600" i="1"/>
              <a:t>5)Чтобы сложить два отрицательных числа, нужно: сложить их _________; поставить перед полученным числом знак ___     .</a:t>
            </a:r>
            <a:endParaRPr lang="ru-RU" altLang="ru-RU" sz="1600"/>
          </a:p>
          <a:p>
            <a:pPr eaLnBrk="1" hangingPunct="1"/>
            <a:r>
              <a:rPr lang="ru-RU" altLang="ru-RU" sz="1600" i="1"/>
              <a:t>6)Чтобы сложить два числа с разными знаками, нужно: из большего ___________ вычесть ______    меньшего числа; перед полученным числом поставить знак __________ модуля; а+(-а)= ___</a:t>
            </a:r>
            <a:endParaRPr lang="ru-RU" altLang="ru-RU" sz="1600"/>
          </a:p>
          <a:p>
            <a:pPr eaLnBrk="1" hangingPunct="1"/>
            <a:r>
              <a:rPr lang="ru-RU" altLang="ru-RU" sz="1600" i="1"/>
              <a:t>0+а=___.</a:t>
            </a:r>
            <a:endParaRPr lang="ru-RU" altLang="ru-RU" sz="1600"/>
          </a:p>
          <a:p>
            <a:pPr eaLnBrk="1" hangingPunct="1"/>
            <a:r>
              <a:rPr lang="ru-RU" altLang="ru-RU" sz="1600" i="1"/>
              <a:t>7)Чтобы из данного числа вычесть другое надо к уменьшаемому прибавить число _______________        вычитаемому.</a:t>
            </a:r>
            <a:endParaRPr lang="ru-RU" altLang="ru-RU" sz="1600"/>
          </a:p>
          <a:p>
            <a:pPr eaLnBrk="1" hangingPunct="1"/>
            <a:endParaRPr lang="ru-RU" alt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142875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положительными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6313" y="1643063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отрицательными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75" y="2143125"/>
            <a:ext cx="121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модулем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00750" y="2357438"/>
            <a:ext cx="221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положительным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3313" y="2643188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отрицательным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5875" y="3143250"/>
            <a:ext cx="121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модули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72250" y="3071813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минус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50" y="357187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модудя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3571875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модуль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1875" y="385762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большего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75" y="3786188"/>
            <a:ext cx="50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85938" y="40719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</a:rPr>
              <a:t>a</a:t>
            </a: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00375" y="45720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противоположное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17575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«</a:t>
            </a:r>
            <a:r>
              <a:rPr lang="ru-RU" altLang="ru-RU" dirty="0" err="1" smtClean="0">
                <a:solidFill>
                  <a:srgbClr val="FF0000"/>
                </a:solidFill>
              </a:rPr>
              <a:t>Физминутка</a:t>
            </a:r>
            <a:r>
              <a:rPr lang="ru-RU" altLang="ru-RU" dirty="0" smtClean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14340" name="Picture 2" descr="http://ppt4web.ru/images/15/975/640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26431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физ. минутка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3528" y="1149105"/>
            <a:ext cx="8560895" cy="481592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28688" y="714375"/>
            <a:ext cx="7143750" cy="1000125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Станция «Вычислительная»</a:t>
            </a:r>
          </a:p>
        </p:txBody>
      </p:sp>
      <p:pic>
        <p:nvPicPr>
          <p:cNvPr id="15363" name="Содержимое 4" descr="detskiy-parovozik-dlya-foto-59888-lar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1563" y="3138488"/>
            <a:ext cx="7072312" cy="2362200"/>
          </a:xfrm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286125" y="2500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5365" name="Picture 27" descr="CAWHAFK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000250"/>
            <a:ext cx="2286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857250"/>
          </a:xfrm>
        </p:spPr>
        <p:txBody>
          <a:bodyPr/>
          <a:lstStyle/>
          <a:p>
            <a:r>
              <a:rPr lang="ru-RU" altLang="ru-RU" sz="3200" b="1" i="1" smtClean="0">
                <a:solidFill>
                  <a:srgbClr val="002060"/>
                </a:solidFill>
              </a:rPr>
              <a:t>Выполните сложение с помощью координатной прямой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smtClean="0"/>
              <a:t> -3+5=       4+(-8)=        -2+(-3)=           </a:t>
            </a:r>
          </a:p>
          <a:p>
            <a:pPr algn="ctr">
              <a:buFontTx/>
              <a:buNone/>
            </a:pPr>
            <a:r>
              <a:rPr lang="ru-RU" altLang="ru-RU" b="1" i="1" smtClean="0">
                <a:solidFill>
                  <a:srgbClr val="002060"/>
                </a:solidFill>
              </a:rPr>
              <a:t>Решите уравнение:                                             </a:t>
            </a:r>
            <a:r>
              <a:rPr lang="ru-RU" altLang="ru-RU" smtClean="0"/>
              <a:t>3,8 + х = - 2,7</a:t>
            </a:r>
            <a:r>
              <a:rPr lang="ru-RU" altLang="ru-RU" smtClean="0">
                <a:solidFill>
                  <a:srgbClr val="FF00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altLang="ru-RU" smtClean="0"/>
              <a:t>- 34 +Х = - 166</a:t>
            </a:r>
            <a:endParaRPr lang="ru-RU" altLang="ru-RU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ru-RU" altLang="ru-RU" b="1" i="1" smtClean="0">
                <a:solidFill>
                  <a:srgbClr val="002060"/>
                </a:solidFill>
              </a:rPr>
              <a:t>Вычислите:                                                   </a:t>
            </a:r>
            <a:r>
              <a:rPr lang="ru-RU" altLang="ru-RU" smtClean="0"/>
              <a:t>- 11,9 + (-6,7 +11,9)                                     - 9,1 – (7,6 – 9,1)</a:t>
            </a:r>
          </a:p>
          <a:p>
            <a:pPr algn="ctr">
              <a:buFontTx/>
              <a:buNone/>
            </a:pPr>
            <a:r>
              <a:rPr lang="ru-RU" altLang="ru-RU" smtClean="0"/>
              <a:t>             </a:t>
            </a:r>
          </a:p>
          <a:p>
            <a:pPr algn="ctr">
              <a:buFontTx/>
              <a:buNone/>
            </a:pPr>
            <a:r>
              <a:rPr lang="ru-RU" altLang="ru-RU" smtClean="0">
                <a:solidFill>
                  <a:srgbClr val="FF0000"/>
                </a:solidFill>
              </a:rPr>
              <a:t>      </a:t>
            </a:r>
          </a:p>
        </p:txBody>
      </p:sp>
      <p:pic>
        <p:nvPicPr>
          <p:cNvPr id="16388" name="Picture 13" descr="noteb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143375"/>
            <a:ext cx="277177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0" y="1643063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3" y="1571625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58063" y="1571625"/>
            <a:ext cx="64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43625" y="2714625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FF0000"/>
                </a:solidFill>
              </a:rPr>
              <a:t>(-6,5)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43625" y="3214688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FF0000"/>
                </a:solidFill>
              </a:rPr>
              <a:t>(-132)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43688" y="4286250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(-6,7)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15125" y="4929188"/>
            <a:ext cx="1500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00"/>
                </a:solidFill>
              </a:rPr>
              <a:t>(-7,6)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FF0000"/>
                </a:solidFill>
              </a:rPr>
              <a:t>Станция «Конечная»</a:t>
            </a:r>
          </a:p>
        </p:txBody>
      </p:sp>
      <p:pic>
        <p:nvPicPr>
          <p:cNvPr id="4" name="Содержимое 3" descr="detskiy-parovozik-dlya-foto-59888-lar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85875" y="2428875"/>
            <a:ext cx="6929438" cy="2147888"/>
          </a:xfrm>
        </p:spPr>
      </p:pic>
      <p:pic>
        <p:nvPicPr>
          <p:cNvPr id="17412" name="Picture 10" descr="12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19700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85725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B0F0"/>
                </a:solidFill>
              </a:rPr>
              <a:t>Даны числа: -10 и 2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/>
              <a:t>Чему равны модули?</a:t>
            </a:r>
          </a:p>
          <a:p>
            <a:r>
              <a:rPr lang="ru-RU" altLang="ru-RU" b="1" smtClean="0"/>
              <a:t>Какое число больше?</a:t>
            </a:r>
          </a:p>
          <a:p>
            <a:r>
              <a:rPr lang="ru-RU" altLang="ru-RU" b="1" smtClean="0"/>
              <a:t>Два числа больше обоих?</a:t>
            </a:r>
          </a:p>
          <a:p>
            <a:r>
              <a:rPr lang="ru-RU" altLang="ru-RU" b="1" smtClean="0"/>
              <a:t>Два числа меньше обоих чисел?</a:t>
            </a:r>
          </a:p>
          <a:p>
            <a:r>
              <a:rPr lang="ru-RU" altLang="ru-RU" b="1" smtClean="0"/>
              <a:t>Сумма чисел?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71562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Самостоятельная работа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              Вариант 1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             1. Укажите верное неравенство.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           а) -5&gt;2; б)-20&lt;-40;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           в)-48&lt;-36; г)0&lt;-15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2. Укажите неверное неравенство.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а) 4&gt;0;  б)-5&gt;-4;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в)7&gt;-12;   г)0&gt;-9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3. Расположите числа -100, -200 и 50 в порядке возрастания.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а) -100,-200,50;   б) 50,-100,-200;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в) -200,-100,50;   г) 50,-200,-100 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        4. Сравните числа |-5,17| и  |5,17|.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а) |-5,17| &lt; |5,17|;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б) |-5,17| &gt; |5,17|;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в) |-5,17| = |5,17|;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г) сравнить нельзя.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5. Решите уравнение   -</a:t>
            </a:r>
            <a:r>
              <a:rPr lang="en-US" altLang="ru-RU" sz="1200" b="1" smtClean="0">
                <a:solidFill>
                  <a:srgbClr val="000000"/>
                </a:solidFill>
              </a:rPr>
              <a:t>X</a:t>
            </a:r>
            <a:r>
              <a:rPr lang="ru-RU" altLang="ru-RU" sz="1200" b="1" smtClean="0">
                <a:solidFill>
                  <a:srgbClr val="000000"/>
                </a:solidFill>
              </a:rPr>
              <a:t>=5,75.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smtClean="0"/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Вариант 2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1. Укажите верное неравенство.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а) -4&gt;2; б)-55&lt;-45;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в)-10&lt;-36; г) 0=15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2. Укажите неверное неравенство.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а) 4&gt;3;  б)-1&gt;-4;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в)7&gt;-12;   г)-10&gt;9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200" b="1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3. Расположите числа -500, -300 и 60 в порядке  убывания.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а) -300,-500,60;   б) 60,-500,-300;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в) -500,-300,60;   г) 60,-300,-500 </a:t>
            </a:r>
          </a:p>
          <a:p>
            <a:pP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        4. Сравните числа |-3,27| и  |3,27|.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а) |-3,27| &lt; |3,27|;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б) |-3,27| &gt; |3,27|;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в) |-3,27| = |3,27|;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г) сравнить нельзя.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b="1" smtClean="0">
                <a:solidFill>
                  <a:srgbClr val="000000"/>
                </a:solidFill>
              </a:rPr>
              <a:t> 5. Решите уравнение   - </a:t>
            </a:r>
            <a:r>
              <a:rPr lang="en-US" altLang="ru-RU" sz="1200" b="1" smtClean="0">
                <a:solidFill>
                  <a:srgbClr val="000000"/>
                </a:solidFill>
              </a:rPr>
              <a:t>X</a:t>
            </a:r>
            <a:r>
              <a:rPr lang="ru-RU" altLang="ru-RU" sz="1200" b="1" smtClean="0">
                <a:solidFill>
                  <a:srgbClr val="000000"/>
                </a:solidFill>
              </a:rPr>
              <a:t>= -8,35.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428625" y="5929313"/>
            <a:ext cx="81438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ВБВВ -5,75                                                      БГВВ   8,35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/>
          <a:lstStyle/>
          <a:p>
            <a:r>
              <a:rPr lang="ru-RU" altLang="ru-RU" sz="6000" b="1" i="1" smtClean="0">
                <a:solidFill>
                  <a:srgbClr val="FF0000"/>
                </a:solidFill>
              </a:rPr>
              <a:t>Итог урока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Путешествуя по станциям, мы повторили и закрепили сложение чисел с разными знаками.</a:t>
            </a:r>
          </a:p>
          <a:p>
            <a:pPr eaLnBrk="1" hangingPunct="1"/>
            <a:r>
              <a:rPr lang="ru-RU" altLang="ru-RU" smtClean="0"/>
              <a:t>Задание на дом: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	повторить правила.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endParaRPr lang="ru-RU" altLang="ru-RU" i="1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z="4800" b="1" i="1" smtClean="0">
                <a:solidFill>
                  <a:srgbClr val="002060"/>
                </a:solidFill>
              </a:rPr>
              <a:t>«Дорогу осилит идущий, а математику -                                         мыслящий»</a:t>
            </a:r>
            <a:endParaRPr lang="ru-RU" altLang="ru-RU" sz="4800" i="1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714356"/>
            <a:ext cx="621510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3300"/>
                </a:solidFill>
              </a:rPr>
              <a:t>Девиз урока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714356"/>
            <a:ext cx="7500990" cy="4786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Спасибо за урок!!!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133600"/>
            <a:ext cx="7210425" cy="2951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solidFill>
                  <a:srgbClr val="663300"/>
                </a:solidFill>
              </a:rPr>
              <a:t>источник шаблона: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solidFill>
                  <a:srgbClr val="663300"/>
                </a:solidFill>
              </a:rPr>
              <a:t>     Шумарина Вера Алексеевна, учитель математики ГКС(К)ОУ С(К)ОШ №11 </a:t>
            </a:r>
            <a:r>
              <a:rPr lang="en-US" altLang="ru-RU" sz="1600" b="1" smtClean="0">
                <a:solidFill>
                  <a:srgbClr val="663300"/>
                </a:solidFill>
              </a:rPr>
              <a:t>VIII</a:t>
            </a:r>
            <a:r>
              <a:rPr lang="ru-RU" altLang="ru-RU" sz="1600" b="1" smtClean="0">
                <a:solidFill>
                  <a:srgbClr val="663300"/>
                </a:solidFill>
              </a:rPr>
              <a:t> вида г.Балашова Саратовской области</a:t>
            </a:r>
            <a:endParaRPr lang="en-US" altLang="ru-RU" sz="1600" b="1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800" b="1" smtClean="0"/>
              <a:t>    </a:t>
            </a:r>
            <a:r>
              <a:rPr lang="ru-RU" altLang="ru-RU" sz="2800" b="1" smtClean="0">
                <a:hlinkClick r:id="rId2"/>
              </a:rPr>
              <a:t>skosh11.ucoz.ru/</a:t>
            </a:r>
            <a:endParaRPr lang="ru-RU" altLang="ru-RU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sz="1600" b="1" smtClean="0">
              <a:solidFill>
                <a:srgbClr val="663300"/>
              </a:solidFill>
            </a:endParaRPr>
          </a:p>
          <a:p>
            <a:pPr eaLnBrk="1" hangingPunct="1"/>
            <a:endParaRPr lang="ru-RU" altLang="ru-RU" sz="1600" b="1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Станции: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565400"/>
            <a:ext cx="7078662" cy="29416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4100" name="Рисунок 5" descr="detskiy-parovozik-dlya-foto-59888-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786063"/>
            <a:ext cx="73580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85875" y="1643063"/>
            <a:ext cx="2846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2060"/>
                </a:solidFill>
              </a:rPr>
              <a:t>1)Историческая</a:t>
            </a: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928813" y="2000250"/>
            <a:ext cx="337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2060"/>
                </a:solidFill>
              </a:rPr>
              <a:t>2) Теоретическая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2857500" y="2428875"/>
            <a:ext cx="335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2060"/>
                </a:solidFill>
              </a:rPr>
              <a:t>3) Вычислительная</a:t>
            </a: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429125" y="2857500"/>
            <a:ext cx="260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2060"/>
                </a:solidFill>
              </a:rPr>
              <a:t>4) Конечная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71500"/>
          </a:xfrm>
        </p:spPr>
        <p:txBody>
          <a:bodyPr/>
          <a:lstStyle/>
          <a:p>
            <a:r>
              <a:rPr lang="ru-RU" altLang="ru-RU" b="1" smtClean="0"/>
              <a:t>СОДЕРЖАНИЕ: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ru-RU" altLang="ru-RU" sz="2800" dirty="0" smtClean="0"/>
              <a:t>1.Математическая разминка «Устный счет».</a:t>
            </a:r>
          </a:p>
          <a:p>
            <a:r>
              <a:rPr lang="ru-RU" altLang="ru-RU" sz="2800" dirty="0" smtClean="0"/>
              <a:t>2. Путешествие по станциям:</a:t>
            </a:r>
          </a:p>
          <a:p>
            <a:pPr>
              <a:buFontTx/>
              <a:buNone/>
            </a:pPr>
            <a:r>
              <a:rPr lang="ru-RU" altLang="ru-RU" sz="2800" dirty="0" smtClean="0"/>
              <a:t>-историческая;</a:t>
            </a:r>
          </a:p>
          <a:p>
            <a:pPr>
              <a:buFontTx/>
              <a:buNone/>
            </a:pPr>
            <a:r>
              <a:rPr lang="ru-RU" altLang="ru-RU" sz="2800" dirty="0" smtClean="0"/>
              <a:t>-теоретическая.</a:t>
            </a:r>
          </a:p>
          <a:p>
            <a:pPr>
              <a:buFontTx/>
              <a:buNone/>
            </a:pPr>
            <a:r>
              <a:rPr lang="ru-RU" altLang="ru-RU" sz="2800" dirty="0" smtClean="0"/>
              <a:t>   3.Физминутка.</a:t>
            </a:r>
          </a:p>
          <a:p>
            <a:pPr>
              <a:buFontTx/>
              <a:buNone/>
            </a:pPr>
            <a:r>
              <a:rPr lang="ru-RU" altLang="ru-RU" sz="2800" dirty="0" smtClean="0"/>
              <a:t>   4.Продолжаем путешествие:</a:t>
            </a:r>
          </a:p>
          <a:p>
            <a:pPr>
              <a:buFontTx/>
              <a:buNone/>
            </a:pPr>
            <a:r>
              <a:rPr lang="ru-RU" altLang="ru-RU" sz="2800" dirty="0" smtClean="0"/>
              <a:t>-вычислительная;</a:t>
            </a:r>
          </a:p>
          <a:p>
            <a:pPr>
              <a:buFontTx/>
              <a:buNone/>
            </a:pPr>
            <a:r>
              <a:rPr lang="ru-RU" altLang="ru-RU" sz="2800" dirty="0" smtClean="0"/>
              <a:t>-конечная.</a:t>
            </a:r>
          </a:p>
          <a:p>
            <a:pPr>
              <a:buFontTx/>
              <a:buNone/>
            </a:pPr>
            <a:r>
              <a:rPr lang="ru-RU" altLang="ru-RU" sz="2800" dirty="0" smtClean="0"/>
              <a:t> 5.Подвидение итогов.</a:t>
            </a:r>
          </a:p>
          <a:p>
            <a:pPr>
              <a:buFontTx/>
              <a:buNone/>
            </a:pPr>
            <a:endParaRPr lang="ru-RU" altLang="ru-RU" sz="2800" dirty="0" smtClean="0"/>
          </a:p>
          <a:p>
            <a:pPr>
              <a:buFontTx/>
              <a:buNone/>
            </a:pPr>
            <a:endParaRPr lang="ru-RU" alt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6812" y="785794"/>
            <a:ext cx="469832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Устный счет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571625" y="1643063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/>
              <a:t>Вычислить: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00188" y="2143125"/>
            <a:ext cx="177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-2+10=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785938" y="2571750"/>
            <a:ext cx="150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-14+3=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928813" y="300037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-3+(-8)=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1643063" y="3429000"/>
            <a:ext cx="150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18+(-7)=</a:t>
            </a: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1357313" y="3786188"/>
            <a:ext cx="164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10-17=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1071563" y="4214813"/>
            <a:ext cx="1500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-20+30=</a:t>
            </a:r>
          </a:p>
        </p:txBody>
      </p:sp>
      <p:pic>
        <p:nvPicPr>
          <p:cNvPr id="6154" name="Picture 9" descr="deva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071938"/>
            <a:ext cx="29289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71750" y="2143125"/>
            <a:ext cx="46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57500" y="2571750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-11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43250" y="3000375"/>
            <a:ext cx="893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-11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28938" y="3429000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28875" y="3786188"/>
            <a:ext cx="571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-7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57438" y="4214813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47863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Устный счет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71625" y="1785938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i="1"/>
              <a:t>Верно, неверно: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57250" y="2500313"/>
            <a:ext cx="43576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- 6 + 10 =4 </a:t>
            </a:r>
          </a:p>
          <a:p>
            <a:pPr eaLnBrk="1" hangingPunct="1"/>
            <a:r>
              <a:rPr lang="ru-RU" altLang="ru-RU" sz="2400"/>
              <a:t>- 10 + (- 10) =0</a:t>
            </a:r>
          </a:p>
          <a:p>
            <a:pPr eaLnBrk="1" hangingPunct="1"/>
            <a:r>
              <a:rPr lang="ru-RU" altLang="ru-RU" sz="2400"/>
              <a:t>- 6 – 14 = -8</a:t>
            </a:r>
          </a:p>
          <a:p>
            <a:pPr eaLnBrk="1" hangingPunct="1"/>
            <a:r>
              <a:rPr lang="ru-RU" altLang="ru-RU" sz="2400"/>
              <a:t>21 – (- 5) = 26</a:t>
            </a:r>
          </a:p>
          <a:p>
            <a:pPr eaLnBrk="1" hangingPunct="1"/>
            <a:r>
              <a:rPr lang="ru-RU" altLang="ru-RU" sz="2400"/>
              <a:t>5 – 7 = -2</a:t>
            </a:r>
          </a:p>
          <a:p>
            <a:pPr eaLnBrk="1" hangingPunct="1"/>
            <a:r>
              <a:rPr lang="ru-RU" altLang="ru-RU" sz="2400"/>
              <a:t>0 + (- 8) = 0</a:t>
            </a:r>
          </a:p>
          <a:p>
            <a:pPr eaLnBrk="1" hangingPunct="1"/>
            <a:r>
              <a:rPr lang="ru-RU" altLang="ru-RU" sz="2400"/>
              <a:t>- 2 + 2 = 0</a:t>
            </a:r>
          </a:p>
          <a:p>
            <a:pPr eaLnBrk="1" hangingPunct="1"/>
            <a:r>
              <a:rPr lang="ru-RU" altLang="ru-RU" sz="2400"/>
              <a:t>-3 – (-6) = 3</a:t>
            </a:r>
          </a:p>
          <a:p>
            <a:pPr eaLnBrk="1" hangingPunct="1"/>
            <a:endParaRPr lang="ru-RU" altLang="ru-RU"/>
          </a:p>
        </p:txBody>
      </p:sp>
      <p:pic>
        <p:nvPicPr>
          <p:cNvPr id="7173" name="Picture 9" descr="deva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1433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250031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278606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0" y="3214688"/>
            <a:ext cx="50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28938" y="3571875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43188" y="4000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43188" y="4286250"/>
            <a:ext cx="398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0313" y="4714875"/>
            <a:ext cx="50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1750" y="5072063"/>
            <a:ext cx="64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42875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Станция «Историческая»</a:t>
            </a:r>
          </a:p>
        </p:txBody>
      </p:sp>
      <p:pic>
        <p:nvPicPr>
          <p:cNvPr id="8195" name="Содержимое 3" descr="detskiy-parovozik-dlya-foto-59888-lar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00125" y="2714625"/>
            <a:ext cx="7072313" cy="292893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285875"/>
          </a:xfrm>
        </p:spPr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88" y="1643063"/>
          <a:ext cx="7500936" cy="44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12"/>
                <a:gridCol w="2500312"/>
                <a:gridCol w="2500312"/>
              </a:tblGrid>
              <a:tr h="365708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1)   - 42 + 18 = </a:t>
                      </a:r>
                      <a:endParaRPr lang="ru-RU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</a:t>
                      </a:r>
                      <a:endParaRPr lang="ru-RU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</a:t>
                      </a:r>
                      <a:endParaRPr lang="ru-RU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14" marB="45714"/>
                </a:tc>
              </a:tr>
              <a:tr h="3657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  - 3, 91 + 3,91 = 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-20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</a:tr>
              <a:tr h="3657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    15,3 + (- 2,3)= 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-19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</a:tr>
              <a:tr h="3657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    -6,1+6,1+0= 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-24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</a:tr>
              <a:tr h="3657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5)     12 – (-2) = 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</a:tr>
              <a:tr h="3657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6)    -1/9+ 1/9= 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-71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</a:tr>
              <a:tr h="3657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7)    -31 –(-12) = 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</a:tr>
              <a:tr h="639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8)    -48 – 23 =</a:t>
                      </a:r>
                    </a:p>
                    <a:p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14" marB="45714"/>
                </a:tc>
              </a:tr>
              <a:tr h="639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9)     15 – 39 =</a:t>
                      </a:r>
                    </a:p>
                    <a:p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14" marB="45714"/>
                </a:tc>
              </a:tr>
              <a:tr h="639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10)   -25 –(-5)=</a:t>
                      </a:r>
                    </a:p>
                    <a:p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  <p:sp>
        <p:nvSpPr>
          <p:cNvPr id="9265" name="TextBox 4"/>
          <p:cNvSpPr txBox="1">
            <a:spLocks noChangeArrowheads="1"/>
          </p:cNvSpPr>
          <p:nvPr/>
        </p:nvSpPr>
        <p:spPr bwMode="auto">
          <a:xfrm>
            <a:off x="1357313" y="1000125"/>
            <a:ext cx="721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Решите примеры и найдите имя математика: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4875" y="5572125"/>
            <a:ext cx="335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Рене Декарт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800" b="1" smtClean="0"/>
              <a:t>Отрицательные числа появились значительно позже натуральных чисел и обыкновенных дробей. Первые сведения об отрицательных числах встречаются у китайских математиков во</a:t>
            </a:r>
            <a:r>
              <a:rPr lang="en-US" altLang="ru-RU" sz="1800" b="1" smtClean="0"/>
              <a:t> II </a:t>
            </a:r>
            <a:r>
              <a:rPr lang="ru-RU" altLang="ru-RU" sz="1800" b="1" smtClean="0"/>
              <a:t>в. до н. э. Положительные числа тогда толковались как имущество, а отрицательные – как долг, недостача.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smtClean="0"/>
              <a:t>Но ни египтяне, ни вавилоняне, ни древние греки отрицательных чисел не знали. Лишь в </a:t>
            </a:r>
            <a:r>
              <a:rPr lang="en-US" altLang="ru-RU" sz="1800" b="1" smtClean="0"/>
              <a:t>VII </a:t>
            </a:r>
            <a:r>
              <a:rPr lang="ru-RU" altLang="ru-RU" sz="1800" b="1" smtClean="0"/>
              <a:t>в .индийские математики начали широко использовать отрицательные числа, но относились к ним с некоторым недоверием.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smtClean="0"/>
              <a:t>В Европе отрицательными числами начали пользоваться с</a:t>
            </a:r>
            <a:r>
              <a:rPr lang="en-US" altLang="ru-RU" sz="1800" b="1" smtClean="0"/>
              <a:t> XII –XIII</a:t>
            </a:r>
            <a:r>
              <a:rPr lang="ru-RU" altLang="ru-RU" sz="1800" b="1" smtClean="0"/>
              <a:t> вв., но до </a:t>
            </a:r>
            <a:r>
              <a:rPr lang="en-US" altLang="ru-RU" sz="1800" b="1" smtClean="0"/>
              <a:t>XVI</a:t>
            </a:r>
            <a:r>
              <a:rPr lang="ru-RU" altLang="ru-RU" sz="1800" b="1" smtClean="0"/>
              <a:t>.в., как и в древности, они понимались как долги, большинство учёных считали их «ложными» в отличие от положительных чисел – «истинных».</a:t>
            </a:r>
            <a:r>
              <a:rPr lang="en-US" altLang="ru-RU" sz="1800" b="1" smtClean="0"/>
              <a:t> </a:t>
            </a:r>
            <a:r>
              <a:rPr lang="ru-RU" altLang="ru-RU" sz="1800" b="1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smtClean="0"/>
              <a:t>Признанию отрицательных чисел способствовали работы французского математика, физика и философа </a:t>
            </a:r>
            <a:r>
              <a:rPr lang="ru-RU" altLang="ru-RU" sz="1800" b="1" i="1" smtClean="0"/>
              <a:t>Рене Декарта</a:t>
            </a:r>
            <a:r>
              <a:rPr lang="ru-RU" altLang="ru-RU" sz="1800" b="1" smtClean="0"/>
              <a:t>  (1596-1650). Он предложил геометрическое истолкование положительных и отрицательных чисел – ввёл координатную прямую (1637 г.)</a:t>
            </a:r>
          </a:p>
          <a:p>
            <a:endParaRPr lang="ru-RU" alt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07157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3200" b="1" i="1" kern="10" dirty="0" smtClean="0">
                <a:ln w="9525">
                  <a:round/>
                  <a:headEnd/>
                  <a:tailEnd/>
                </a:ln>
                <a:solidFill>
                  <a:schemeClr val="accent5">
                    <a:lumMod val="10000"/>
                  </a:schemeClr>
                </a:solidFill>
              </a:rPr>
              <a:t>«Не зная прошлого развития науки,</a:t>
            </a:r>
            <a:br>
              <a:rPr lang="ru-RU" sz="3200" b="1" i="1" kern="10" dirty="0" smtClean="0">
                <a:ln w="9525">
                  <a:round/>
                  <a:headEnd/>
                  <a:tailEnd/>
                </a:ln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sz="3200" b="1" i="1" kern="10" dirty="0" smtClean="0">
                <a:ln w="9525">
                  <a:round/>
                  <a:headEnd/>
                  <a:tailEnd/>
                </a:ln>
                <a:solidFill>
                  <a:schemeClr val="accent5">
                    <a:lumMod val="10000"/>
                  </a:schemeClr>
                </a:solidFill>
              </a:rPr>
              <a:t> трудно понять её настоящее».</a:t>
            </a:r>
            <a: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/>
            </a:r>
            <a:br>
              <a:rPr lang="ru-RU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</a:br>
            <a:endParaRPr lang="ru-RU" dirty="0"/>
          </a:p>
        </p:txBody>
      </p:sp>
      <p:pic>
        <p:nvPicPr>
          <p:cNvPr id="5" name="Picture 24" descr="Дек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286375"/>
            <a:ext cx="1000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1171</Words>
  <Application>Microsoft Office PowerPoint</Application>
  <PresentationFormat>Экран (4:3)</PresentationFormat>
  <Paragraphs>200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Станции:</vt:lpstr>
      <vt:lpstr>СОДЕРЖАНИЕ:</vt:lpstr>
      <vt:lpstr>Слайд 5</vt:lpstr>
      <vt:lpstr>Слайд 6</vt:lpstr>
      <vt:lpstr>Станция «Историческая»</vt:lpstr>
      <vt:lpstr> </vt:lpstr>
      <vt:lpstr>«Не зная прошлого развития науки,  трудно понять её настоящее».  </vt:lpstr>
      <vt:lpstr>Станция «Теоретическая»</vt:lpstr>
      <vt:lpstr>Слайд 11</vt:lpstr>
      <vt:lpstr>Слайд 12</vt:lpstr>
      <vt:lpstr>«Физминутка»</vt:lpstr>
      <vt:lpstr>Станция «Вычислительная»</vt:lpstr>
      <vt:lpstr>Выполните сложение с помощью координатной прямой</vt:lpstr>
      <vt:lpstr>Станция «Конечная»</vt:lpstr>
      <vt:lpstr>Даны числа: -10 и 2</vt:lpstr>
      <vt:lpstr>Самостоятельная работа</vt:lpstr>
      <vt:lpstr>Итог урока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86</cp:revision>
  <dcterms:created xsi:type="dcterms:W3CDTF">2012-02-25T22:11:54Z</dcterms:created>
  <dcterms:modified xsi:type="dcterms:W3CDTF">2017-03-15T11:19:29Z</dcterms:modified>
</cp:coreProperties>
</file>