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9"/>
  </p:notesMasterIdLst>
  <p:sldIdLst>
    <p:sldId id="282" r:id="rId2"/>
    <p:sldId id="284" r:id="rId3"/>
    <p:sldId id="283" r:id="rId4"/>
    <p:sldId id="272" r:id="rId5"/>
    <p:sldId id="273" r:id="rId6"/>
    <p:sldId id="271" r:id="rId7"/>
    <p:sldId id="275" r:id="rId8"/>
    <p:sldId id="257" r:id="rId9"/>
    <p:sldId id="258" r:id="rId10"/>
    <p:sldId id="260" r:id="rId11"/>
    <p:sldId id="276" r:id="rId12"/>
    <p:sldId id="265" r:id="rId13"/>
    <p:sldId id="269" r:id="rId14"/>
    <p:sldId id="277" r:id="rId15"/>
    <p:sldId id="279" r:id="rId16"/>
    <p:sldId id="280" r:id="rId17"/>
    <p:sldId id="28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480" y="9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3BA8F6-32C1-4E7F-8A02-01CF63730084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229F2E-6336-4D8B-9550-E2862809F1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386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29F2E-6336-4D8B-9550-E2862809F1E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556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BCDF5-8CB2-4822-A61C-DD0161913CD8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CB2CD-9B2A-4DFD-803C-2CE482EF8EE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BCDF5-8CB2-4822-A61C-DD0161913CD8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CB2CD-9B2A-4DFD-803C-2CE482EF8E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BCDF5-8CB2-4822-A61C-DD0161913CD8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CB2CD-9B2A-4DFD-803C-2CE482EF8E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BCDF5-8CB2-4822-A61C-DD0161913CD8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CB2CD-9B2A-4DFD-803C-2CE482EF8EE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BCDF5-8CB2-4822-A61C-DD0161913CD8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CB2CD-9B2A-4DFD-803C-2CE482EF8E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BCDF5-8CB2-4822-A61C-DD0161913CD8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CB2CD-9B2A-4DFD-803C-2CE482EF8EE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BCDF5-8CB2-4822-A61C-DD0161913CD8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CB2CD-9B2A-4DFD-803C-2CE482EF8EE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BCDF5-8CB2-4822-A61C-DD0161913CD8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CB2CD-9B2A-4DFD-803C-2CE482EF8E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BCDF5-8CB2-4822-A61C-DD0161913CD8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CB2CD-9B2A-4DFD-803C-2CE482EF8E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BCDF5-8CB2-4822-A61C-DD0161913CD8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CB2CD-9B2A-4DFD-803C-2CE482EF8E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BCDF5-8CB2-4822-A61C-DD0161913CD8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CB2CD-9B2A-4DFD-803C-2CE482EF8EE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6DBCDF5-8CB2-4822-A61C-DD0161913CD8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57CB2CD-9B2A-4DFD-803C-2CE482EF8EE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Relationship Id="rId9" Type="http://schemas.openxmlformats.org/officeDocument/2006/relationships/image" Target="../media/image13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1124744"/>
            <a:ext cx="7272808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kk-KZ" sz="48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/>
                <a:ea typeface="Times New Roman"/>
                <a:cs typeface="Times New Roman"/>
              </a:rPr>
              <a:t>Әр түрлі теңдеулер шешуде тиімді әдіс тәсілдер қолдану</a:t>
            </a:r>
            <a:endParaRPr lang="ru-RU" sz="4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64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4638"/>
                <a:ext cx="8229600" cy="6322714"/>
              </a:xfrm>
            </p:spPr>
            <p:txBody>
              <a:bodyPr>
                <a:normAutofit/>
              </a:bodyPr>
              <a:lstStyle/>
              <a:p>
                <a:r>
                  <a:rPr lang="ru-RU" dirty="0" smtClean="0"/>
                  <a:t>Егер</a:t>
                </a:r>
                <a:r>
                  <a:rPr lang="ru-RU" dirty="0"/>
                  <a:t> </a:t>
                </a:r>
                <a:r>
                  <a:rPr lang="ru-RU" dirty="0" err="1" smtClean="0"/>
                  <a:t>а-в+с</a:t>
                </a:r>
                <a:r>
                  <a:rPr lang="ru-RU" dirty="0" smtClean="0"/>
                  <a:t>=0 </a:t>
                </a:r>
                <a:r>
                  <a:rPr lang="ru-RU" dirty="0"/>
                  <a:t>(</a:t>
                </a:r>
                <a:r>
                  <a:rPr lang="ru-RU" dirty="0" err="1"/>
                  <a:t>яғни</a:t>
                </a:r>
                <a:r>
                  <a:rPr lang="ru-RU" dirty="0"/>
                  <a:t> </a:t>
                </a:r>
                <a:r>
                  <a:rPr lang="ru-RU" dirty="0" err="1"/>
                  <a:t>коэффициенттер</a:t>
                </a:r>
                <a:r>
                  <a:rPr lang="ru-RU" dirty="0"/>
                  <a:t> </a:t>
                </a:r>
                <a:r>
                  <a:rPr lang="ru-RU" dirty="0" err="1"/>
                  <a:t>қосындысы</a:t>
                </a:r>
                <a:r>
                  <a:rPr lang="ru-RU" dirty="0"/>
                  <a:t> 0-ге </a:t>
                </a:r>
                <a:r>
                  <a:rPr lang="ru-RU" dirty="0" err="1"/>
                  <a:t>тең</a:t>
                </a:r>
                <a:r>
                  <a:rPr lang="ru-RU" dirty="0"/>
                  <a:t>) </a:t>
                </a:r>
                <a:r>
                  <a:rPr lang="ru-RU" dirty="0" err="1"/>
                  <a:t>болса</a:t>
                </a:r>
                <a:r>
                  <a:rPr lang="ru-RU" dirty="0"/>
                  <a:t>, </a:t>
                </a:r>
                <a:r>
                  <a:rPr lang="ru-RU" dirty="0" err="1"/>
                  <a:t>онда</a:t>
                </a:r>
                <a:r>
                  <a:rPr lang="ru-RU" dirty="0"/>
                  <a:t> х</a:t>
                </a:r>
                <a:r>
                  <a:rPr lang="ru-RU" baseline="-25000" dirty="0"/>
                  <a:t>1</a:t>
                </a:r>
                <a:r>
                  <a:rPr lang="ru-RU" dirty="0" smtClean="0"/>
                  <a:t>=-1</a:t>
                </a:r>
                <a:r>
                  <a:rPr lang="ru-RU" dirty="0"/>
                  <a:t>, х</a:t>
                </a:r>
                <a:r>
                  <a:rPr lang="ru-RU" baseline="-25000" dirty="0"/>
                  <a:t>2</a:t>
                </a:r>
                <a:r>
                  <a:rPr lang="ru-RU" dirty="0" smtClean="0"/>
                  <a:t>=-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</a:rPr>
                          <m:t>с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а</m:t>
                        </m:r>
                      </m:den>
                    </m:f>
                  </m:oMath>
                </a14:m>
                <a:r>
                  <a:rPr lang="ru-RU" dirty="0"/>
                  <a:t> </a:t>
                </a: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638"/>
                <a:ext cx="8229600" cy="6322714"/>
              </a:xfrm>
              <a:blipFill rotWithShape="1">
                <a:blip r:embed="rId2"/>
                <a:stretch>
                  <a:fillRect t="-4629" r="-5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254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19833" y="404664"/>
                <a:ext cx="366081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4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/>
                          </a:rPr>
                          <m:t>9</m:t>
                        </m:r>
                        <m:r>
                          <a:rPr lang="kk-KZ" sz="4400" b="0" i="1" smtClean="0">
                            <a:latin typeface="Cambria Math"/>
                          </a:rPr>
                          <m:t>х</m:t>
                        </m:r>
                      </m:e>
                      <m:sup>
                        <m:r>
                          <a:rPr lang="en-US" sz="44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+20</a:t>
                </a:r>
                <a:r>
                  <a:rPr lang="kk-KZ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х+11=0</a:t>
                </a:r>
                <a:endParaRPr lang="ru-RU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833" y="404664"/>
                <a:ext cx="3660810" cy="769441"/>
              </a:xfrm>
              <a:prstGeom prst="rect">
                <a:avLst/>
              </a:prstGeom>
              <a:blipFill rotWithShape="1">
                <a:blip r:embed="rId2"/>
                <a:stretch>
                  <a:fillRect t="-14961" r="-6156" b="-370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11560" y="1268760"/>
                <a:ext cx="3197670" cy="8520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4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/>
                          </a:rPr>
                          <m:t>12</m:t>
                        </m:r>
                        <m:r>
                          <a:rPr lang="kk-KZ" sz="4400" b="0" i="1" smtClean="0">
                            <a:latin typeface="Cambria Math"/>
                          </a:rPr>
                          <m:t>х</m:t>
                        </m:r>
                      </m:e>
                      <m:sup>
                        <m:r>
                          <a:rPr lang="en-US" sz="4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sz="4400" dirty="0">
                        <a:latin typeface="Cambria Math"/>
                      </a:rPr>
                      <m:t>−</m:t>
                    </m:r>
                    <m:r>
                      <a:rPr lang="en-US" sz="4400" b="0" i="0" dirty="0" smtClean="0">
                        <a:latin typeface="Cambria Math"/>
                      </a:rPr>
                      <m:t>7</m:t>
                    </m:r>
                  </m:oMath>
                </a14:m>
                <a:r>
                  <a:rPr lang="kk-KZ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х-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kk-KZ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endParaRPr lang="ru-RU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268760"/>
                <a:ext cx="3197670" cy="852093"/>
              </a:xfrm>
              <a:prstGeom prst="rect">
                <a:avLst/>
              </a:prstGeom>
              <a:blipFill rotWithShape="1">
                <a:blip r:embed="rId3"/>
                <a:stretch>
                  <a:fillRect t="-4286" r="-6667" b="-335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46556" y="2292883"/>
                <a:ext cx="298607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4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/>
                          </a:rPr>
                          <m:t>5</m:t>
                        </m:r>
                        <m:r>
                          <a:rPr lang="kk-KZ" sz="4400" b="0" i="1" smtClean="0">
                            <a:latin typeface="Cambria Math"/>
                          </a:rPr>
                          <m:t>х</m:t>
                        </m:r>
                      </m:e>
                      <m:sup>
                        <m:r>
                          <a:rPr lang="en-US" sz="44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kk-KZ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х-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kk-KZ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endParaRPr lang="ru-RU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556" y="2292883"/>
                <a:ext cx="2986074" cy="769441"/>
              </a:xfrm>
              <a:prstGeom prst="rect">
                <a:avLst/>
              </a:prstGeom>
              <a:blipFill rotWithShape="1">
                <a:blip r:embed="rId4"/>
                <a:stretch>
                  <a:fillRect t="-15079" r="-7347" b="-380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72000" y="363337"/>
                <a:ext cx="3329116" cy="8520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4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/>
                          </a:rPr>
                          <m:t>7</m:t>
                        </m:r>
                        <m:r>
                          <a:rPr lang="kk-KZ" sz="4400" b="0" i="1" smtClean="0">
                            <a:latin typeface="Cambria Math"/>
                          </a:rPr>
                          <m:t>х</m:t>
                        </m:r>
                      </m:e>
                      <m:sup>
                        <m:r>
                          <a:rPr lang="en-US" sz="4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sz="4400" dirty="0">
                        <a:latin typeface="Cambria Math"/>
                      </a:rPr>
                      <m:t>−</m:t>
                    </m:r>
                    <m:r>
                      <a:rPr lang="en-US" sz="4400" b="0" i="0" dirty="0" smtClean="0">
                        <a:latin typeface="Cambria Math"/>
                      </a:rPr>
                      <m:t>13</m:t>
                    </m:r>
                  </m:oMath>
                </a14:m>
                <a:r>
                  <a:rPr lang="kk-KZ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х+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kk-KZ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endParaRPr lang="ru-RU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63337"/>
                <a:ext cx="3329116" cy="852093"/>
              </a:xfrm>
              <a:prstGeom prst="rect">
                <a:avLst/>
              </a:prstGeom>
              <a:blipFill rotWithShape="1">
                <a:blip r:embed="rId5"/>
                <a:stretch>
                  <a:fillRect t="-4317" r="-6593" b="-345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08735" y="1523442"/>
                <a:ext cx="386291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4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/>
                          </a:rPr>
                          <m:t>11</m:t>
                        </m:r>
                        <m:r>
                          <a:rPr lang="kk-KZ" sz="4400" b="0" i="1" smtClean="0">
                            <a:latin typeface="Cambria Math"/>
                          </a:rPr>
                          <m:t>х</m:t>
                        </m:r>
                      </m:e>
                      <m:sup>
                        <m:r>
                          <a:rPr lang="en-US" sz="44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+2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kk-KZ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х-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36</a:t>
                </a:r>
                <a:r>
                  <a:rPr lang="kk-KZ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endParaRPr lang="ru-RU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8735" y="1523442"/>
                <a:ext cx="3862917" cy="769441"/>
              </a:xfrm>
              <a:prstGeom prst="rect">
                <a:avLst/>
              </a:prstGeom>
              <a:blipFill rotWithShape="1">
                <a:blip r:embed="rId6"/>
                <a:stretch>
                  <a:fillRect t="-15079" r="-5371" b="-380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444316" y="2420888"/>
                <a:ext cx="4699684" cy="8520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4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/>
                          </a:rPr>
                          <m:t>839</m:t>
                        </m:r>
                        <m:r>
                          <a:rPr lang="kk-KZ" sz="4400" b="0" i="1" smtClean="0">
                            <a:latin typeface="Cambria Math"/>
                          </a:rPr>
                          <m:t>х</m:t>
                        </m:r>
                      </m:e>
                      <m:sup>
                        <m:r>
                          <a:rPr lang="en-US" sz="4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sz="4400" dirty="0">
                        <a:latin typeface="Cambria Math"/>
                      </a:rPr>
                      <m:t>−</m:t>
                    </m:r>
                    <m:r>
                      <a:rPr lang="en-US" sz="4400" b="0" i="0" dirty="0" smtClean="0">
                        <a:latin typeface="Cambria Math"/>
                      </a:rPr>
                      <m:t>448</m:t>
                    </m:r>
                  </m:oMath>
                </a14:m>
                <a:r>
                  <a:rPr lang="kk-KZ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х-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39</a:t>
                </a:r>
                <a:r>
                  <a:rPr lang="kk-KZ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1=0</a:t>
                </a:r>
                <a:endParaRPr lang="ru-RU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4316" y="2420888"/>
                <a:ext cx="4699684" cy="852093"/>
              </a:xfrm>
              <a:prstGeom prst="rect">
                <a:avLst/>
              </a:prstGeom>
              <a:blipFill rotWithShape="1">
                <a:blip r:embed="rId7"/>
                <a:stretch>
                  <a:fillRect t="-4286" r="-4280" b="-335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833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1"/>
            <a:r>
              <a:rPr lang="kk-KZ" sz="4400" b="1" dirty="0"/>
              <a:t>Теңдеулерді «асыра лақтыру» әдісімен шешу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52734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kze.docdat.com/tw_files2/urls_3/31/d-30688/30688_html_16665a48.gif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3366"/>
            <a:ext cx="7371928" cy="18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171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 </a:t>
            </a:r>
            <a:br>
              <a:rPr kumimoji="0" lang="kk-KZ" altLang="ru-RU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kk-KZ" altLang="ru-RU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kk-KZ" altLang="ru-RU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kumimoji="0" lang="kk-KZ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52400" y="323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 </a:t>
            </a:r>
            <a:br>
              <a:rPr kumimoji="0" lang="kk-KZ" altLang="ru-RU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kk-KZ" altLang="ru-RU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kk-KZ" altLang="ru-RU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kumimoji="0" lang="kk-KZ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395536" y="2892934"/>
            <a:ext cx="8224961" cy="70788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квадрат теңдеуін қарастырамыз. Теңдеудін екі жағында </a:t>
            </a:r>
            <a:r>
              <a:rPr kumimoji="0" lang="ru-RU" alt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а-га 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көбейтіп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мынаны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аламыз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</a:p>
        </p:txBody>
      </p:sp>
      <p:pic>
        <p:nvPicPr>
          <p:cNvPr id="2058" name="Рисунок 2" descr="http://kze.docdat.com/tw_files2/urls_3/31/d-30688/30688_html_6d778e0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28" y="4720936"/>
            <a:ext cx="7668344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0" y="180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 </a:t>
            </a:r>
            <a:br>
              <a:rPr kumimoji="0" lang="kk-KZ" altLang="ru-RU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kk-KZ" altLang="ru-RU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kk-KZ" altLang="ru-RU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kumimoji="0" lang="kk-KZ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71600" y="1254021"/>
            <a:ext cx="756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55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692696"/>
            <a:ext cx="60491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2х</a:t>
            </a:r>
            <a:r>
              <a:rPr lang="kk-KZ" sz="4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kk-KZ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-9х+9=0</a:t>
            </a:r>
            <a:r>
              <a:rPr lang="kk-K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теңдеуін шешеміз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2798" y="1700808"/>
            <a:ext cx="76016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Шешуі: 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коэффицентін теңдеудің бос мүшесіне асыра лақтырамыз, нәтижесінде  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2798" y="3244334"/>
            <a:ext cx="42145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kk-KZ" sz="4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kk-KZ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-9у+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kk-KZ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endParaRPr lang="ru-RU" sz="4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3398222"/>
            <a:ext cx="26972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теңдеуін аламыз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88566" y="4293096"/>
            <a:ext cx="74718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Виет теоремасын пайдаланып түбірлерін табамыз</a:t>
            </a:r>
          </a:p>
          <a:p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http://kze.docdat.com/tw_files2/urls_3/31/d-30688/30688_html_mfc42821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946" y="4869160"/>
            <a:ext cx="3340222" cy="1148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757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712968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Көрсеткіштік теңдеулерді шешкенде ескеретін қарапайым жағдай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болсын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kk-KZ" sz="2800" dirty="0"/>
              <a:t> </a:t>
            </a:r>
            <a:r>
              <a:rPr lang="kk-KZ" sz="2800" dirty="0" smtClean="0"/>
              <a:t>     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ендеше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теңдеудің шешімі болады, оны әрі қарай шешеміз.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 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болсын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kk-KZ" sz="2800" dirty="0"/>
              <a:t> </a:t>
            </a:r>
            <a:r>
              <a:rPr lang="kk-KZ" sz="2800" dirty="0" smtClean="0"/>
              <a:t>     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ендеше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теңдеудің шешімі болмайды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в)</a:t>
            </a:r>
            <a:r>
              <a:rPr lang="kk-KZ" sz="2800" dirty="0"/>
              <a:t> </a:t>
            </a:r>
            <a:r>
              <a:rPr lang="kk-KZ" sz="2800" dirty="0" smtClean="0"/>
              <a:t>          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болсын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kk-KZ" sz="2800" dirty="0"/>
              <a:t> </a:t>
            </a:r>
            <a:r>
              <a:rPr lang="kk-KZ" sz="2800" dirty="0" smtClean="0"/>
              <a:t>                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теңдеудің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екі түбірі де оң сан болғандықтан, онда теңдеуді әрі қарай шешеміз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г)</a:t>
            </a:r>
            <a:r>
              <a:rPr lang="kk-KZ" sz="2400" dirty="0"/>
              <a:t> </a:t>
            </a:r>
            <a:r>
              <a:rPr lang="kk-KZ" sz="2400" dirty="0" smtClean="0"/>
              <a:t>             </a:t>
            </a:r>
            <a:r>
              <a:rPr lang="kk-KZ" dirty="0" smtClean="0"/>
              <a:t>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болсын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болғандықтан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теңдеудің екі бөлігін оған бөліп, теңдеуді шешеміз.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log₅ (x² - 11x + 43) = 2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Шешуі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x² - 11x + 43 = 25    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x² - 11x + 18 = 0 x₁ = 2, x₂ = 9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Тексеру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түбірі де жауап болады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{2;9}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http://rusnauka.com/36_PVMN_2012/Matemathics/1_123791.doc.files/image101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1008112" cy="360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rusnauka.com/36_PVMN_2012/Matemathics/1_123791.doc.files/image103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321463"/>
            <a:ext cx="576064" cy="304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rusnauka.com/36_PVMN_2012/Matemathics/1_123791.doc.files/image105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14" y="2132856"/>
            <a:ext cx="1030474" cy="313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://rusnauka.com/36_PVMN_2012/Matemathics/1_123791.doc.files/image107.gif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106796"/>
            <a:ext cx="680162" cy="234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://rusnauka.com/36_PVMN_2012/Matemathics/1_123791.doc.files/image109.gif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45862"/>
            <a:ext cx="1108710" cy="360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://rusnauka.com/36_PVMN_2012/Matemathics/1_123791.doc.files/image111.gif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454" y="2514122"/>
            <a:ext cx="1583562" cy="291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://rusnauka.com/36_PVMN_2012/Matemathics/1_123791.doc.files/image113.gif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14" y="3326764"/>
            <a:ext cx="1061971" cy="318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http://rusnauka.com/36_PVMN_2012/Matemathics/1_123791.doc.files/image115.gif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27" y="3315468"/>
            <a:ext cx="1059741" cy="2613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281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96900" y="260648"/>
            <a:ext cx="63502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Логарифмдік теңдеулерді шеш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232988"/>
              </p:ext>
            </p:extLst>
          </p:nvPr>
        </p:nvGraphicFramePr>
        <p:xfrm>
          <a:off x="1691680" y="980728"/>
          <a:ext cx="4392488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Формула" r:id="rId3" imgW="1155700" imgH="228600" progId="Equation.3">
                  <p:embed/>
                </p:oleObj>
              </mc:Choice>
              <mc:Fallback>
                <p:oleObj name="Формула" r:id="rId3" imgW="1155700" imgH="2286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980728"/>
                        <a:ext cx="4392488" cy="7920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5324084"/>
              </p:ext>
            </p:extLst>
          </p:nvPr>
        </p:nvGraphicFramePr>
        <p:xfrm>
          <a:off x="1763688" y="1844824"/>
          <a:ext cx="4458234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Формула" r:id="rId5" imgW="1714500" imgH="215900" progId="Equation.3">
                  <p:embed/>
                </p:oleObj>
              </mc:Choice>
              <mc:Fallback>
                <p:oleObj name="Формула" r:id="rId5" imgW="1714500" imgH="2159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1844824"/>
                        <a:ext cx="4458234" cy="6480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7352271"/>
              </p:ext>
            </p:extLst>
          </p:nvPr>
        </p:nvGraphicFramePr>
        <p:xfrm>
          <a:off x="1835696" y="2564905"/>
          <a:ext cx="4320480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Формула" r:id="rId7" imgW="1079500" imgH="228600" progId="Equation.3">
                  <p:embed/>
                </p:oleObj>
              </mc:Choice>
              <mc:Fallback>
                <p:oleObj name="Формула" r:id="rId7" imgW="107950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2564905"/>
                        <a:ext cx="4320480" cy="7200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7151232"/>
              </p:ext>
            </p:extLst>
          </p:nvPr>
        </p:nvGraphicFramePr>
        <p:xfrm>
          <a:off x="1835696" y="3501008"/>
          <a:ext cx="4640196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Формула" r:id="rId9" imgW="1701800" imgH="228600" progId="Equation.3">
                  <p:embed/>
                </p:oleObj>
              </mc:Choice>
              <mc:Fallback>
                <p:oleObj name="Формула" r:id="rId9" imgW="1701800" imgH="228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3501008"/>
                        <a:ext cx="4640196" cy="6480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909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484784"/>
            <a:ext cx="801608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kk-KZ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Ұлттық Бірыңғай тестте сәттілік тілейміз!!!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052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5" y="3033712"/>
            <a:ext cx="2686050" cy="190745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115616" y="1988840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/>
              <a:t>10.Суретте фигуралардың орналасуы көрсетілген. Сұрақ: 4-ші сурет неше квадраттан тұрады?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271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12844"/>
            <a:ext cx="80648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Кітаптың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бетін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номерлеу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1392 цифр </a:t>
            </a:r>
            <a:r>
              <a:rPr lang="ru-RU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болды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Кітаптың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беті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қанша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Кітаптың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бөлігі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түсіп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қалды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Түсіп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қалған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бөлігінің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бірінші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бетінің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нөмірі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387, ал </a:t>
            </a:r>
            <a:r>
              <a:rPr lang="ru-RU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соңғы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бетінің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номері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осы </a:t>
            </a:r>
            <a:r>
              <a:rPr lang="ru-RU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цифрлардан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тұрады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бірақ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ретпен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жазылған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Кітаптың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неше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беті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түсіп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қалған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еді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Цифрларының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барлығы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түрлі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болатын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он </a:t>
            </a:r>
            <a:r>
              <a:rPr lang="ru-RU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таңбалы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кіші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санды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Цифрларының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барлығы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түрлі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болатын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үлкен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он </a:t>
            </a:r>
            <a:r>
              <a:rPr lang="ru-RU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таңбалы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санды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Төрт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бүтін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санның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түрлі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болуы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шарт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қосындысы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көбейтіндісі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8-ге </a:t>
            </a:r>
            <a:r>
              <a:rPr lang="ru-RU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тең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сандар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92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889844"/>
            <a:ext cx="828092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Кез-келген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арифметикалық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амалдардың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көмегімен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бес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бестіктен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санын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құрыңдар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Бес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бестіктен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санын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тәсілмен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құрыңдар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Тізбектелген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түрлі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тоғыз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цифрдан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амал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таңбаларымен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біріктіріп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100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санын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жаз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1*2*3*4*5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жазуындағы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жұлдызшаларды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амал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таңбаларымен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ауыстырып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жақшаларды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қойып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мәні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100-ге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тең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болатын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өрнек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құру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Амал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таңбаларын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төрт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цифрын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қолданып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мәні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,0,1,2,3,4,5,6,7,8,9,10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сандарына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тең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болатын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өрнекті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құрыңдар</a:t>
            </a:r>
            <a:r>
              <a:rPr lang="kk-K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068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7160" y="404664"/>
            <a:ext cx="55206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Есептерді  шығарыңдар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739581" y="1736493"/>
            <a:ext cx="7542851" cy="3311525"/>
            <a:chOff x="1140" y="1253"/>
            <a:chExt cx="3511" cy="2086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1202" y="1253"/>
              <a:ext cx="3392" cy="2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1201" y="1253"/>
              <a:ext cx="3392" cy="208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0" y="1253"/>
              <a:ext cx="3454" cy="2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17"/>
            <p:cNvGrpSpPr>
              <a:grpSpLocks/>
            </p:cNvGrpSpPr>
            <p:nvPr/>
          </p:nvGrpSpPr>
          <p:grpSpPr bwMode="auto">
            <a:xfrm>
              <a:off x="1756" y="1409"/>
              <a:ext cx="1070" cy="325"/>
              <a:chOff x="1756" y="1409"/>
              <a:chExt cx="1070" cy="325"/>
            </a:xfrm>
          </p:grpSpPr>
          <p:sp>
            <p:nvSpPr>
              <p:cNvPr id="1123" name="Rectangle 7"/>
              <p:cNvSpPr>
                <a:spLocks noChangeArrowheads="1"/>
              </p:cNvSpPr>
              <p:nvPr/>
            </p:nvSpPr>
            <p:spPr bwMode="auto">
              <a:xfrm>
                <a:off x="2713" y="1424"/>
                <a:ext cx="113" cy="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;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4" name="Rectangle 8"/>
              <p:cNvSpPr>
                <a:spLocks noChangeArrowheads="1"/>
              </p:cNvSpPr>
              <p:nvPr/>
            </p:nvSpPr>
            <p:spPr bwMode="auto">
              <a:xfrm>
                <a:off x="2636" y="1424"/>
                <a:ext cx="96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0</a:t>
                </a:r>
                <a:endParaRPr kumimoji="0" lang="ru-RU" altLang="ru-RU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25" name="Rectangle 9"/>
              <p:cNvSpPr>
                <a:spLocks noChangeArrowheads="1"/>
              </p:cNvSpPr>
              <p:nvPr/>
            </p:nvSpPr>
            <p:spPr bwMode="auto">
              <a:xfrm>
                <a:off x="2380" y="1424"/>
                <a:ext cx="96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3</a:t>
                </a:r>
                <a:endParaRPr kumimoji="0" lang="ru-RU" altLang="ru-RU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126" name="Rectangle 10"/>
              <p:cNvSpPr>
                <a:spLocks noChangeArrowheads="1"/>
              </p:cNvSpPr>
              <p:nvPr/>
            </p:nvSpPr>
            <p:spPr bwMode="auto">
              <a:xfrm>
                <a:off x="2059" y="1424"/>
                <a:ext cx="96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4</a:t>
                </a:r>
                <a:endParaRPr kumimoji="0" lang="ru-RU" altLang="ru-RU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127" name="Rectangle 11"/>
              <p:cNvSpPr>
                <a:spLocks noChangeArrowheads="1"/>
              </p:cNvSpPr>
              <p:nvPr/>
            </p:nvSpPr>
            <p:spPr bwMode="auto">
              <a:xfrm>
                <a:off x="1838" y="1415"/>
                <a:ext cx="84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2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2</a:t>
                </a:r>
                <a:endParaRPr kumimoji="0" lang="ru-RU" altLang="ru-RU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128" name="Rectangle 12"/>
              <p:cNvSpPr>
                <a:spLocks noChangeArrowheads="1"/>
              </p:cNvSpPr>
              <p:nvPr/>
            </p:nvSpPr>
            <p:spPr bwMode="auto">
              <a:xfrm>
                <a:off x="2502" y="1409"/>
                <a:ext cx="107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endParaRPr kumimoji="0" lang="ru-RU" altLang="ru-RU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29" name="Rectangle 13"/>
              <p:cNvSpPr>
                <a:spLocks noChangeArrowheads="1"/>
              </p:cNvSpPr>
              <p:nvPr/>
            </p:nvSpPr>
            <p:spPr bwMode="auto">
              <a:xfrm>
                <a:off x="2259" y="1409"/>
                <a:ext cx="107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endParaRPr kumimoji="0" lang="ru-RU" altLang="ru-RU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30" name="Rectangle 14"/>
              <p:cNvSpPr>
                <a:spLocks noChangeArrowheads="1"/>
              </p:cNvSpPr>
              <p:nvPr/>
            </p:nvSpPr>
            <p:spPr bwMode="auto">
              <a:xfrm>
                <a:off x="1933" y="1409"/>
                <a:ext cx="107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endParaRPr kumimoji="0" lang="ru-RU" altLang="ru-RU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31" name="Rectangle 15"/>
              <p:cNvSpPr>
                <a:spLocks noChangeArrowheads="1"/>
              </p:cNvSpPr>
              <p:nvPr/>
            </p:nvSpPr>
            <p:spPr bwMode="auto">
              <a:xfrm>
                <a:off x="2151" y="1424"/>
                <a:ext cx="85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32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х</a:t>
                </a:r>
                <a:endParaRPr kumimoji="0" lang="ru-RU" altLang="ru-RU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132" name="Rectangle 16"/>
              <p:cNvSpPr>
                <a:spLocks noChangeArrowheads="1"/>
              </p:cNvSpPr>
              <p:nvPr/>
            </p:nvSpPr>
            <p:spPr bwMode="auto">
              <a:xfrm>
                <a:off x="1756" y="1424"/>
                <a:ext cx="85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32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х</a:t>
                </a:r>
                <a:endParaRPr kumimoji="0" lang="ru-RU" altLang="ru-RU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</p:grpSp>
        <p:grpSp>
          <p:nvGrpSpPr>
            <p:cNvPr id="8" name="Group 28"/>
            <p:cNvGrpSpPr>
              <a:grpSpLocks/>
            </p:cNvGrpSpPr>
            <p:nvPr/>
          </p:nvGrpSpPr>
          <p:grpSpPr bwMode="auto">
            <a:xfrm>
              <a:off x="1763" y="1738"/>
              <a:ext cx="1089" cy="324"/>
              <a:chOff x="1763" y="1738"/>
              <a:chExt cx="1089" cy="324"/>
            </a:xfrm>
          </p:grpSpPr>
          <p:sp>
            <p:nvSpPr>
              <p:cNvPr id="1113" name="Rectangle 18"/>
              <p:cNvSpPr>
                <a:spLocks noChangeArrowheads="1"/>
              </p:cNvSpPr>
              <p:nvPr/>
            </p:nvSpPr>
            <p:spPr bwMode="auto">
              <a:xfrm>
                <a:off x="2739" y="1752"/>
                <a:ext cx="113" cy="1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;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14" name="Rectangle 19"/>
              <p:cNvSpPr>
                <a:spLocks noChangeArrowheads="1"/>
              </p:cNvSpPr>
              <p:nvPr/>
            </p:nvSpPr>
            <p:spPr bwMode="auto">
              <a:xfrm>
                <a:off x="2664" y="1752"/>
                <a:ext cx="96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0</a:t>
                </a:r>
                <a:endParaRPr kumimoji="0" lang="ru-RU" altLang="ru-RU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115" name="Rectangle 20"/>
              <p:cNvSpPr>
                <a:spLocks noChangeArrowheads="1"/>
              </p:cNvSpPr>
              <p:nvPr/>
            </p:nvSpPr>
            <p:spPr bwMode="auto">
              <a:xfrm>
                <a:off x="2407" y="1752"/>
                <a:ext cx="96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7</a:t>
                </a:r>
                <a:endParaRPr kumimoji="0" lang="ru-RU" altLang="ru-RU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116" name="Rectangle 21"/>
              <p:cNvSpPr>
                <a:spLocks noChangeArrowheads="1"/>
              </p:cNvSpPr>
              <p:nvPr/>
            </p:nvSpPr>
            <p:spPr bwMode="auto">
              <a:xfrm>
                <a:off x="2094" y="1752"/>
                <a:ext cx="96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8</a:t>
                </a:r>
                <a:endParaRPr kumimoji="0" lang="ru-RU" altLang="ru-RU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117" name="Rectangle 22"/>
              <p:cNvSpPr>
                <a:spLocks noChangeArrowheads="1"/>
              </p:cNvSpPr>
              <p:nvPr/>
            </p:nvSpPr>
            <p:spPr bwMode="auto">
              <a:xfrm>
                <a:off x="1888" y="1742"/>
                <a:ext cx="84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2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2</a:t>
                </a:r>
                <a:endParaRPr kumimoji="0" lang="ru-RU" altLang="ru-RU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118" name="Rectangle 23"/>
              <p:cNvSpPr>
                <a:spLocks noChangeArrowheads="1"/>
              </p:cNvSpPr>
              <p:nvPr/>
            </p:nvSpPr>
            <p:spPr bwMode="auto">
              <a:xfrm>
                <a:off x="2533" y="1738"/>
                <a:ext cx="107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endParaRPr kumimoji="0" lang="ru-RU" altLang="ru-RU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19" name="Rectangle 24"/>
              <p:cNvSpPr>
                <a:spLocks noChangeArrowheads="1"/>
              </p:cNvSpPr>
              <p:nvPr/>
            </p:nvSpPr>
            <p:spPr bwMode="auto">
              <a:xfrm>
                <a:off x="2287" y="1738"/>
                <a:ext cx="107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endParaRPr kumimoji="0" lang="ru-RU" altLang="ru-RU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20" name="Rectangle 25"/>
              <p:cNvSpPr>
                <a:spLocks noChangeArrowheads="1"/>
              </p:cNvSpPr>
              <p:nvPr/>
            </p:nvSpPr>
            <p:spPr bwMode="auto">
              <a:xfrm>
                <a:off x="1981" y="1738"/>
                <a:ext cx="63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endParaRPr kumimoji="0" lang="ru-RU" altLang="ru-RU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21" name="Rectangle 26"/>
              <p:cNvSpPr>
                <a:spLocks noChangeArrowheads="1"/>
              </p:cNvSpPr>
              <p:nvPr/>
            </p:nvSpPr>
            <p:spPr bwMode="auto">
              <a:xfrm>
                <a:off x="2181" y="1752"/>
                <a:ext cx="85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32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х</a:t>
                </a:r>
                <a:endParaRPr kumimoji="0" lang="ru-RU" altLang="ru-RU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122" name="Rectangle 27"/>
              <p:cNvSpPr>
                <a:spLocks noChangeArrowheads="1"/>
              </p:cNvSpPr>
              <p:nvPr/>
            </p:nvSpPr>
            <p:spPr bwMode="auto">
              <a:xfrm>
                <a:off x="1763" y="1752"/>
                <a:ext cx="131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32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х</a:t>
                </a:r>
                <a:endParaRPr kumimoji="0" lang="ru-RU" altLang="ru-RU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</p:grpSp>
        <p:grpSp>
          <p:nvGrpSpPr>
            <p:cNvPr id="9" name="Group 39"/>
            <p:cNvGrpSpPr>
              <a:grpSpLocks/>
            </p:cNvGrpSpPr>
            <p:nvPr/>
          </p:nvGrpSpPr>
          <p:grpSpPr bwMode="auto">
            <a:xfrm>
              <a:off x="1729" y="2044"/>
              <a:ext cx="1060" cy="326"/>
              <a:chOff x="1729" y="2044"/>
              <a:chExt cx="1060" cy="326"/>
            </a:xfrm>
          </p:grpSpPr>
          <p:sp>
            <p:nvSpPr>
              <p:cNvPr id="1103" name="Rectangle 29"/>
              <p:cNvSpPr>
                <a:spLocks noChangeArrowheads="1"/>
              </p:cNvSpPr>
              <p:nvPr/>
            </p:nvSpPr>
            <p:spPr bwMode="auto">
              <a:xfrm>
                <a:off x="2677" y="2060"/>
                <a:ext cx="112" cy="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;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04" name="Rectangle 30"/>
              <p:cNvSpPr>
                <a:spLocks noChangeArrowheads="1"/>
              </p:cNvSpPr>
              <p:nvPr/>
            </p:nvSpPr>
            <p:spPr bwMode="auto">
              <a:xfrm>
                <a:off x="2600" y="2060"/>
                <a:ext cx="96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0</a:t>
                </a:r>
                <a:endParaRPr kumimoji="0" lang="ru-RU" altLang="ru-RU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105" name="Rectangle 31"/>
              <p:cNvSpPr>
                <a:spLocks noChangeArrowheads="1"/>
              </p:cNvSpPr>
              <p:nvPr/>
            </p:nvSpPr>
            <p:spPr bwMode="auto">
              <a:xfrm>
                <a:off x="2338" y="2060"/>
                <a:ext cx="96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9</a:t>
                </a:r>
                <a:endParaRPr kumimoji="0" lang="ru-RU" altLang="ru-RU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106" name="Rectangle 32"/>
              <p:cNvSpPr>
                <a:spLocks noChangeArrowheads="1"/>
              </p:cNvSpPr>
              <p:nvPr/>
            </p:nvSpPr>
            <p:spPr bwMode="auto">
              <a:xfrm>
                <a:off x="2022" y="2060"/>
                <a:ext cx="96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8</a:t>
                </a:r>
                <a:endParaRPr kumimoji="0" lang="ru-RU" altLang="ru-RU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107" name="Rectangle 33"/>
              <p:cNvSpPr>
                <a:spLocks noChangeArrowheads="1"/>
              </p:cNvSpPr>
              <p:nvPr/>
            </p:nvSpPr>
            <p:spPr bwMode="auto">
              <a:xfrm>
                <a:off x="1811" y="2048"/>
                <a:ext cx="84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2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2</a:t>
                </a:r>
                <a:endParaRPr kumimoji="0" lang="ru-RU" altLang="ru-RU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108" name="Rectangle 34"/>
              <p:cNvSpPr>
                <a:spLocks noChangeArrowheads="1"/>
              </p:cNvSpPr>
              <p:nvPr/>
            </p:nvSpPr>
            <p:spPr bwMode="auto">
              <a:xfrm>
                <a:off x="2465" y="2044"/>
                <a:ext cx="107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endParaRPr kumimoji="0" lang="ru-RU" altLang="ru-RU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09" name="Rectangle 35"/>
              <p:cNvSpPr>
                <a:spLocks noChangeArrowheads="1"/>
              </p:cNvSpPr>
              <p:nvPr/>
            </p:nvSpPr>
            <p:spPr bwMode="auto">
              <a:xfrm>
                <a:off x="2220" y="2044"/>
                <a:ext cx="63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endParaRPr kumimoji="0" lang="ru-RU" altLang="ru-RU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10" name="Rectangle 36"/>
              <p:cNvSpPr>
                <a:spLocks noChangeArrowheads="1"/>
              </p:cNvSpPr>
              <p:nvPr/>
            </p:nvSpPr>
            <p:spPr bwMode="auto">
              <a:xfrm>
                <a:off x="1906" y="2044"/>
                <a:ext cx="63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endParaRPr kumimoji="0" lang="ru-RU" altLang="ru-RU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11" name="Rectangle 37"/>
              <p:cNvSpPr>
                <a:spLocks noChangeArrowheads="1"/>
              </p:cNvSpPr>
              <p:nvPr/>
            </p:nvSpPr>
            <p:spPr bwMode="auto">
              <a:xfrm>
                <a:off x="2112" y="2060"/>
                <a:ext cx="85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32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х</a:t>
                </a:r>
                <a:endParaRPr kumimoji="0" lang="ru-RU" altLang="ru-RU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112" name="Rectangle 38"/>
              <p:cNvSpPr>
                <a:spLocks noChangeArrowheads="1"/>
              </p:cNvSpPr>
              <p:nvPr/>
            </p:nvSpPr>
            <p:spPr bwMode="auto">
              <a:xfrm>
                <a:off x="1729" y="2060"/>
                <a:ext cx="85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32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х</a:t>
                </a:r>
                <a:endParaRPr kumimoji="0" lang="ru-RU" altLang="ru-RU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</p:grpSp>
        <p:grpSp>
          <p:nvGrpSpPr>
            <p:cNvPr id="10" name="Group 50"/>
            <p:cNvGrpSpPr>
              <a:grpSpLocks/>
            </p:cNvGrpSpPr>
            <p:nvPr/>
          </p:nvGrpSpPr>
          <p:grpSpPr bwMode="auto">
            <a:xfrm>
              <a:off x="1753" y="2349"/>
              <a:ext cx="1087" cy="323"/>
              <a:chOff x="1753" y="2349"/>
              <a:chExt cx="1087" cy="323"/>
            </a:xfrm>
          </p:grpSpPr>
          <p:sp>
            <p:nvSpPr>
              <p:cNvPr id="1093" name="Rectangle 40"/>
              <p:cNvSpPr>
                <a:spLocks noChangeArrowheads="1"/>
              </p:cNvSpPr>
              <p:nvPr/>
            </p:nvSpPr>
            <p:spPr bwMode="auto">
              <a:xfrm>
                <a:off x="2733" y="2362"/>
                <a:ext cx="107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;</a:t>
                </a:r>
                <a:endParaRPr kumimoji="0" lang="ru-RU" alt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94" name="Rectangle 41"/>
              <p:cNvSpPr>
                <a:spLocks noChangeArrowheads="1"/>
              </p:cNvSpPr>
              <p:nvPr/>
            </p:nvSpPr>
            <p:spPr bwMode="auto">
              <a:xfrm>
                <a:off x="2663" y="2362"/>
                <a:ext cx="96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0</a:t>
                </a:r>
                <a:endParaRPr kumimoji="0" lang="ru-RU" altLang="ru-RU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095" name="Rectangle 42"/>
              <p:cNvSpPr>
                <a:spLocks noChangeArrowheads="1"/>
              </p:cNvSpPr>
              <p:nvPr/>
            </p:nvSpPr>
            <p:spPr bwMode="auto">
              <a:xfrm>
                <a:off x="2363" y="2362"/>
                <a:ext cx="184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11</a:t>
                </a:r>
                <a:endParaRPr kumimoji="0" lang="ru-RU" altLang="ru-RU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096" name="Rectangle 43"/>
              <p:cNvSpPr>
                <a:spLocks noChangeArrowheads="1"/>
              </p:cNvSpPr>
              <p:nvPr/>
            </p:nvSpPr>
            <p:spPr bwMode="auto">
              <a:xfrm>
                <a:off x="2011" y="2362"/>
                <a:ext cx="191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10</a:t>
                </a:r>
                <a:endParaRPr kumimoji="0" lang="ru-RU" altLang="ru-RU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097" name="Rectangle 44"/>
              <p:cNvSpPr>
                <a:spLocks noChangeArrowheads="1"/>
              </p:cNvSpPr>
              <p:nvPr/>
            </p:nvSpPr>
            <p:spPr bwMode="auto">
              <a:xfrm>
                <a:off x="1827" y="2354"/>
                <a:ext cx="84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2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2</a:t>
                </a:r>
                <a:endParaRPr kumimoji="0" lang="ru-RU" altLang="ru-RU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098" name="Rectangle 45"/>
              <p:cNvSpPr>
                <a:spLocks noChangeArrowheads="1"/>
              </p:cNvSpPr>
              <p:nvPr/>
            </p:nvSpPr>
            <p:spPr bwMode="auto">
              <a:xfrm>
                <a:off x="2541" y="2349"/>
                <a:ext cx="107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endParaRPr kumimoji="0" lang="ru-RU" altLang="ru-RU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99" name="Rectangle 46"/>
              <p:cNvSpPr>
                <a:spLocks noChangeArrowheads="1"/>
              </p:cNvSpPr>
              <p:nvPr/>
            </p:nvSpPr>
            <p:spPr bwMode="auto">
              <a:xfrm>
                <a:off x="2268" y="2349"/>
                <a:ext cx="63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endParaRPr kumimoji="0" lang="ru-RU" altLang="ru-RU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00" name="Rectangle 47"/>
              <p:cNvSpPr>
                <a:spLocks noChangeArrowheads="1"/>
              </p:cNvSpPr>
              <p:nvPr/>
            </p:nvSpPr>
            <p:spPr bwMode="auto">
              <a:xfrm>
                <a:off x="1913" y="2349"/>
                <a:ext cx="107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endParaRPr kumimoji="0" lang="ru-RU" altLang="ru-RU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01" name="Rectangle 48"/>
              <p:cNvSpPr>
                <a:spLocks noChangeArrowheads="1"/>
              </p:cNvSpPr>
              <p:nvPr/>
            </p:nvSpPr>
            <p:spPr bwMode="auto">
              <a:xfrm>
                <a:off x="2190" y="2362"/>
                <a:ext cx="93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32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х</a:t>
                </a:r>
                <a:endParaRPr kumimoji="0" lang="ru-RU" altLang="ru-RU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102" name="Rectangle 49"/>
              <p:cNvSpPr>
                <a:spLocks noChangeArrowheads="1"/>
              </p:cNvSpPr>
              <p:nvPr/>
            </p:nvSpPr>
            <p:spPr bwMode="auto">
              <a:xfrm>
                <a:off x="1753" y="2362"/>
                <a:ext cx="85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32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х</a:t>
                </a:r>
                <a:endParaRPr kumimoji="0" lang="ru-RU" altLang="ru-RU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</p:grpSp>
        <p:grpSp>
          <p:nvGrpSpPr>
            <p:cNvPr id="11" name="Group 61"/>
            <p:cNvGrpSpPr>
              <a:grpSpLocks/>
            </p:cNvGrpSpPr>
            <p:nvPr/>
          </p:nvGrpSpPr>
          <p:grpSpPr bwMode="auto">
            <a:xfrm>
              <a:off x="3487" y="1366"/>
              <a:ext cx="1155" cy="326"/>
              <a:chOff x="3487" y="1366"/>
              <a:chExt cx="1155" cy="326"/>
            </a:xfrm>
          </p:grpSpPr>
          <p:sp>
            <p:nvSpPr>
              <p:cNvPr id="1083" name="Rectangle 51"/>
              <p:cNvSpPr>
                <a:spLocks noChangeArrowheads="1"/>
              </p:cNvSpPr>
              <p:nvPr/>
            </p:nvSpPr>
            <p:spPr bwMode="auto">
              <a:xfrm>
                <a:off x="4522" y="1382"/>
                <a:ext cx="120" cy="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;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84" name="Rectangle 52"/>
              <p:cNvSpPr>
                <a:spLocks noChangeArrowheads="1"/>
              </p:cNvSpPr>
              <p:nvPr/>
            </p:nvSpPr>
            <p:spPr bwMode="auto">
              <a:xfrm>
                <a:off x="4440" y="1382"/>
                <a:ext cx="86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0</a:t>
                </a:r>
                <a:endParaRPr kumimoji="0" lang="ru-RU" altLang="ru-RU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085" name="Rectangle 53"/>
              <p:cNvSpPr>
                <a:spLocks noChangeArrowheads="1"/>
              </p:cNvSpPr>
              <p:nvPr/>
            </p:nvSpPr>
            <p:spPr bwMode="auto">
              <a:xfrm>
                <a:off x="4168" y="1382"/>
                <a:ext cx="86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3</a:t>
                </a:r>
                <a:endParaRPr kumimoji="0" lang="ru-RU" altLang="ru-RU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086" name="Rectangle 54"/>
              <p:cNvSpPr>
                <a:spLocks noChangeArrowheads="1"/>
              </p:cNvSpPr>
              <p:nvPr/>
            </p:nvSpPr>
            <p:spPr bwMode="auto">
              <a:xfrm>
                <a:off x="3827" y="1382"/>
                <a:ext cx="86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4</a:t>
                </a:r>
                <a:endParaRPr kumimoji="0" lang="ru-RU" altLang="ru-RU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087" name="Rectangle 55"/>
              <p:cNvSpPr>
                <a:spLocks noChangeArrowheads="1"/>
              </p:cNvSpPr>
              <p:nvPr/>
            </p:nvSpPr>
            <p:spPr bwMode="auto">
              <a:xfrm>
                <a:off x="3594" y="1372"/>
                <a:ext cx="75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2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2</a:t>
                </a:r>
                <a:endParaRPr kumimoji="0" lang="ru-RU" altLang="ru-RU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088" name="Rectangle 56"/>
              <p:cNvSpPr>
                <a:spLocks noChangeArrowheads="1"/>
              </p:cNvSpPr>
              <p:nvPr/>
            </p:nvSpPr>
            <p:spPr bwMode="auto">
              <a:xfrm>
                <a:off x="4297" y="1366"/>
                <a:ext cx="96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endParaRPr kumimoji="0" lang="ru-RU" altLang="ru-RU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89" name="Rectangle 57"/>
              <p:cNvSpPr>
                <a:spLocks noChangeArrowheads="1"/>
              </p:cNvSpPr>
              <p:nvPr/>
            </p:nvSpPr>
            <p:spPr bwMode="auto">
              <a:xfrm>
                <a:off x="4040" y="1366"/>
                <a:ext cx="96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endParaRPr kumimoji="0" lang="ru-RU" altLang="ru-RU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90" name="Rectangle 58"/>
              <p:cNvSpPr>
                <a:spLocks noChangeArrowheads="1"/>
              </p:cNvSpPr>
              <p:nvPr/>
            </p:nvSpPr>
            <p:spPr bwMode="auto">
              <a:xfrm>
                <a:off x="3695" y="1366"/>
                <a:ext cx="57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endParaRPr kumimoji="0" lang="ru-RU" altLang="ru-RU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91" name="Rectangle 59"/>
              <p:cNvSpPr>
                <a:spLocks noChangeArrowheads="1"/>
              </p:cNvSpPr>
              <p:nvPr/>
            </p:nvSpPr>
            <p:spPr bwMode="auto">
              <a:xfrm>
                <a:off x="3925" y="1382"/>
                <a:ext cx="76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32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х</a:t>
                </a:r>
                <a:endParaRPr kumimoji="0" lang="ru-RU" altLang="ru-RU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092" name="Rectangle 60"/>
              <p:cNvSpPr>
                <a:spLocks noChangeArrowheads="1"/>
              </p:cNvSpPr>
              <p:nvPr/>
            </p:nvSpPr>
            <p:spPr bwMode="auto">
              <a:xfrm>
                <a:off x="3487" y="1382"/>
                <a:ext cx="96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32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х</a:t>
                </a:r>
                <a:endParaRPr kumimoji="0" lang="ru-RU" altLang="ru-RU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</p:grpSp>
        <p:grpSp>
          <p:nvGrpSpPr>
            <p:cNvPr id="12" name="Group 72"/>
            <p:cNvGrpSpPr>
              <a:grpSpLocks/>
            </p:cNvGrpSpPr>
            <p:nvPr/>
          </p:nvGrpSpPr>
          <p:grpSpPr bwMode="auto">
            <a:xfrm>
              <a:off x="3517" y="1716"/>
              <a:ext cx="1127" cy="327"/>
              <a:chOff x="3517" y="1716"/>
              <a:chExt cx="1127" cy="327"/>
            </a:xfrm>
          </p:grpSpPr>
          <p:sp>
            <p:nvSpPr>
              <p:cNvPr id="1073" name="Rectangle 62"/>
              <p:cNvSpPr>
                <a:spLocks noChangeArrowheads="1"/>
              </p:cNvSpPr>
              <p:nvPr/>
            </p:nvSpPr>
            <p:spPr bwMode="auto">
              <a:xfrm>
                <a:off x="4525" y="1733"/>
                <a:ext cx="119" cy="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;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74" name="Rectangle 63"/>
              <p:cNvSpPr>
                <a:spLocks noChangeArrowheads="1"/>
              </p:cNvSpPr>
              <p:nvPr/>
            </p:nvSpPr>
            <p:spPr bwMode="auto">
              <a:xfrm>
                <a:off x="4444" y="1733"/>
                <a:ext cx="86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0</a:t>
                </a:r>
                <a:endParaRPr kumimoji="0" lang="ru-RU" altLang="ru-RU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075" name="Rectangle 64"/>
              <p:cNvSpPr>
                <a:spLocks noChangeArrowheads="1"/>
              </p:cNvSpPr>
              <p:nvPr/>
            </p:nvSpPr>
            <p:spPr bwMode="auto">
              <a:xfrm>
                <a:off x="4166" y="1733"/>
                <a:ext cx="86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7</a:t>
                </a:r>
                <a:endParaRPr kumimoji="0" lang="ru-RU" altLang="ru-RU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076" name="Rectangle 65"/>
              <p:cNvSpPr>
                <a:spLocks noChangeArrowheads="1"/>
              </p:cNvSpPr>
              <p:nvPr/>
            </p:nvSpPr>
            <p:spPr bwMode="auto">
              <a:xfrm>
                <a:off x="3828" y="1733"/>
                <a:ext cx="86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8</a:t>
                </a:r>
                <a:endParaRPr kumimoji="0" lang="ru-RU" altLang="ru-RU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077" name="Rectangle 66"/>
              <p:cNvSpPr>
                <a:spLocks noChangeArrowheads="1"/>
              </p:cNvSpPr>
              <p:nvPr/>
            </p:nvSpPr>
            <p:spPr bwMode="auto">
              <a:xfrm>
                <a:off x="3603" y="1721"/>
                <a:ext cx="75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2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2</a:t>
                </a:r>
                <a:endParaRPr kumimoji="0" lang="ru-RU" altLang="ru-RU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078" name="Rectangle 67"/>
              <p:cNvSpPr>
                <a:spLocks noChangeArrowheads="1"/>
              </p:cNvSpPr>
              <p:nvPr/>
            </p:nvSpPr>
            <p:spPr bwMode="auto">
              <a:xfrm>
                <a:off x="4303" y="1716"/>
                <a:ext cx="96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endParaRPr kumimoji="0" lang="ru-RU" altLang="ru-RU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79" name="Rectangle 68"/>
              <p:cNvSpPr>
                <a:spLocks noChangeArrowheads="1"/>
              </p:cNvSpPr>
              <p:nvPr/>
            </p:nvSpPr>
            <p:spPr bwMode="auto">
              <a:xfrm>
                <a:off x="4036" y="1716"/>
                <a:ext cx="96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endParaRPr kumimoji="0" lang="ru-RU" altLang="ru-RU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80" name="Rectangle 69"/>
              <p:cNvSpPr>
                <a:spLocks noChangeArrowheads="1"/>
              </p:cNvSpPr>
              <p:nvPr/>
            </p:nvSpPr>
            <p:spPr bwMode="auto">
              <a:xfrm>
                <a:off x="3704" y="1716"/>
                <a:ext cx="96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endParaRPr kumimoji="0" lang="ru-RU" altLang="ru-RU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81" name="Rectangle 70"/>
              <p:cNvSpPr>
                <a:spLocks noChangeArrowheads="1"/>
              </p:cNvSpPr>
              <p:nvPr/>
            </p:nvSpPr>
            <p:spPr bwMode="auto">
              <a:xfrm>
                <a:off x="3923" y="1733"/>
                <a:ext cx="76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32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х</a:t>
                </a:r>
                <a:endParaRPr kumimoji="0" lang="ru-RU" altLang="ru-RU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082" name="Rectangle 71"/>
              <p:cNvSpPr>
                <a:spLocks noChangeArrowheads="1"/>
              </p:cNvSpPr>
              <p:nvPr/>
            </p:nvSpPr>
            <p:spPr bwMode="auto">
              <a:xfrm>
                <a:off x="3517" y="1733"/>
                <a:ext cx="76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32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х</a:t>
                </a:r>
                <a:endParaRPr kumimoji="0" lang="ru-RU" altLang="ru-RU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</p:grpSp>
        <p:grpSp>
          <p:nvGrpSpPr>
            <p:cNvPr id="13" name="Group 83"/>
            <p:cNvGrpSpPr>
              <a:grpSpLocks/>
            </p:cNvGrpSpPr>
            <p:nvPr/>
          </p:nvGrpSpPr>
          <p:grpSpPr bwMode="auto">
            <a:xfrm>
              <a:off x="3487" y="2000"/>
              <a:ext cx="1145" cy="326"/>
              <a:chOff x="3487" y="2000"/>
              <a:chExt cx="1145" cy="326"/>
            </a:xfrm>
          </p:grpSpPr>
          <p:sp>
            <p:nvSpPr>
              <p:cNvPr id="1063" name="Rectangle 73"/>
              <p:cNvSpPr>
                <a:spLocks noChangeArrowheads="1"/>
              </p:cNvSpPr>
              <p:nvPr/>
            </p:nvSpPr>
            <p:spPr bwMode="auto">
              <a:xfrm>
                <a:off x="4519" y="2016"/>
                <a:ext cx="113" cy="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;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4" name="Rectangle 74"/>
              <p:cNvSpPr>
                <a:spLocks noChangeArrowheads="1"/>
              </p:cNvSpPr>
              <p:nvPr/>
            </p:nvSpPr>
            <p:spPr bwMode="auto">
              <a:xfrm>
                <a:off x="4441" y="2016"/>
                <a:ext cx="86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0</a:t>
                </a:r>
                <a:endParaRPr kumimoji="0" lang="ru-RU" altLang="ru-RU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065" name="Rectangle 75"/>
              <p:cNvSpPr>
                <a:spLocks noChangeArrowheads="1"/>
              </p:cNvSpPr>
              <p:nvPr/>
            </p:nvSpPr>
            <p:spPr bwMode="auto">
              <a:xfrm>
                <a:off x="4097" y="2016"/>
                <a:ext cx="171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12</a:t>
                </a:r>
                <a:endParaRPr kumimoji="0" lang="ru-RU" altLang="ru-RU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066" name="Rectangle 76"/>
              <p:cNvSpPr>
                <a:spLocks noChangeArrowheads="1"/>
              </p:cNvSpPr>
              <p:nvPr/>
            </p:nvSpPr>
            <p:spPr bwMode="auto">
              <a:xfrm>
                <a:off x="3786" y="2016"/>
                <a:ext cx="86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7</a:t>
                </a:r>
                <a:endParaRPr kumimoji="0" lang="ru-RU" altLang="ru-RU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067" name="Rectangle 77"/>
              <p:cNvSpPr>
                <a:spLocks noChangeArrowheads="1"/>
              </p:cNvSpPr>
              <p:nvPr/>
            </p:nvSpPr>
            <p:spPr bwMode="auto">
              <a:xfrm>
                <a:off x="3569" y="2005"/>
                <a:ext cx="75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2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2</a:t>
                </a:r>
                <a:endParaRPr kumimoji="0" lang="ru-RU" altLang="ru-RU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068" name="Rectangle 78"/>
              <p:cNvSpPr>
                <a:spLocks noChangeArrowheads="1"/>
              </p:cNvSpPr>
              <p:nvPr/>
            </p:nvSpPr>
            <p:spPr bwMode="auto">
              <a:xfrm>
                <a:off x="4307" y="2000"/>
                <a:ext cx="96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endParaRPr kumimoji="0" lang="ru-RU" altLang="ru-RU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69" name="Rectangle 79"/>
              <p:cNvSpPr>
                <a:spLocks noChangeArrowheads="1"/>
              </p:cNvSpPr>
              <p:nvPr/>
            </p:nvSpPr>
            <p:spPr bwMode="auto">
              <a:xfrm>
                <a:off x="3989" y="2000"/>
                <a:ext cx="96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endParaRPr kumimoji="0" lang="ru-RU" altLang="ru-RU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70" name="Rectangle 80"/>
              <p:cNvSpPr>
                <a:spLocks noChangeArrowheads="1"/>
              </p:cNvSpPr>
              <p:nvPr/>
            </p:nvSpPr>
            <p:spPr bwMode="auto">
              <a:xfrm>
                <a:off x="3665" y="2000"/>
                <a:ext cx="57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endParaRPr kumimoji="0" lang="ru-RU" altLang="ru-RU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71" name="Rectangle 81"/>
              <p:cNvSpPr>
                <a:spLocks noChangeArrowheads="1"/>
              </p:cNvSpPr>
              <p:nvPr/>
            </p:nvSpPr>
            <p:spPr bwMode="auto">
              <a:xfrm>
                <a:off x="3881" y="2016"/>
                <a:ext cx="76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32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х</a:t>
                </a:r>
                <a:endParaRPr kumimoji="0" lang="ru-RU" altLang="ru-RU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072" name="Rectangle 82"/>
              <p:cNvSpPr>
                <a:spLocks noChangeArrowheads="1"/>
              </p:cNvSpPr>
              <p:nvPr/>
            </p:nvSpPr>
            <p:spPr bwMode="auto">
              <a:xfrm>
                <a:off x="3487" y="2016"/>
                <a:ext cx="76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32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х</a:t>
                </a:r>
                <a:endParaRPr kumimoji="0" lang="ru-RU" altLang="ru-RU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</p:grpSp>
        <p:grpSp>
          <p:nvGrpSpPr>
            <p:cNvPr id="14" name="Group 94"/>
            <p:cNvGrpSpPr>
              <a:grpSpLocks/>
            </p:cNvGrpSpPr>
            <p:nvPr/>
          </p:nvGrpSpPr>
          <p:grpSpPr bwMode="auto">
            <a:xfrm>
              <a:off x="3465" y="2329"/>
              <a:ext cx="1186" cy="327"/>
              <a:chOff x="3465" y="2329"/>
              <a:chExt cx="1186" cy="327"/>
            </a:xfrm>
          </p:grpSpPr>
          <p:sp>
            <p:nvSpPr>
              <p:cNvPr id="1053" name="Rectangle 84"/>
              <p:cNvSpPr>
                <a:spLocks noChangeArrowheads="1"/>
              </p:cNvSpPr>
              <p:nvPr/>
            </p:nvSpPr>
            <p:spPr bwMode="auto">
              <a:xfrm>
                <a:off x="4528" y="2346"/>
                <a:ext cx="123" cy="2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.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4" name="Rectangle 85"/>
              <p:cNvSpPr>
                <a:spLocks noChangeArrowheads="1"/>
              </p:cNvSpPr>
              <p:nvPr/>
            </p:nvSpPr>
            <p:spPr bwMode="auto">
              <a:xfrm>
                <a:off x="4437" y="2346"/>
                <a:ext cx="86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0</a:t>
                </a:r>
                <a:endParaRPr kumimoji="0" lang="ru-RU" altLang="ru-RU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055" name="Rectangle 86"/>
              <p:cNvSpPr>
                <a:spLocks noChangeArrowheads="1"/>
              </p:cNvSpPr>
              <p:nvPr/>
            </p:nvSpPr>
            <p:spPr bwMode="auto">
              <a:xfrm>
                <a:off x="4152" y="2346"/>
                <a:ext cx="86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5</a:t>
                </a:r>
                <a:endParaRPr kumimoji="0" lang="ru-RU" altLang="ru-RU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056" name="Rectangle 87"/>
              <p:cNvSpPr>
                <a:spLocks noChangeArrowheads="1"/>
              </p:cNvSpPr>
              <p:nvPr/>
            </p:nvSpPr>
            <p:spPr bwMode="auto">
              <a:xfrm>
                <a:off x="3800" y="2346"/>
                <a:ext cx="86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4</a:t>
                </a:r>
                <a:endParaRPr kumimoji="0" lang="ru-RU" altLang="ru-RU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057" name="Rectangle 88"/>
              <p:cNvSpPr>
                <a:spLocks noChangeArrowheads="1"/>
              </p:cNvSpPr>
              <p:nvPr/>
            </p:nvSpPr>
            <p:spPr bwMode="auto">
              <a:xfrm>
                <a:off x="3556" y="2335"/>
                <a:ext cx="75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2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2</a:t>
                </a:r>
                <a:endParaRPr kumimoji="0" lang="ru-RU" altLang="ru-RU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058" name="Rectangle 89"/>
              <p:cNvSpPr>
                <a:spLocks noChangeArrowheads="1"/>
              </p:cNvSpPr>
              <p:nvPr/>
            </p:nvSpPr>
            <p:spPr bwMode="auto">
              <a:xfrm>
                <a:off x="4289" y="2329"/>
                <a:ext cx="96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endParaRPr kumimoji="0" lang="ru-RU" altLang="ru-RU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59" name="Rectangle 90"/>
              <p:cNvSpPr>
                <a:spLocks noChangeArrowheads="1"/>
              </p:cNvSpPr>
              <p:nvPr/>
            </p:nvSpPr>
            <p:spPr bwMode="auto">
              <a:xfrm>
                <a:off x="4021" y="2329"/>
                <a:ext cx="57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endParaRPr kumimoji="0" lang="ru-RU" altLang="ru-RU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60" name="Rectangle 91"/>
              <p:cNvSpPr>
                <a:spLocks noChangeArrowheads="1"/>
              </p:cNvSpPr>
              <p:nvPr/>
            </p:nvSpPr>
            <p:spPr bwMode="auto">
              <a:xfrm>
                <a:off x="3661" y="2329"/>
                <a:ext cx="96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endParaRPr kumimoji="0" lang="ru-RU" altLang="ru-RU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61" name="Rectangle 92"/>
              <p:cNvSpPr>
                <a:spLocks noChangeArrowheads="1"/>
              </p:cNvSpPr>
              <p:nvPr/>
            </p:nvSpPr>
            <p:spPr bwMode="auto">
              <a:xfrm>
                <a:off x="3902" y="2346"/>
                <a:ext cx="76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32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х</a:t>
                </a:r>
                <a:endParaRPr kumimoji="0" lang="ru-RU" altLang="ru-RU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062" name="Rectangle 93"/>
              <p:cNvSpPr>
                <a:spLocks noChangeArrowheads="1"/>
              </p:cNvSpPr>
              <p:nvPr/>
            </p:nvSpPr>
            <p:spPr bwMode="auto">
              <a:xfrm>
                <a:off x="3465" y="2346"/>
                <a:ext cx="76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32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х</a:t>
                </a:r>
                <a:endParaRPr kumimoji="0" lang="ru-RU" altLang="ru-RU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</p:grpSp>
        <p:sp>
          <p:nvSpPr>
            <p:cNvPr id="17" name="Rectangle 111"/>
            <p:cNvSpPr>
              <a:spLocks noChangeArrowheads="1"/>
            </p:cNvSpPr>
            <p:nvPr/>
          </p:nvSpPr>
          <p:spPr bwMode="auto">
            <a:xfrm>
              <a:off x="1347" y="1400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15"/>
            <p:cNvSpPr>
              <a:spLocks noChangeArrowheads="1"/>
            </p:cNvSpPr>
            <p:nvPr/>
          </p:nvSpPr>
          <p:spPr bwMode="auto">
            <a:xfrm>
              <a:off x="1377" y="1729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119"/>
            <p:cNvSpPr>
              <a:spLocks noChangeArrowheads="1"/>
            </p:cNvSpPr>
            <p:nvPr/>
          </p:nvSpPr>
          <p:spPr bwMode="auto">
            <a:xfrm>
              <a:off x="1341" y="2057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123"/>
            <p:cNvSpPr>
              <a:spLocks noChangeArrowheads="1"/>
            </p:cNvSpPr>
            <p:nvPr/>
          </p:nvSpPr>
          <p:spPr bwMode="auto">
            <a:xfrm>
              <a:off x="1346" y="2364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127"/>
            <p:cNvSpPr>
              <a:spLocks noChangeArrowheads="1"/>
            </p:cNvSpPr>
            <p:nvPr/>
          </p:nvSpPr>
          <p:spPr bwMode="auto">
            <a:xfrm>
              <a:off x="3208" y="2364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131"/>
            <p:cNvSpPr>
              <a:spLocks noChangeArrowheads="1"/>
            </p:cNvSpPr>
            <p:nvPr/>
          </p:nvSpPr>
          <p:spPr bwMode="auto">
            <a:xfrm>
              <a:off x="3218" y="1991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135"/>
            <p:cNvSpPr>
              <a:spLocks noChangeArrowheads="1"/>
            </p:cNvSpPr>
            <p:nvPr/>
          </p:nvSpPr>
          <p:spPr bwMode="auto">
            <a:xfrm>
              <a:off x="3199" y="168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Rectangle 139"/>
            <p:cNvSpPr>
              <a:spLocks noChangeArrowheads="1"/>
            </p:cNvSpPr>
            <p:nvPr/>
          </p:nvSpPr>
          <p:spPr bwMode="auto">
            <a:xfrm>
              <a:off x="3208" y="1400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202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5760639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b="1" dirty="0" err="1" smtClean="0"/>
              <a:t>Келтірілген</a:t>
            </a:r>
            <a:r>
              <a:rPr lang="ru-RU" b="1" dirty="0" smtClean="0"/>
              <a:t> </a:t>
            </a:r>
            <a:r>
              <a:rPr lang="ru-RU" b="1" dirty="0"/>
              <a:t>квадрат </a:t>
            </a:r>
            <a:r>
              <a:rPr lang="ru-RU" b="1" dirty="0" err="1" smtClean="0"/>
              <a:t>теңдеу</a:t>
            </a:r>
            <a:r>
              <a:rPr lang="ru-RU" dirty="0"/>
              <a:t>  </a:t>
            </a:r>
            <a:r>
              <a:rPr lang="en-US" dirty="0"/>
              <a:t>ax</a:t>
            </a:r>
            <a:r>
              <a:rPr lang="ru-RU" baseline="30000" dirty="0"/>
              <a:t>2</a:t>
            </a:r>
            <a:r>
              <a:rPr lang="ru-RU" dirty="0"/>
              <a:t> + </a:t>
            </a:r>
            <a:r>
              <a:rPr lang="ru-RU" dirty="0" err="1"/>
              <a:t>bx</a:t>
            </a:r>
            <a:r>
              <a:rPr lang="ru-RU" dirty="0"/>
              <a:t> +</a:t>
            </a:r>
            <a:r>
              <a:rPr lang="ru-RU" dirty="0" smtClean="0"/>
              <a:t>c = 0        </a:t>
            </a:r>
            <a:r>
              <a:rPr lang="en-US" dirty="0" smtClean="0"/>
              <a:t>a</a:t>
            </a:r>
            <a:r>
              <a:rPr lang="ru-RU" dirty="0" smtClean="0"/>
              <a:t>=1</a:t>
            </a:r>
            <a:br>
              <a:rPr lang="ru-RU" dirty="0" smtClean="0"/>
            </a:br>
            <a:r>
              <a:rPr lang="ru-RU" b="1" dirty="0" smtClean="0"/>
              <a:t>Виет </a:t>
            </a:r>
            <a:r>
              <a:rPr lang="ru-RU" b="1" dirty="0" err="1" smtClean="0"/>
              <a:t>теоремасы</a:t>
            </a:r>
            <a:r>
              <a:rPr lang="ru-RU" dirty="0"/>
              <a:t>      </a:t>
            </a:r>
            <a:r>
              <a:rPr lang="ru-RU" dirty="0" smtClean="0"/>
              <a:t>                </a:t>
            </a:r>
            <a:r>
              <a:rPr lang="ru-RU" dirty="0"/>
              <a:t>   x</a:t>
            </a:r>
            <a:r>
              <a:rPr lang="ru-RU" baseline="-25000" dirty="0"/>
              <a:t>1</a:t>
            </a:r>
            <a:r>
              <a:rPr lang="ru-RU" dirty="0"/>
              <a:t> + x</a:t>
            </a:r>
            <a:r>
              <a:rPr lang="ru-RU" baseline="-25000" dirty="0"/>
              <a:t>2</a:t>
            </a:r>
            <a:r>
              <a:rPr lang="ru-RU" dirty="0"/>
              <a:t> =  – b</a:t>
            </a:r>
            <a:br>
              <a:rPr lang="ru-RU" dirty="0"/>
            </a:br>
            <a:r>
              <a:rPr lang="ru-RU" dirty="0" smtClean="0"/>
              <a:t>      x</a:t>
            </a:r>
            <a:r>
              <a:rPr lang="ru-RU" baseline="-25000" dirty="0" smtClean="0"/>
              <a:t>1</a:t>
            </a:r>
            <a:r>
              <a:rPr lang="ru-RU" dirty="0"/>
              <a:t> .</a:t>
            </a:r>
            <a:r>
              <a:rPr lang="ru-RU" dirty="0" smtClean="0"/>
              <a:t> </a:t>
            </a:r>
            <a:r>
              <a:rPr lang="ru-RU" dirty="0"/>
              <a:t>x</a:t>
            </a:r>
            <a:r>
              <a:rPr lang="ru-RU" baseline="-25000" dirty="0"/>
              <a:t>2</a:t>
            </a:r>
            <a:r>
              <a:rPr lang="ru-RU" dirty="0"/>
              <a:t> =  c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796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809417"/>
            <a:ext cx="49146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k-K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Есептер шығарту: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kk-KZ" dirty="0"/>
              <a:t> 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x² - 11x + 43 = 25      </a:t>
            </a:r>
            <a:r>
              <a:rPr lang="kk-KZ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x² </a:t>
            </a:r>
            <a:r>
              <a:rPr lang="kk-K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- 11x + 18 = 0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3265383"/>
            <a:ext cx="75905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(2х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1)</a:t>
            </a:r>
            <a:r>
              <a:rPr lang="ru-RU" sz="4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25(2х – 1)</a:t>
            </a:r>
            <a:r>
              <a:rPr lang="ru-RU" sz="4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+ 144 = 0</a:t>
            </a:r>
          </a:p>
        </p:txBody>
      </p:sp>
    </p:spTree>
    <p:extLst>
      <p:ext uri="{BB962C8B-B14F-4D97-AF65-F5344CB8AC3E}">
        <p14:creationId xmlns:p14="http://schemas.microsoft.com/office/powerpoint/2010/main" val="402114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 fontScale="90000"/>
          </a:bodyPr>
          <a:lstStyle/>
          <a:p>
            <a:pPr lvl="0" fontAlgn="base"/>
            <a:r>
              <a:rPr lang="ru-RU" b="1" dirty="0"/>
              <a:t>Виет </a:t>
            </a:r>
            <a:r>
              <a:rPr lang="ru-RU" b="1" dirty="0" err="1"/>
              <a:t>теоремасын</a:t>
            </a:r>
            <a:r>
              <a:rPr lang="ru-RU" b="1" dirty="0"/>
              <a:t> </a:t>
            </a:r>
            <a:r>
              <a:rPr lang="ru-RU" b="1" dirty="0" err="1"/>
              <a:t>қолданып</a:t>
            </a:r>
            <a:r>
              <a:rPr lang="ru-RU" b="1" dirty="0"/>
              <a:t> </a:t>
            </a:r>
            <a:r>
              <a:rPr lang="ru-RU" b="1" dirty="0" err="1"/>
              <a:t>шығаратын</a:t>
            </a:r>
            <a:r>
              <a:rPr lang="ru-RU" b="1" dirty="0"/>
              <a:t> </a:t>
            </a:r>
            <a:r>
              <a:rPr lang="ru-RU" b="1" dirty="0" err="1"/>
              <a:t>кейбір</a:t>
            </a:r>
            <a:r>
              <a:rPr lang="ru-RU" b="1" dirty="0"/>
              <a:t> </a:t>
            </a:r>
            <a:r>
              <a:rPr lang="ru-RU" b="1" dirty="0" err="1"/>
              <a:t>есептер</a:t>
            </a:r>
            <a:r>
              <a:rPr lang="ru-RU" b="1" dirty="0"/>
              <a:t>: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sz="2200" dirty="0" err="1"/>
              <a:t>Бір</a:t>
            </a:r>
            <a:r>
              <a:rPr lang="ru-RU" sz="2200" dirty="0"/>
              <a:t> натурал сан </a:t>
            </a:r>
            <a:r>
              <a:rPr lang="ru-RU" sz="2200" dirty="0" err="1"/>
              <a:t>екіншісінен</a:t>
            </a:r>
            <a:r>
              <a:rPr lang="ru-RU" sz="2200" dirty="0"/>
              <a:t> </a:t>
            </a:r>
            <a:r>
              <a:rPr lang="ru-RU" sz="2200" dirty="0" smtClean="0"/>
              <a:t>а– </a:t>
            </a:r>
            <a:r>
              <a:rPr lang="ru-RU" sz="2200" dirty="0" err="1" smtClean="0"/>
              <a:t>ға</a:t>
            </a:r>
            <a:r>
              <a:rPr lang="ru-RU" sz="2200" dirty="0" smtClean="0"/>
              <a:t> </a:t>
            </a:r>
            <a:r>
              <a:rPr lang="ru-RU" sz="2200" dirty="0" err="1"/>
              <a:t>артық</a:t>
            </a:r>
            <a:r>
              <a:rPr lang="ru-RU" sz="2200" dirty="0"/>
              <a:t>, ал </a:t>
            </a:r>
            <a:r>
              <a:rPr lang="ru-RU" sz="2200" dirty="0" err="1"/>
              <a:t>көбейтіндісі</a:t>
            </a:r>
            <a:r>
              <a:rPr lang="ru-RU" sz="2200" dirty="0"/>
              <a:t> в</a:t>
            </a:r>
            <a:r>
              <a:rPr lang="ru-RU" sz="2200" dirty="0" smtClean="0"/>
              <a:t> </a:t>
            </a:r>
            <a:r>
              <a:rPr lang="ru-RU" sz="2200" dirty="0"/>
              <a:t>– </a:t>
            </a:r>
            <a:r>
              <a:rPr lang="ru-RU" sz="2200" dirty="0" err="1" smtClean="0"/>
              <a:t>ға</a:t>
            </a:r>
            <a:r>
              <a:rPr lang="ru-RU" sz="2200" dirty="0" smtClean="0"/>
              <a:t> </a:t>
            </a:r>
            <a:r>
              <a:rPr lang="ru-RU" sz="2200" dirty="0" err="1"/>
              <a:t>тең</a:t>
            </a:r>
            <a:r>
              <a:rPr lang="ru-RU" sz="2200" dirty="0"/>
              <a:t>. Осы натурал </a:t>
            </a:r>
            <a:r>
              <a:rPr lang="ru-RU" sz="2200" dirty="0" err="1"/>
              <a:t>сандарды</a:t>
            </a:r>
            <a:r>
              <a:rPr lang="ru-RU" sz="2200" dirty="0"/>
              <a:t> тап.  </a:t>
            </a:r>
            <a:br>
              <a:rPr lang="ru-RU" sz="2200" dirty="0"/>
            </a:br>
            <a:r>
              <a:rPr lang="ru-RU" sz="2200" dirty="0" err="1"/>
              <a:t>Теңдеулер</a:t>
            </a:r>
            <a:r>
              <a:rPr lang="ru-RU" sz="2200" dirty="0"/>
              <a:t> </a:t>
            </a:r>
            <a:r>
              <a:rPr lang="ru-RU" sz="2200" dirty="0" err="1"/>
              <a:t>жүйесін</a:t>
            </a:r>
            <a:r>
              <a:rPr lang="ru-RU" sz="2200" dirty="0"/>
              <a:t> </a:t>
            </a:r>
            <a:r>
              <a:rPr lang="ru-RU" sz="2200" dirty="0" err="1"/>
              <a:t>құру</a:t>
            </a:r>
            <a:r>
              <a:rPr lang="ru-RU" sz="2200" dirty="0"/>
              <a:t> </a:t>
            </a:r>
            <a:r>
              <a:rPr lang="ru-RU" sz="2200" dirty="0" err="1"/>
              <a:t>арқылы</a:t>
            </a:r>
            <a:r>
              <a:rPr lang="ru-RU" sz="2200" dirty="0"/>
              <a:t> </a:t>
            </a:r>
            <a:r>
              <a:rPr lang="ru-RU" sz="2200" dirty="0" err="1"/>
              <a:t>шығарылатын</a:t>
            </a:r>
            <a:r>
              <a:rPr lang="ru-RU" sz="2200" dirty="0"/>
              <a:t> </a:t>
            </a:r>
            <a:r>
              <a:rPr lang="ru-RU" sz="2200" dirty="0" err="1"/>
              <a:t>есептер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err="1"/>
              <a:t>Теңдеудің</a:t>
            </a:r>
            <a:r>
              <a:rPr lang="ru-RU" sz="2200" dirty="0"/>
              <a:t> </a:t>
            </a:r>
            <a:r>
              <a:rPr lang="ru-RU" sz="2200" dirty="0" err="1"/>
              <a:t>түбірлерінің</a:t>
            </a:r>
            <a:r>
              <a:rPr lang="ru-RU" sz="2200" dirty="0"/>
              <a:t> </a:t>
            </a:r>
            <a:r>
              <a:rPr lang="ru-RU" sz="2200" dirty="0" err="1"/>
              <a:t>қосындысын</a:t>
            </a:r>
            <a:r>
              <a:rPr lang="ru-RU" sz="2200" dirty="0"/>
              <a:t> тап.</a:t>
            </a:r>
            <a:br>
              <a:rPr lang="ru-RU" sz="2200" dirty="0"/>
            </a:br>
            <a:r>
              <a:rPr lang="ru-RU" sz="2200" dirty="0" err="1"/>
              <a:t>Теңдеудің</a:t>
            </a:r>
            <a:r>
              <a:rPr lang="ru-RU" sz="2200" dirty="0"/>
              <a:t> </a:t>
            </a:r>
            <a:r>
              <a:rPr lang="ru-RU" sz="2200" dirty="0" err="1"/>
              <a:t>түбірлерінің</a:t>
            </a:r>
            <a:r>
              <a:rPr lang="ru-RU" sz="2200" dirty="0"/>
              <a:t> </a:t>
            </a:r>
            <a:r>
              <a:rPr lang="ru-RU" sz="2200" dirty="0" err="1"/>
              <a:t>көбейтіндісін</a:t>
            </a:r>
            <a:r>
              <a:rPr lang="ru-RU" sz="2200" dirty="0"/>
              <a:t> тап.</a:t>
            </a:r>
            <a:br>
              <a:rPr lang="ru-RU" sz="2200" dirty="0"/>
            </a:br>
            <a:r>
              <a:rPr lang="ru-RU" sz="2200" dirty="0" err="1"/>
              <a:t>Келтірілген</a:t>
            </a:r>
            <a:r>
              <a:rPr lang="ru-RU" sz="2200" dirty="0"/>
              <a:t> квадрат, биквадрат </a:t>
            </a:r>
            <a:r>
              <a:rPr lang="ru-RU" sz="2200" dirty="0" err="1"/>
              <a:t>теңдеулерді</a:t>
            </a:r>
            <a:r>
              <a:rPr lang="ru-RU" sz="2200" dirty="0"/>
              <a:t> </a:t>
            </a:r>
            <a:r>
              <a:rPr lang="ru-RU" sz="2200" dirty="0" err="1"/>
              <a:t>шешу</a:t>
            </a:r>
            <a:r>
              <a:rPr lang="ru-RU" sz="2200" dirty="0"/>
              <a:t>.</a:t>
            </a:r>
            <a:br>
              <a:rPr lang="ru-RU" sz="2200" dirty="0"/>
            </a:br>
            <a:r>
              <a:rPr lang="ru-RU" sz="2200" dirty="0" err="1"/>
              <a:t>Теңдеудің</a:t>
            </a:r>
            <a:r>
              <a:rPr lang="ru-RU" sz="2200" dirty="0"/>
              <a:t> </a:t>
            </a:r>
            <a:r>
              <a:rPr lang="ru-RU" sz="2200" dirty="0" err="1"/>
              <a:t>түбірлерінің</a:t>
            </a:r>
            <a:r>
              <a:rPr lang="ru-RU" sz="2200" dirty="0"/>
              <a:t> </a:t>
            </a:r>
            <a:r>
              <a:rPr lang="ru-RU" sz="2200" dirty="0" err="1"/>
              <a:t>квадраттарының</a:t>
            </a:r>
            <a:r>
              <a:rPr lang="ru-RU" sz="2200" dirty="0"/>
              <a:t> (  </a:t>
            </a:r>
            <a:r>
              <a:rPr lang="ru-RU" sz="2200" dirty="0" err="1"/>
              <a:t>кубтарының</a:t>
            </a:r>
            <a:r>
              <a:rPr lang="ru-RU" sz="2200" dirty="0"/>
              <a:t> ) </a:t>
            </a:r>
            <a:r>
              <a:rPr lang="ru-RU" sz="2200" dirty="0" err="1"/>
              <a:t>қосындысын</a:t>
            </a:r>
            <a:r>
              <a:rPr lang="ru-RU" sz="2200" dirty="0"/>
              <a:t> тап.</a:t>
            </a:r>
            <a:br>
              <a:rPr lang="ru-RU" sz="2200" dirty="0"/>
            </a:br>
            <a:r>
              <a:rPr lang="ru-RU" sz="2200" dirty="0" err="1"/>
              <a:t>Тік</a:t>
            </a:r>
            <a:r>
              <a:rPr lang="ru-RU" sz="2200" dirty="0"/>
              <a:t> </a:t>
            </a:r>
            <a:r>
              <a:rPr lang="ru-RU" sz="2200" dirty="0" err="1"/>
              <a:t>төртбұрыштың</a:t>
            </a:r>
            <a:r>
              <a:rPr lang="ru-RU" sz="2200" dirty="0"/>
              <a:t> </a:t>
            </a:r>
            <a:r>
              <a:rPr lang="ru-RU" sz="2200" dirty="0" err="1"/>
              <a:t>ауданын</a:t>
            </a:r>
            <a:r>
              <a:rPr lang="ru-RU" sz="2200" dirty="0"/>
              <a:t>, </a:t>
            </a:r>
            <a:r>
              <a:rPr lang="ru-RU" sz="2200" dirty="0" err="1"/>
              <a:t>периметрін</a:t>
            </a:r>
            <a:r>
              <a:rPr lang="ru-RU" sz="2200" dirty="0"/>
              <a:t> табу.</a:t>
            </a:r>
            <a:br>
              <a:rPr lang="ru-RU" sz="2200" dirty="0"/>
            </a:br>
            <a:r>
              <a:rPr lang="ru-RU" sz="2200" dirty="0" err="1"/>
              <a:t>Тік</a:t>
            </a:r>
            <a:r>
              <a:rPr lang="ru-RU" sz="2200" dirty="0"/>
              <a:t> </a:t>
            </a:r>
            <a:r>
              <a:rPr lang="ru-RU" sz="2200" dirty="0" err="1"/>
              <a:t>бұрышты</a:t>
            </a:r>
            <a:r>
              <a:rPr lang="ru-RU" sz="2200" dirty="0"/>
              <a:t> </a:t>
            </a:r>
            <a:r>
              <a:rPr lang="ru-RU" sz="2200" dirty="0" err="1"/>
              <a:t>үшбұрыштың</a:t>
            </a:r>
            <a:r>
              <a:rPr lang="ru-RU" sz="2200" dirty="0"/>
              <a:t> </a:t>
            </a:r>
            <a:r>
              <a:rPr lang="ru-RU" sz="2200" dirty="0" err="1"/>
              <a:t>ауданын</a:t>
            </a:r>
            <a:r>
              <a:rPr lang="ru-RU" sz="2200" dirty="0"/>
              <a:t>, </a:t>
            </a:r>
            <a:r>
              <a:rPr lang="ru-RU" sz="2200" dirty="0" err="1"/>
              <a:t>периметрін</a:t>
            </a:r>
            <a:r>
              <a:rPr lang="ru-RU" sz="2200" dirty="0"/>
              <a:t> табу.</a:t>
            </a:r>
            <a:br>
              <a:rPr lang="ru-RU" sz="2200" dirty="0"/>
            </a:b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31342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4638"/>
                <a:ext cx="8229600" cy="5890666"/>
              </a:xfrm>
            </p:spPr>
            <p:txBody>
              <a:bodyPr>
                <a:normAutofit fontScale="90000"/>
              </a:bodyPr>
              <a:lstStyle/>
              <a:p>
                <a:r>
                  <a:rPr lang="ru-RU" dirty="0" smtClean="0"/>
                  <a:t>Квадрат </a:t>
                </a:r>
                <a:r>
                  <a:rPr lang="ru-RU" dirty="0" err="1"/>
                  <a:t>теңдеулердің</a:t>
                </a:r>
                <a:r>
                  <a:rPr lang="ru-RU" dirty="0"/>
                  <a:t> </a:t>
                </a:r>
                <a:r>
                  <a:rPr lang="ru-RU" dirty="0" err="1"/>
                  <a:t>коэффициенттерінің</a:t>
                </a:r>
                <a:r>
                  <a:rPr lang="ru-RU" dirty="0"/>
                  <a:t> </a:t>
                </a:r>
                <a:r>
                  <a:rPr lang="ru-RU" dirty="0" err="1"/>
                  <a:t>қасиеттерін</a:t>
                </a:r>
                <a:r>
                  <a:rPr lang="ru-RU" dirty="0"/>
                  <a:t> </a:t>
                </a:r>
                <a:r>
                  <a:rPr lang="ru-RU" dirty="0" err="1"/>
                  <a:t>қолдану</a:t>
                </a:r>
                <a:r>
                  <a:rPr lang="ru-RU" dirty="0"/>
                  <a:t>  </a:t>
                </a:r>
                <a:br>
                  <a:rPr lang="ru-RU" dirty="0"/>
                </a:br>
                <a:r>
                  <a:rPr lang="ru-RU" dirty="0"/>
                  <a:t>ах</a:t>
                </a:r>
                <a:r>
                  <a:rPr lang="ru-RU" baseline="30000" dirty="0"/>
                  <a:t>2</a:t>
                </a:r>
                <a:r>
                  <a:rPr lang="ru-RU" dirty="0"/>
                  <a:t>+вх+с=0, а≠0 квадрат </a:t>
                </a:r>
                <a:r>
                  <a:rPr lang="ru-RU" dirty="0" err="1"/>
                  <a:t>теңдеуі</a:t>
                </a:r>
                <a:r>
                  <a:rPr lang="ru-RU" dirty="0"/>
                  <a:t> </a:t>
                </a:r>
                <a:r>
                  <a:rPr lang="ru-RU" dirty="0" err="1"/>
                  <a:t>берілген</a:t>
                </a:r>
                <a:r>
                  <a:rPr lang="ru-RU" dirty="0"/>
                  <a:t>. </a:t>
                </a:r>
                <a:br>
                  <a:rPr lang="ru-RU" dirty="0"/>
                </a:br>
                <a:r>
                  <a:rPr lang="ru-RU" dirty="0" err="1"/>
                  <a:t>Егер</a:t>
                </a:r>
                <a:r>
                  <a:rPr lang="ru-RU" dirty="0"/>
                  <a:t> </a:t>
                </a:r>
                <a:r>
                  <a:rPr lang="ru-RU" dirty="0" err="1"/>
                  <a:t>а+в+с</a:t>
                </a:r>
                <a:r>
                  <a:rPr lang="ru-RU" dirty="0"/>
                  <a:t>=0 (</a:t>
                </a:r>
                <a:r>
                  <a:rPr lang="ru-RU" dirty="0" err="1"/>
                  <a:t>яғни</a:t>
                </a:r>
                <a:r>
                  <a:rPr lang="ru-RU" dirty="0"/>
                  <a:t> </a:t>
                </a:r>
                <a:r>
                  <a:rPr lang="ru-RU" dirty="0" err="1"/>
                  <a:t>коэффициенттер</a:t>
                </a:r>
                <a:r>
                  <a:rPr lang="ru-RU" dirty="0"/>
                  <a:t> </a:t>
                </a:r>
                <a:r>
                  <a:rPr lang="ru-RU" dirty="0" err="1"/>
                  <a:t>қосындысы</a:t>
                </a:r>
                <a:r>
                  <a:rPr lang="ru-RU" dirty="0"/>
                  <a:t> 0-ге </a:t>
                </a:r>
                <a:r>
                  <a:rPr lang="ru-RU" dirty="0" err="1"/>
                  <a:t>тең</a:t>
                </a:r>
                <a:r>
                  <a:rPr lang="ru-RU" dirty="0"/>
                  <a:t>) </a:t>
                </a:r>
                <a:r>
                  <a:rPr lang="ru-RU" dirty="0" err="1"/>
                  <a:t>болса</a:t>
                </a:r>
                <a:r>
                  <a:rPr lang="ru-RU" dirty="0"/>
                  <a:t>, </a:t>
                </a:r>
                <a:r>
                  <a:rPr lang="ru-RU" dirty="0" err="1"/>
                  <a:t>онда</a:t>
                </a:r>
                <a:r>
                  <a:rPr lang="ru-RU" dirty="0"/>
                  <a:t> х</a:t>
                </a:r>
                <a:r>
                  <a:rPr lang="ru-RU" baseline="-25000" dirty="0"/>
                  <a:t>1</a:t>
                </a:r>
                <a:r>
                  <a:rPr lang="ru-RU" dirty="0"/>
                  <a:t>=1, х</a:t>
                </a:r>
                <a:r>
                  <a:rPr lang="ru-RU" baseline="-25000" dirty="0"/>
                  <a:t>2</a:t>
                </a:r>
                <a:r>
                  <a:rPr lang="ru-RU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num>
                      <m:den>
                        <m:r>
                          <a:rPr lang="kk-KZ" b="0" i="1" smtClean="0">
                            <a:latin typeface="Cambria Math"/>
                          </a:rPr>
                          <m:t>а</m:t>
                        </m:r>
                      </m:den>
                    </m:f>
                  </m:oMath>
                </a14:m>
                <a:r>
                  <a:rPr lang="ru-RU" dirty="0"/>
                  <a:t> </a:t>
                </a: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638"/>
                <a:ext cx="8229600" cy="5890666"/>
              </a:xfrm>
              <a:blipFill rotWithShape="1">
                <a:blip r:embed="rId2"/>
                <a:stretch>
                  <a:fillRect t="-4244" r="-4889" b="-52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315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</TotalTime>
  <Words>408</Words>
  <Application>Microsoft Office PowerPoint</Application>
  <PresentationFormat>Экран (4:3)</PresentationFormat>
  <Paragraphs>130</Paragraphs>
  <Slides>17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Воздушный поток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Келтірілген квадрат теңдеу  ax2 + bx +c = 0        a=1 Виет теоремасы                         x1 + x2 =  – b       x1 . x2 =  c </vt:lpstr>
      <vt:lpstr>Презентация PowerPoint</vt:lpstr>
      <vt:lpstr>Виет теоремасын қолданып шығаратын кейбір есептер:   Бір натурал сан екіншісінен а– ға артық, ал көбейтіндісі в – ға тең. Осы натурал сандарды тап.   Теңдеулер жүйесін құру арқылы шығарылатын есептер Теңдеудің түбірлерінің қосындысын тап. Теңдеудің түбірлерінің көбейтіндісін тап. Келтірілген квадрат, биквадрат теңдеулерді шешу. Теңдеудің түбірлерінің квадраттарының (  кубтарының ) қосындысын тап. Тік төртбұрыштың ауданын, периметрін табу. Тік бұрышты үшбұрыштың ауданын, периметрін табу.  </vt:lpstr>
      <vt:lpstr>Квадрат теңдеулердің коэффициенттерінің қасиеттерін қолдану   ах2+вх+с=0, а≠0 квадрат теңдеуі берілген.  Егер а+в+с=0 (яғни коэффициенттер қосындысы 0-ге тең) болса, онда х1=1, х2=c/а </vt:lpstr>
      <vt:lpstr>Егер а-в+с=0 (яғни коэффициенттер қосындысы 0-ге тең) болса, онда х1=-1, х2=-с/а 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Келтірілген квадрат теңдеу:        ax2 + bx +c = 0  a=1                                                            Виет теоремасы:                                     x1 + x2 =  – b x1 * x2 =  c</dc:title>
  <dc:creator>Sara Sambetova</dc:creator>
  <cp:lastModifiedBy>Sara Sambetova</cp:lastModifiedBy>
  <cp:revision>25</cp:revision>
  <dcterms:created xsi:type="dcterms:W3CDTF">2016-03-13T16:03:59Z</dcterms:created>
  <dcterms:modified xsi:type="dcterms:W3CDTF">2016-03-15T03:51:58Z</dcterms:modified>
</cp:coreProperties>
</file>