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58" r:id="rId5"/>
    <p:sldId id="269" r:id="rId6"/>
    <p:sldId id="270" r:id="rId7"/>
    <p:sldId id="260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9" r:id="rId16"/>
    <p:sldId id="280" r:id="rId17"/>
    <p:sldId id="281" r:id="rId18"/>
    <p:sldId id="282" r:id="rId19"/>
    <p:sldId id="277" r:id="rId20"/>
    <p:sldId id="278" r:id="rId21"/>
    <p:sldId id="287" r:id="rId22"/>
    <p:sldId id="285" r:id="rId23"/>
    <p:sldId id="286" r:id="rId24"/>
    <p:sldId id="292" r:id="rId25"/>
    <p:sldId id="291" r:id="rId26"/>
    <p:sldId id="290" r:id="rId27"/>
    <p:sldId id="29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6370-538F-49D1-AC5F-D17686C776EF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88B03-AB13-4276-B9AA-7E04E9D65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01F9B-1AF1-4C55-812B-940808B9488B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AFFE-5173-4DD8-8BE3-0DC4CBF06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22FD0-C7B2-45EA-89AB-4B7DBEAD1B6C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544990"/>
            <a:ext cx="1090464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Иванова Н.И.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Рабочее место и инструменты для ручной обработки древесины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851920" y="5805264"/>
            <a:ext cx="4744616" cy="648072"/>
          </a:xfrm>
          <a:prstGeom prst="foldedCorner">
            <a:avLst>
              <a:gd name="adj" fmla="val 2732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г. Норильск, МБОУ «Гимназия №5»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Иванова Н.И.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(5 класс, Индустриальные технологии, по учебнику В.Д.Симоненко)</a:t>
            </a:r>
          </a:p>
        </p:txBody>
      </p:sp>
      <p:sp>
        <p:nvSpPr>
          <p:cNvPr id="1029" name="AutoShape 5" descr="https://informupack.ru/upload/iblock/a3e/a3ed0e3efb3db5a3b5775dcd2a4114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0" name="Picture 2" descr="https://villagetube.ru/wp-content/uploads/2016/12/K9Lz1Xmvt7U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2299386"/>
            <a:ext cx="6072230" cy="3415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785794"/>
            <a:ext cx="807249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Пила</a:t>
            </a:r>
            <a:r>
              <a:rPr lang="ru-RU" sz="2400" dirty="0" smtClean="0"/>
              <a:t> - ручной инструмент со множеством зубьев (лезвий) для резки твёрдых материалов. В плотницком и столярном деле к таким материалам относятся древесина, пластик и другие материалы со схожими свойствами.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2571744"/>
            <a:ext cx="2500330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/>
              <a:t>Пила состоит из полотна с зубьями и ручки. Каждый зуб пилы имеет заточку. Размер и форма зубьев зависит от выполняемых работ. У зубьев различают передние, задние и боковые грани. </a:t>
            </a:r>
            <a:endParaRPr lang="ru-RU" sz="2200" dirty="0"/>
          </a:p>
        </p:txBody>
      </p:sp>
      <p:pic>
        <p:nvPicPr>
          <p:cNvPr id="10" name="Picture 2" descr="C:\Users\bboy-_000\Desktop\obshay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643182"/>
            <a:ext cx="5715040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СТАМЕСКА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000108"/>
            <a:ext cx="807249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Стамеска</a:t>
            </a:r>
            <a:r>
              <a:rPr lang="ru-RU" sz="2400" dirty="0" smtClean="0"/>
              <a:t> - ручной режущий инструмент. Используется для выборки небольших углублений в древесине, зачистки пазов, снятия фасок. Стамеска состоит из лезвия и ручки, иногда снабженной колпачком для предохранения от раскалывания при ударах. По назначению стамески делятся на столярные и стамески для резных и токарных работ.</a:t>
            </a:r>
            <a:endParaRPr lang="ru-RU" sz="2400" dirty="0"/>
          </a:p>
        </p:txBody>
      </p:sp>
      <p:pic>
        <p:nvPicPr>
          <p:cNvPr id="7" name="Рисунок 6" descr="http://www.hi-intel.ru/1/img/70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3500438"/>
            <a:ext cx="785818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ДОЛОТО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000108"/>
            <a:ext cx="807249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Долото</a:t>
            </a:r>
            <a:r>
              <a:rPr lang="ru-RU" sz="2400" dirty="0" smtClean="0"/>
              <a:t> - долбёжный инструмент и используется только в комплексе с деревянным молотком - </a:t>
            </a:r>
            <a:r>
              <a:rPr lang="ru-RU" sz="2400" b="1" dirty="0" smtClean="0"/>
              <a:t>киянкой</a:t>
            </a:r>
            <a:r>
              <a:rPr lang="ru-RU" sz="2400" dirty="0" smtClean="0"/>
              <a:t>. Это более массивный и крупный инструмент, нежели стамеска и, соответственно, предназначен для более грубой работы. </a:t>
            </a:r>
            <a:endParaRPr lang="ru-RU" sz="2400" dirty="0"/>
          </a:p>
        </p:txBody>
      </p:sp>
      <p:pic>
        <p:nvPicPr>
          <p:cNvPr id="8" name="Рисунок 7" descr="http://www.hi-intel.ru/1/img/71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2857496"/>
            <a:ext cx="6715172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РУБАНОК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785794"/>
            <a:ext cx="807249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Рубанок</a:t>
            </a:r>
            <a:r>
              <a:rPr lang="ru-RU" sz="2400" dirty="0" smtClean="0"/>
              <a:t> - ручной инструмент, используемый для обработки (строгания) дерева. Рубанки используются для выравнивания поверхности деревянный изделий, уменьшения их толщины, а также для создания протяжённых выемок различной формы.</a:t>
            </a:r>
            <a:br>
              <a:rPr lang="ru-RU" sz="2400" dirty="0" smtClean="0"/>
            </a:br>
            <a:r>
              <a:rPr lang="ru-RU" sz="2400" dirty="0" smtClean="0"/>
              <a:t>Первые рубанки имели деревянную колодку, а лезвие фиксировалось деревянным клином. </a:t>
            </a:r>
            <a:endParaRPr lang="ru-RU" sz="2400" dirty="0"/>
          </a:p>
        </p:txBody>
      </p:sp>
      <p:pic>
        <p:nvPicPr>
          <p:cNvPr id="7" name="Рисунок 6" descr="http://www.hi-intel.ru/1/img/71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595076"/>
            <a:ext cx="4321491" cy="3048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http://www.hi-intel.ru/1/img/71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643314"/>
            <a:ext cx="3357586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ДРЕЛЬ. КОЛОВОРОТ.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785794"/>
            <a:ext cx="8072494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Дрель</a:t>
            </a:r>
            <a:r>
              <a:rPr lang="ru-RU" sz="2400" dirty="0" smtClean="0"/>
              <a:t> - ручной инструмент, предназначенный для сверления отверстий в металлах, древесине и других материалах. В патрон дрели зажимается сверло (или другие приспособления), требующие для действия вращения вокруг оси и давления вдоль неё.</a:t>
            </a:r>
          </a:p>
          <a:p>
            <a:r>
              <a:rPr lang="ru-RU" sz="2400" dirty="0" smtClean="0"/>
              <a:t>Разновидностью дрели является коловорот. </a:t>
            </a:r>
            <a:r>
              <a:rPr lang="ru-RU" sz="2400" b="1" dirty="0" smtClean="0"/>
              <a:t>Коловорот</a:t>
            </a:r>
            <a:r>
              <a:rPr lang="ru-RU" sz="2400" dirty="0" smtClean="0"/>
              <a:t> - ручной инструмент для сверления отверстий в дереве и других мягких материалах, с ручкой в виде скобы (колена) и патроном для зажима свёрл.</a:t>
            </a:r>
          </a:p>
          <a:p>
            <a:endParaRPr lang="ru-RU" sz="2400" dirty="0"/>
          </a:p>
        </p:txBody>
      </p:sp>
      <p:pic>
        <p:nvPicPr>
          <p:cNvPr id="8" name="Рисунок 7" descr="http://www.hi-intel.ru/1/img/71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857629"/>
            <a:ext cx="3857652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http://www.hi-intel.ru/1/img/71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714884"/>
            <a:ext cx="3530600" cy="187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hi-intel.ru/1/img/717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3518999" y="5196382"/>
            <a:ext cx="1857388" cy="8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2" descr="http://std3.ru/e9/08/1386776502-e90804a9d806c47a71987257ed27c6db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5984" y="2928934"/>
            <a:ext cx="3929090" cy="361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Содержимое 7"/>
          <p:cNvSpPr>
            <a:spLocks noGrp="1"/>
          </p:cNvSpPr>
          <p:nvPr>
            <p:ph idx="1"/>
          </p:nvPr>
        </p:nvSpPr>
        <p:spPr>
          <a:xfrm>
            <a:off x="571472" y="928670"/>
            <a:ext cx="8001028" cy="18573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 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Лобзик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инструмент для фигурного пиления   фанеры и тонких пиломатериалов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ЛОБЗИК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71468" y="71438"/>
            <a:ext cx="8929688" cy="12144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FontTx/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Гвоздодер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– помогает избавиться от гвоздей в нежелательном месте.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483" name="Picture 2" descr="C:\Users\bboy-_000\Desktop\13915a3cae0b7428434c3103f61744f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3786190"/>
            <a:ext cx="460771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bboy-_000\Desktop\pic_gvozdod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1000108"/>
            <a:ext cx="3333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2143116"/>
            <a:ext cx="4929222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Клещи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— используют для вспомогательных работ, или когда нужно вытащить мелкие гвозди.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СТОЛЯРНЫЕ ПРИСПОСОБЛЕНИЯ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00034" y="1000109"/>
            <a:ext cx="8229600" cy="15716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Стусло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— используют тогда, когда нужно под косым или прямым углом распилить деталь.</a:t>
            </a:r>
          </a:p>
        </p:txBody>
      </p:sp>
      <p:pic>
        <p:nvPicPr>
          <p:cNvPr id="21508" name="Picture 2" descr="C:\Users\bboy-_000\Desktop\kak-rezat-potolochnyy-plintu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2928934"/>
            <a:ext cx="402352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C:\Users\bboy-_000\Desktop\50361d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2928934"/>
            <a:ext cx="41910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18573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Струбцина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– поможет зафиксировать деталь на рабочем месте, так же применяется в момент склеивания или сверления изделий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pic>
        <p:nvPicPr>
          <p:cNvPr id="34818" name="Picture 2" descr="D:\ТЕХНОЛОГИЯ\Пиломатериалы\Рисунок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5" y="3214662"/>
            <a:ext cx="7143800" cy="344086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СТРУБЦИНА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928670"/>
            <a:ext cx="7572428" cy="15001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Запишите название представленных на стенде инструментов, и опишите, для чего они используются.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714348" y="2714620"/>
          <a:ext cx="7643866" cy="741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88420"/>
                <a:gridCol w="3107491"/>
                <a:gridCol w="2547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 образца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инструмента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 операций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857224" y="5143512"/>
          <a:ext cx="7429552" cy="741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590062"/>
                <a:gridCol w="38394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Инструменты для разметки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Инструменты для обработки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3857628"/>
            <a:ext cx="750095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/>
              <a:t>Перечислите инструменты для разметки и обработки древесины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75520"/>
          </a:xfrm>
        </p:spPr>
        <p:txBody>
          <a:bodyPr>
            <a:normAutofit fontScale="85000" lnSpcReduction="20000"/>
          </a:bodyPr>
          <a:lstStyle/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Ознакомить с рабочим местом и инструментами для ручной обработки древесины.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Сформировать у обучающихся навыки рациональной организации рабочего места для ручной обработки древесины. 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Расширить понятийную базу обучающихся. 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Изучить инструменты для ручной обработки древесины. 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Научить правильно использовать приобретенные знания и умения для решения практических задач.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Развить у обучающихся способность принимать и сохранять цели и задачи учебной деятельности</a:t>
            </a:r>
          </a:p>
          <a:p>
            <a:pPr indent="4476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Научить правилам безопасной работы при ручной обработке древесины.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ДЛЯ РАЗМЕТКИ ДРЕВЕСИНЫ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807249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Линейка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измерительная) – служит для определения размеров и проверки их после обработки, а так же для проведения прямых линий в заготовках</a:t>
            </a:r>
            <a:endParaRPr lang="ru-RU" sz="2400" dirty="0" smtClean="0"/>
          </a:p>
        </p:txBody>
      </p:sp>
      <p:pic>
        <p:nvPicPr>
          <p:cNvPr id="7" name="Picture 2" descr="C:\Users\BRAVO\Desktop\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2691689" y="1321263"/>
            <a:ext cx="3929089" cy="643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ДЛЯ РАЗМЕТКИ ДРЕВЕСИНЫ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807249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Угольник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предназначен для проведения линий под прямым углом и проверки прямых углов </a:t>
            </a:r>
            <a:endParaRPr lang="ru-RU" sz="2400" dirty="0"/>
          </a:p>
        </p:txBody>
      </p:sp>
      <p:pic>
        <p:nvPicPr>
          <p:cNvPr id="8" name="Picture 2" descr="C:\Users\BRAVO\Desktop\108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2496320" y="1004086"/>
            <a:ext cx="4214813" cy="677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18573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FontTx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Рейсмус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им наносят разметочные линии на определённом расстоянии от кромки доски до бруска</a:t>
            </a:r>
          </a:p>
          <a:p>
            <a:endParaRPr lang="ru-RU" dirty="0" smtClean="0"/>
          </a:p>
        </p:txBody>
      </p:sp>
      <p:pic>
        <p:nvPicPr>
          <p:cNvPr id="25604" name="Picture 2" descr="C:\Users\BRAVO\Desktop\145.gif"/>
          <p:cNvPicPr>
            <a:picLocks noChangeAspect="1" noChangeArrowheads="1"/>
          </p:cNvPicPr>
          <p:nvPr/>
        </p:nvPicPr>
        <p:blipFill>
          <a:blip r:embed="rId3" cstate="email"/>
          <a:srcRect b="8653"/>
          <a:stretch>
            <a:fillRect/>
          </a:stretch>
        </p:blipFill>
        <p:spPr bwMode="auto">
          <a:xfrm>
            <a:off x="1500166" y="3429000"/>
            <a:ext cx="6715125" cy="312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>
          <a:xfrm>
            <a:off x="457200" y="131762"/>
            <a:ext cx="8229600" cy="1154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ИНСТРУМЕНТЫ ДЛЯ РАЗМЕТКИ ДРЕВЕСИНЫ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4" descr="C:\Users\BRAVO\Desktop\18920.jpg"/>
          <p:cNvPicPr>
            <a:picLocks noChangeAspect="1" noChangeArrowheads="1"/>
          </p:cNvPicPr>
          <p:nvPr/>
        </p:nvPicPr>
        <p:blipFill>
          <a:blip r:embed="rId3" cstate="email"/>
          <a:srcRect t="11413" b="15217"/>
          <a:stretch>
            <a:fillRect/>
          </a:stretch>
        </p:blipFill>
        <p:spPr bwMode="auto">
          <a:xfrm>
            <a:off x="5000629" y="1500174"/>
            <a:ext cx="3286148" cy="314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28596" y="4929198"/>
            <a:ext cx="8286750" cy="15716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Сверло и шило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служат для получения отверстий  нужных размеров</a:t>
            </a:r>
          </a:p>
        </p:txBody>
      </p:sp>
      <p:pic>
        <p:nvPicPr>
          <p:cNvPr id="26628" name="Picture 2" descr="C:\Users\BRAVO\Desktop\sverl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1500174"/>
            <a:ext cx="454204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457200" y="131762"/>
            <a:ext cx="8229600" cy="1154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ИНСТРУМЕНТЫ ДЛЯ РАЗМЕТКИ ДРЕВЕСИНЫ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Правила техники безопасности 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строгании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457200" y="1413000"/>
            <a:ext cx="8186766" cy="4944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1.</a:t>
            </a:r>
            <a:r>
              <a:rPr lang="ru-RU" sz="3200" dirty="0">
                <a:solidFill>
                  <a:srgbClr val="FF3300"/>
                </a:solidFill>
              </a:rPr>
              <a:t>  </a:t>
            </a:r>
            <a:r>
              <a:rPr lang="ru-RU" sz="3200" dirty="0">
                <a:solidFill>
                  <a:srgbClr val="000000"/>
                </a:solidFill>
              </a:rPr>
              <a:t>Надежно закреплять заготовку на верстаке.</a:t>
            </a:r>
            <a:endParaRPr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2.  Работать рубанком с хорошо заточенным ножом.</a:t>
            </a:r>
            <a:endParaRPr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3.  Не проверять руками остроту лезвия и качество обработки поверхности.</a:t>
            </a:r>
            <a:endParaRPr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4.  Очищать строгальные инструменты от стружки только при помощи деревянного клина.</a:t>
            </a:r>
            <a:endParaRPr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5.   Инструменты для строгания класть на верстак только на бок лезвиями ножа от себя</a:t>
            </a:r>
            <a:r>
              <a:rPr lang="ru-RU" sz="2800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8291160" cy="8679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КОНТРОЛЬ КАЧЕСТВА СТРОГАНИЯ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571472" y="5357826"/>
            <a:ext cx="8115328" cy="1066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0000"/>
                </a:solidFill>
                <a:latin typeface="Georgia"/>
              </a:rPr>
              <a:t>Контроль качества строгания осуществляется с помощью линейки или угольника на просвет.</a:t>
            </a:r>
            <a:endParaRPr dirty="0"/>
          </a:p>
        </p:txBody>
      </p:sp>
      <p:pic>
        <p:nvPicPr>
          <p:cNvPr id="280" name="Picture 6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838080" y="1219320"/>
            <a:ext cx="3162416" cy="3852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1" name="Picture 7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286248" y="1214422"/>
            <a:ext cx="3786214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Table 6"/>
          <p:cNvGraphicFramePr/>
          <p:nvPr/>
        </p:nvGraphicFramePr>
        <p:xfrm>
          <a:off x="214282" y="785794"/>
          <a:ext cx="8569080" cy="5891687"/>
        </p:xfrm>
        <a:graphic>
          <a:graphicData uri="http://schemas.openxmlformats.org/drawingml/2006/table">
            <a:tbl>
              <a:tblPr/>
              <a:tblGrid>
                <a:gridCol w="325080"/>
                <a:gridCol w="3922560"/>
                <a:gridCol w="1439640"/>
                <a:gridCol w="1385082"/>
                <a:gridCol w="1496718"/>
              </a:tblGrid>
              <a:tr h="482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</a:rPr>
                        <a:t>Вопрос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Ответ 1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Ответ 2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Ответ 3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48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Как называется</a:t>
                      </a:r>
                      <a:endParaRPr sz="16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 этот элемент доски?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Кромка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Торец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Пласть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6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Природный рисунок древесины.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Текстура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Ядро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Сердцевинные</a:t>
                      </a:r>
                      <a:endParaRPr sz="160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лучи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063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Изображение изделия, выполненное</a:t>
                      </a:r>
                      <a:endParaRPr sz="16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 с помощью чертёжных инструментов по определенным правилам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Эскиз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Чертёж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Технический</a:t>
                      </a:r>
                      <a:endParaRPr sz="160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рисунок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36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Пилы с такой формой зубьев предназначены для: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Поперечного</a:t>
                      </a:r>
                      <a:endParaRPr sz="160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пиления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Смешанного</a:t>
                      </a:r>
                      <a:endParaRPr sz="160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пиления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Продольного</a:t>
                      </a:r>
                      <a:endParaRPr sz="160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пиления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4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К хвойным породам древесины относятся: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Сосна, пихта, дуб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</a:rPr>
                        <a:t>Сосна, осина, берёза</a:t>
                      </a:r>
                      <a:endParaRPr sz="16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Сосна, кедр, ель</a:t>
                      </a:r>
                      <a:endParaRPr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9" name="CustomShape 2"/>
          <p:cNvSpPr/>
          <p:nvPr/>
        </p:nvSpPr>
        <p:spPr>
          <a:xfrm>
            <a:off x="717480" y="1407960"/>
            <a:ext cx="9143640" cy="0"/>
          </a:xfrm>
          <a:prstGeom prst="rect">
            <a:avLst/>
          </a:prstGeom>
        </p:spPr>
      </p:sp>
      <p:sp>
        <p:nvSpPr>
          <p:cNvPr id="240" name="CustomShape 3"/>
          <p:cNvSpPr/>
          <p:nvPr/>
        </p:nvSpPr>
        <p:spPr>
          <a:xfrm>
            <a:off x="717480" y="1407960"/>
            <a:ext cx="9143640" cy="0"/>
          </a:xfrm>
          <a:prstGeom prst="rect">
            <a:avLst/>
          </a:prstGeom>
        </p:spPr>
      </p:sp>
      <p:pic>
        <p:nvPicPr>
          <p:cNvPr id="241" name="Picture 24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428860" y="1500174"/>
            <a:ext cx="1447560" cy="813960"/>
          </a:xfrm>
          <a:prstGeom prst="rect">
            <a:avLst/>
          </a:prstGeom>
        </p:spPr>
      </p:pic>
      <p:pic>
        <p:nvPicPr>
          <p:cNvPr id="242" name="Picture 242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2786050" y="4357694"/>
            <a:ext cx="1628280" cy="603000"/>
          </a:xfrm>
          <a:prstGeom prst="rect">
            <a:avLst/>
          </a:prstGeom>
        </p:spPr>
      </p:pic>
      <p:sp>
        <p:nvSpPr>
          <p:cNvPr id="243" name="CustomShape 4"/>
          <p:cNvSpPr/>
          <p:nvPr/>
        </p:nvSpPr>
        <p:spPr>
          <a:xfrm>
            <a:off x="717480" y="2048040"/>
            <a:ext cx="9143640" cy="0"/>
          </a:xfrm>
          <a:prstGeom prst="rect">
            <a:avLst/>
          </a:prstGeom>
        </p:spPr>
      </p:sp>
      <p:sp>
        <p:nvSpPr>
          <p:cNvPr id="244" name="CustomShape 5"/>
          <p:cNvSpPr/>
          <p:nvPr/>
        </p:nvSpPr>
        <p:spPr>
          <a:xfrm>
            <a:off x="717480" y="2048040"/>
            <a:ext cx="9143640" cy="0"/>
          </a:xfrm>
          <a:prstGeom prst="rect">
            <a:avLst/>
          </a:prstGeom>
        </p:spPr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0"/>
            <a:ext cx="8229600" cy="9286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ПРАКТИЧЕСКАЯ РАБОТА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Picture 183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1214422"/>
            <a:ext cx="4997160" cy="2643206"/>
          </a:xfrm>
          <a:prstGeom prst="rect">
            <a:avLst/>
          </a:prstGeom>
        </p:spPr>
      </p:pic>
      <p:sp>
        <p:nvSpPr>
          <p:cNvPr id="307" name="CustomShape 1"/>
          <p:cNvSpPr/>
          <p:nvPr/>
        </p:nvSpPr>
        <p:spPr>
          <a:xfrm>
            <a:off x="5181480" y="2357430"/>
            <a:ext cx="3962160" cy="376833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Технологическая карта </a:t>
            </a:r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«Изготовление ручки для киянки»</a:t>
            </a:r>
          </a:p>
          <a:p>
            <a:endParaRPr lang="ru-RU" dirty="0"/>
          </a:p>
        </p:txBody>
      </p:sp>
      <p:pic>
        <p:nvPicPr>
          <p:cNvPr id="7" name="Рисунок 6" descr="http://www.hi-intel.ru/1/img/71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778317">
            <a:off x="5429256" y="2143116"/>
            <a:ext cx="3357586" cy="200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83"/>
          <p:cNvPicPr/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0" y="3857628"/>
            <a:ext cx="4997160" cy="2428892"/>
          </a:xfrm>
          <a:prstGeom prst="rect">
            <a:avLst/>
          </a:prstGeom>
        </p:spPr>
      </p:pic>
      <p:pic>
        <p:nvPicPr>
          <p:cNvPr id="8" name="Picture 183"/>
          <p:cNvPicPr/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000496" y="5572116"/>
            <a:ext cx="4997160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2844" y="71414"/>
            <a:ext cx="8858280" cy="66436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altLang="ru-RU" sz="2000" b="1" dirty="0" smtClean="0">
                <a:cs typeface="Arial" pitchFamily="34" charset="0"/>
              </a:rPr>
              <a:t>СТОЛЯР</a:t>
            </a:r>
            <a:r>
              <a:rPr lang="ru-RU" altLang="ru-RU" sz="2000" dirty="0" smtClean="0">
                <a:cs typeface="Arial" pitchFamily="34" charset="0"/>
              </a:rPr>
              <a:t> – рабочий, специалист по обработке дерева и изготовлению изделий из него. Профессия СТОЛЯР - одна из древнейших профессий в мире, а обработка дерева - одно из первых ремесел, которым овладевал человек. Наиболее древним образцам мебели, сохранившимся еще со времен Древнего Египта и Месопотамии, несколько тысяч лет. Изображения различных производств предметов встречаются впервые на древнеегипетских памятниках, относящихся к Новому царству. Присутствуют изображения столяров, писцов, живописцев, камнетесов, </a:t>
            </a:r>
            <a:r>
              <a:rPr lang="ru-RU" altLang="ru-RU" sz="2000" dirty="0" err="1" smtClean="0">
                <a:cs typeface="Arial" pitchFamily="34" charset="0"/>
              </a:rPr>
              <a:t>колесничников</a:t>
            </a:r>
            <a:r>
              <a:rPr lang="ru-RU" altLang="ru-RU" sz="2000" dirty="0" smtClean="0">
                <a:cs typeface="Arial" pitchFamily="34" charset="0"/>
              </a:rPr>
              <a:t>, башмачников, а также изображения ремесленных инструментов. Сложнее и совершеннее остальных были плотничьи и столярные инструменты. Они включали в себя различного вида топоры, круглые, плоские и остроконечные долота, большие и малые пилы, линейка, угольник, отвес, разновеликие резцы, небольшие клещи и других мелкие инструменты.                                                                                                                          На протяжении тысячелетий развивалось столярное мастерство. В работе мебельщиков отражалась материальная культура времени, проявлялись производительные силы общества. Специалисты, которые работали с древесиной, всегда были в почете. Шло время, жизнь вносила определенные изменения и коррективы в столярное дело, начали применяться новые технологии. Постепенно распространилось индивидуальное жилищное строительство, вырос спрос на прочные, оригинальные и высококачественные столярные изделия, а труд столяра стал более творческим, ответственным.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064896" cy="15841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763" indent="-4763" algn="just">
              <a:buNone/>
              <a:defRPr/>
            </a:pPr>
            <a:r>
              <a:rPr lang="ru-RU" sz="1800" dirty="0" smtClean="0">
                <a:cs typeface="Arial" pitchFamily="34" charset="0"/>
              </a:rPr>
              <a:t>Первые инструменты по обработке дерева появились очень давно. Долгие годы обработка дерева проводилась только с помощью ручных инструментов.</a:t>
            </a:r>
          </a:p>
          <a:p>
            <a:pPr marL="4763" indent="-4763" algn="just">
              <a:buNone/>
              <a:defRPr/>
            </a:pPr>
            <a:r>
              <a:rPr lang="ru-RU" sz="1800" dirty="0" smtClean="0">
                <a:cs typeface="Arial" pitchFamily="34" charset="0"/>
              </a:rPr>
              <a:t>Со временем из простого ремесла деревообработка превратилась в настоящее искусство, позволив создать такие шедевры архитектуры, как деревянные постройки в Кижах, Ярославле, Вологде и т.д. </a:t>
            </a:r>
          </a:p>
          <a:p>
            <a:pPr marL="4763" indent="-4763" algn="just">
              <a:buNone/>
              <a:defRPr/>
            </a:pPr>
            <a:endParaRPr lang="ru-RU" sz="1800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42939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Кижи (один из островов Онежского озера) музей-заповедник под открытым небом.</a:t>
            </a:r>
            <a:endParaRPr lang="ru-RU" dirty="0"/>
          </a:p>
        </p:txBody>
      </p:sp>
      <p:pic>
        <p:nvPicPr>
          <p:cNvPr id="14338" name="Picture 2" descr="кижи остро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000240"/>
            <a:ext cx="7358114" cy="43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83968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42939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Кижи (один из островов Онежского озера) музей-заповедник под открытым небом.</a:t>
            </a:r>
            <a:endParaRPr lang="ru-RU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571480"/>
            <a:ext cx="8001056" cy="5929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00034" y="0"/>
            <a:ext cx="800105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dirty="0" smtClean="0">
                <a:cs typeface="Arial" pitchFamily="34" charset="0"/>
              </a:rPr>
              <a:t>Русь издревле славилась мастерами-столярами и декоративным убранством жилищ, как ажурной резьбой на фасадах построек, так и многочисленными украшениями на предметах мебели. 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534182" cy="13064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Рабочее место – это участок мастерской с необходимым оборудованием, инструментами и материалами, на котором выполняются практические работы. Основное оборудование рабочего места – верстак с установленными на нем тисками или зажимными устройствами. Для обработки древесины в мастерской устанавливают столярные верстаки, для обработки металлов – слесарные, а для обработки разного вида материалов – комбинированные</a:t>
            </a:r>
          </a:p>
        </p:txBody>
      </p:sp>
      <p:sp>
        <p:nvSpPr>
          <p:cNvPr id="11" name="Заголовок 5"/>
          <p:cNvSpPr>
            <a:spLocks noGrp="1"/>
          </p:cNvSpPr>
          <p:nvPr>
            <p:ph type="title"/>
          </p:nvPr>
        </p:nvSpPr>
        <p:spPr>
          <a:xfrm>
            <a:off x="785786" y="-142900"/>
            <a:ext cx="7200800" cy="785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Рабочее место</a:t>
            </a: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971600" y="0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 descr="http://as6400825.ru/trud/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0611" y="2000240"/>
            <a:ext cx="7496165" cy="450059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14414" y="648866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Верстаки: а – столярный; б – слесарный; в – комбинированный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зона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714356"/>
            <a:ext cx="457203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Рабочая зона – это пространство, в пределах которого при удобном положении частей тела (туловища, рук, ног, головы) можно достать нужный инструмент или материал.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2071678"/>
            <a:ext cx="45720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/>
              <a:t>На рабочем месте размещают лишь инструменты, необходимые для выполнения конкретной работы. Инструмент, который берут правой рукой, размещают справа, тот, который берут левой, – слева; который берут чаще, размещают ближе к себе, а тот, что используют реже, – дальше.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4572008"/>
            <a:ext cx="4572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/>
              <a:t>Все движения на рабочем месте выполняют в пределах досягаемости рук. Эту зону называют максимальной зоной досягаемости на рабочем месте. В горизонтальной плоскости ее учитывают при работе сидя (рис. 9), а в вертикальной – при работе стоя 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4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as6400825.ru/trud/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714356"/>
            <a:ext cx="2928958" cy="287845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4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as6400825.ru/trud/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886790"/>
            <a:ext cx="2928958" cy="2833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836712"/>
            <a:ext cx="4248472" cy="2664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Липа</a:t>
            </a:r>
            <a:r>
              <a:rPr lang="ru-RU" sz="2400" dirty="0" smtClean="0"/>
              <a:t> - белый цвет с розоватым оттенком; применяется для изготовления чертежных досок, карандашей, изделий с художественной резьбой.</a:t>
            </a:r>
          </a:p>
        </p:txBody>
      </p:sp>
      <p:sp>
        <p:nvSpPr>
          <p:cNvPr id="11" name="Заголовок 5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2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Породы деревьев</a:t>
            </a: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971600" y="0"/>
            <a:ext cx="72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99992" y="3717032"/>
            <a:ext cx="4248472" cy="2664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ru-RU" sz="2400" b="1" dirty="0" smtClean="0"/>
              <a:t>Дуб</a:t>
            </a:r>
            <a:r>
              <a:rPr lang="ru-RU" sz="2400" dirty="0" smtClean="0"/>
              <a:t> - твердая лиственная порода; цвет светло-желтый; применяется для изготовления мебели, паркета, облицовывания ценных изделий.</a:t>
            </a:r>
          </a:p>
        </p:txBody>
      </p:sp>
      <p:pic>
        <p:nvPicPr>
          <p:cNvPr id="25601" name="Picture 1" descr="D:\ТЕХНОЛОГИЯ\дуб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717032"/>
            <a:ext cx="4047772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3" name="Picture 3" descr="https://ru3.anyfad.com/items/t1@ca6c5561-fa1e-4dc3-abb5-0228d4a487ed/Lipa-derev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764704"/>
            <a:ext cx="3960439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ТОПОР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000108"/>
            <a:ext cx="807249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Топор</a:t>
            </a:r>
            <a:r>
              <a:rPr lang="ru-RU" sz="2400" dirty="0" smtClean="0"/>
              <a:t> - ручной инструмент (чаще плотницкий) для </a:t>
            </a:r>
            <a:r>
              <a:rPr lang="ru-RU" sz="2400" dirty="0" err="1" smtClean="0"/>
              <a:t>для</a:t>
            </a:r>
            <a:r>
              <a:rPr lang="ru-RU" sz="2400" dirty="0" smtClean="0"/>
              <a:t> разрубания или придания формы дереву, а также для рубки деревьев. В былые времена топор использовался как режущее - рубящее или метательное оружие. </a:t>
            </a:r>
            <a:br>
              <a:rPr lang="ru-RU" sz="2400" dirty="0" smtClean="0"/>
            </a:br>
            <a:r>
              <a:rPr lang="ru-RU" sz="2400" dirty="0" smtClean="0"/>
              <a:t>Топор состоит их ручки (топорище) и насаженным на топорище топором (иногда называется - железка).</a:t>
            </a:r>
          </a:p>
        </p:txBody>
      </p:sp>
      <p:pic>
        <p:nvPicPr>
          <p:cNvPr id="7" name="Рисунок 6" descr="http://www.hi-intel.ru/1/img/7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3500438"/>
            <a:ext cx="6429420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624</TotalTime>
  <Words>1012</Words>
  <Application>Microsoft Office PowerPoint</Application>
  <PresentationFormat>Экран (4:3)</PresentationFormat>
  <Paragraphs>120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Тема2</vt:lpstr>
      <vt:lpstr>Рабочее место и инструменты для ручной обработки древесины</vt:lpstr>
      <vt:lpstr>Цель:</vt:lpstr>
      <vt:lpstr>Слайд 3</vt:lpstr>
      <vt:lpstr>Слайд 4</vt:lpstr>
      <vt:lpstr>Слайд 5</vt:lpstr>
      <vt:lpstr>Рабочее место</vt:lpstr>
      <vt:lpstr>Рабочая зона</vt:lpstr>
      <vt:lpstr>Породы деревьев</vt:lpstr>
      <vt:lpstr>ТОПОР</vt:lpstr>
      <vt:lpstr>ПИЛА</vt:lpstr>
      <vt:lpstr>СТАМЕСКА</vt:lpstr>
      <vt:lpstr>ДОЛОТО</vt:lpstr>
      <vt:lpstr>РУБАНОК </vt:lpstr>
      <vt:lpstr>ДРЕЛЬ. КОЛОВОРОТ. </vt:lpstr>
      <vt:lpstr>ЛОБЗИК </vt:lpstr>
      <vt:lpstr>Слайд 16</vt:lpstr>
      <vt:lpstr>СТОЛЯРНЫЕ ПРИСПОСОБЛЕНИЯ</vt:lpstr>
      <vt:lpstr>СТРУБЦИНА</vt:lpstr>
      <vt:lpstr>ПРАКТИЧЕСКАЯ РАБОТА</vt:lpstr>
      <vt:lpstr>ИНСТРУМЕНТЫ ДЛЯ РАЗМЕТКИ ДРЕВЕСИНЫ </vt:lpstr>
      <vt:lpstr>ИНСТРУМЕНТЫ ДЛЯ РАЗМЕТКИ ДРЕВЕСИНЫ 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</dc:creator>
  <cp:lastModifiedBy>Цикунова</cp:lastModifiedBy>
  <cp:revision>90</cp:revision>
  <dcterms:modified xsi:type="dcterms:W3CDTF">2017-11-12T22:00:17Z</dcterms:modified>
</cp:coreProperties>
</file>