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942"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6DF3795-1C01-4945-8679-AC1E8D3E0EAD}" type="datetimeFigureOut">
              <a:rPr lang="ru-RU" smtClean="0"/>
              <a:t>08.06.2022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3F70EDD-AD43-4CB9-81D8-6A015BF636BD}" type="slidenum">
              <a:rPr lang="ru-RU" smtClean="0"/>
              <a:t>‹#›</a:t>
            </a:fld>
            <a:endParaRPr lang="ru-RU"/>
          </a:p>
        </p:txBody>
      </p:sp>
    </p:spTree>
    <p:extLst>
      <p:ext uri="{BB962C8B-B14F-4D97-AF65-F5344CB8AC3E}">
        <p14:creationId xmlns:p14="http://schemas.microsoft.com/office/powerpoint/2010/main" val="25990811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6DF3795-1C01-4945-8679-AC1E8D3E0EAD}" type="datetimeFigureOut">
              <a:rPr lang="ru-RU" smtClean="0"/>
              <a:t>08.06.2022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3F70EDD-AD43-4CB9-81D8-6A015BF636BD}" type="slidenum">
              <a:rPr lang="ru-RU" smtClean="0"/>
              <a:t>‹#›</a:t>
            </a:fld>
            <a:endParaRPr lang="ru-RU"/>
          </a:p>
        </p:txBody>
      </p:sp>
    </p:spTree>
    <p:extLst>
      <p:ext uri="{BB962C8B-B14F-4D97-AF65-F5344CB8AC3E}">
        <p14:creationId xmlns:p14="http://schemas.microsoft.com/office/powerpoint/2010/main" val="1671753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6DF3795-1C01-4945-8679-AC1E8D3E0EAD}" type="datetimeFigureOut">
              <a:rPr lang="ru-RU" smtClean="0"/>
              <a:t>08.06.2022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3F70EDD-AD43-4CB9-81D8-6A015BF636BD}" type="slidenum">
              <a:rPr lang="ru-RU" smtClean="0"/>
              <a:t>‹#›</a:t>
            </a:fld>
            <a:endParaRPr lang="ru-RU"/>
          </a:p>
        </p:txBody>
      </p:sp>
    </p:spTree>
    <p:extLst>
      <p:ext uri="{BB962C8B-B14F-4D97-AF65-F5344CB8AC3E}">
        <p14:creationId xmlns:p14="http://schemas.microsoft.com/office/powerpoint/2010/main" val="117759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6DF3795-1C01-4945-8679-AC1E8D3E0EAD}" type="datetimeFigureOut">
              <a:rPr lang="ru-RU" smtClean="0"/>
              <a:t>08.06.2022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3F70EDD-AD43-4CB9-81D8-6A015BF636BD}" type="slidenum">
              <a:rPr lang="ru-RU" smtClean="0"/>
              <a:t>‹#›</a:t>
            </a:fld>
            <a:endParaRPr lang="ru-RU"/>
          </a:p>
        </p:txBody>
      </p:sp>
    </p:spTree>
    <p:extLst>
      <p:ext uri="{BB962C8B-B14F-4D97-AF65-F5344CB8AC3E}">
        <p14:creationId xmlns:p14="http://schemas.microsoft.com/office/powerpoint/2010/main" val="2941417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6DF3795-1C01-4945-8679-AC1E8D3E0EAD}" type="datetimeFigureOut">
              <a:rPr lang="ru-RU" smtClean="0"/>
              <a:t>08.06.2022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3F70EDD-AD43-4CB9-81D8-6A015BF636BD}" type="slidenum">
              <a:rPr lang="ru-RU" smtClean="0"/>
              <a:t>‹#›</a:t>
            </a:fld>
            <a:endParaRPr lang="ru-RU"/>
          </a:p>
        </p:txBody>
      </p:sp>
    </p:spTree>
    <p:extLst>
      <p:ext uri="{BB962C8B-B14F-4D97-AF65-F5344CB8AC3E}">
        <p14:creationId xmlns:p14="http://schemas.microsoft.com/office/powerpoint/2010/main" val="2812725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6DF3795-1C01-4945-8679-AC1E8D3E0EAD}" type="datetimeFigureOut">
              <a:rPr lang="ru-RU" smtClean="0"/>
              <a:t>08.06.2022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3F70EDD-AD43-4CB9-81D8-6A015BF636BD}" type="slidenum">
              <a:rPr lang="ru-RU" smtClean="0"/>
              <a:t>‹#›</a:t>
            </a:fld>
            <a:endParaRPr lang="ru-RU"/>
          </a:p>
        </p:txBody>
      </p:sp>
    </p:spTree>
    <p:extLst>
      <p:ext uri="{BB962C8B-B14F-4D97-AF65-F5344CB8AC3E}">
        <p14:creationId xmlns:p14="http://schemas.microsoft.com/office/powerpoint/2010/main" val="38044177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6DF3795-1C01-4945-8679-AC1E8D3E0EAD}" type="datetimeFigureOut">
              <a:rPr lang="ru-RU" smtClean="0"/>
              <a:t>08.06.2022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13F70EDD-AD43-4CB9-81D8-6A015BF636BD}" type="slidenum">
              <a:rPr lang="ru-RU" smtClean="0"/>
              <a:t>‹#›</a:t>
            </a:fld>
            <a:endParaRPr lang="ru-RU"/>
          </a:p>
        </p:txBody>
      </p:sp>
    </p:spTree>
    <p:extLst>
      <p:ext uri="{BB962C8B-B14F-4D97-AF65-F5344CB8AC3E}">
        <p14:creationId xmlns:p14="http://schemas.microsoft.com/office/powerpoint/2010/main" val="650948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6DF3795-1C01-4945-8679-AC1E8D3E0EAD}" type="datetimeFigureOut">
              <a:rPr lang="ru-RU" smtClean="0"/>
              <a:t>08.06.2022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13F70EDD-AD43-4CB9-81D8-6A015BF636BD}" type="slidenum">
              <a:rPr lang="ru-RU" smtClean="0"/>
              <a:t>‹#›</a:t>
            </a:fld>
            <a:endParaRPr lang="ru-RU"/>
          </a:p>
        </p:txBody>
      </p:sp>
    </p:spTree>
    <p:extLst>
      <p:ext uri="{BB962C8B-B14F-4D97-AF65-F5344CB8AC3E}">
        <p14:creationId xmlns:p14="http://schemas.microsoft.com/office/powerpoint/2010/main" val="3259329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6DF3795-1C01-4945-8679-AC1E8D3E0EAD}" type="datetimeFigureOut">
              <a:rPr lang="ru-RU" smtClean="0"/>
              <a:t>08.06.2022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13F70EDD-AD43-4CB9-81D8-6A015BF636BD}" type="slidenum">
              <a:rPr lang="ru-RU" smtClean="0"/>
              <a:t>‹#›</a:t>
            </a:fld>
            <a:endParaRPr lang="ru-RU"/>
          </a:p>
        </p:txBody>
      </p:sp>
    </p:spTree>
    <p:extLst>
      <p:ext uri="{BB962C8B-B14F-4D97-AF65-F5344CB8AC3E}">
        <p14:creationId xmlns:p14="http://schemas.microsoft.com/office/powerpoint/2010/main" val="20163011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6DF3795-1C01-4945-8679-AC1E8D3E0EAD}" type="datetimeFigureOut">
              <a:rPr lang="ru-RU" smtClean="0"/>
              <a:t>08.06.2022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3F70EDD-AD43-4CB9-81D8-6A015BF636BD}" type="slidenum">
              <a:rPr lang="ru-RU" smtClean="0"/>
              <a:t>‹#›</a:t>
            </a:fld>
            <a:endParaRPr lang="ru-RU"/>
          </a:p>
        </p:txBody>
      </p:sp>
    </p:spTree>
    <p:extLst>
      <p:ext uri="{BB962C8B-B14F-4D97-AF65-F5344CB8AC3E}">
        <p14:creationId xmlns:p14="http://schemas.microsoft.com/office/powerpoint/2010/main" val="32464156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6DF3795-1C01-4945-8679-AC1E8D3E0EAD}" type="datetimeFigureOut">
              <a:rPr lang="ru-RU" smtClean="0"/>
              <a:t>08.06.2022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3F70EDD-AD43-4CB9-81D8-6A015BF636BD}" type="slidenum">
              <a:rPr lang="ru-RU" smtClean="0"/>
              <a:t>‹#›</a:t>
            </a:fld>
            <a:endParaRPr lang="ru-RU"/>
          </a:p>
        </p:txBody>
      </p:sp>
    </p:spTree>
    <p:extLst>
      <p:ext uri="{BB962C8B-B14F-4D97-AF65-F5344CB8AC3E}">
        <p14:creationId xmlns:p14="http://schemas.microsoft.com/office/powerpoint/2010/main" val="2341662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DF3795-1C01-4945-8679-AC1E8D3E0EAD}" type="datetimeFigureOut">
              <a:rPr lang="ru-RU" smtClean="0"/>
              <a:t>08.06.2022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F70EDD-AD43-4CB9-81D8-6A015BF636BD}" type="slidenum">
              <a:rPr lang="ru-RU" smtClean="0"/>
              <a:t>‹#›</a:t>
            </a:fld>
            <a:endParaRPr lang="ru-RU"/>
          </a:p>
        </p:txBody>
      </p:sp>
    </p:spTree>
    <p:extLst>
      <p:ext uri="{BB962C8B-B14F-4D97-AF65-F5344CB8AC3E}">
        <p14:creationId xmlns:p14="http://schemas.microsoft.com/office/powerpoint/2010/main" val="27899588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1052736"/>
            <a:ext cx="8892480" cy="2262113"/>
          </a:xfrm>
        </p:spPr>
        <p:txBody>
          <a:bodyPr/>
          <a:lstStyle/>
          <a:p>
            <a:r>
              <a:rPr lang="ru-RU" dirty="0" smtClean="0">
                <a:solidFill>
                  <a:srgbClr val="FF0000"/>
                </a:solidFill>
                <a:latin typeface="Arial Black" pitchFamily="34" charset="0"/>
              </a:rPr>
              <a:t>РАБОТА  НАД  </a:t>
            </a:r>
            <a:r>
              <a:rPr lang="ru-RU" dirty="0" smtClean="0">
                <a:solidFill>
                  <a:srgbClr val="FF0000"/>
                </a:solidFill>
                <a:latin typeface="Arial Black" pitchFamily="34" charset="0"/>
              </a:rPr>
              <a:t>ОШИБКАМИ</a:t>
            </a:r>
            <a:r>
              <a:rPr lang="en-US" dirty="0" smtClean="0">
                <a:solidFill>
                  <a:srgbClr val="FF0000"/>
                </a:solidFill>
                <a:latin typeface="Arial Black" pitchFamily="34" charset="0"/>
              </a:rPr>
              <a:t> </a:t>
            </a:r>
            <a:r>
              <a:rPr lang="tk-TM" dirty="0" smtClean="0">
                <a:solidFill>
                  <a:srgbClr val="FF0000"/>
                </a:solidFill>
                <a:latin typeface="Arial Black" pitchFamily="34" charset="0"/>
              </a:rPr>
              <a:t>по теме “Частицы”</a:t>
            </a:r>
            <a:endParaRPr lang="ru-RU" dirty="0">
              <a:solidFill>
                <a:srgbClr val="FF0000"/>
              </a:solidFill>
              <a:latin typeface="Arial Black" pitchFamily="34" charset="0"/>
            </a:endParaRPr>
          </a:p>
        </p:txBody>
      </p:sp>
      <p:sp>
        <p:nvSpPr>
          <p:cNvPr id="3" name="Подзаголовок 2"/>
          <p:cNvSpPr>
            <a:spLocks noGrp="1"/>
          </p:cNvSpPr>
          <p:nvPr>
            <p:ph type="subTitle" idx="1"/>
          </p:nvPr>
        </p:nvSpPr>
        <p:spPr/>
        <p:txBody>
          <a:bodyPr/>
          <a:lstStyle/>
          <a:p>
            <a:endParaRPr lang="ru-RU"/>
          </a:p>
        </p:txBody>
      </p:sp>
    </p:spTree>
    <p:extLst>
      <p:ext uri="{BB962C8B-B14F-4D97-AF65-F5344CB8AC3E}">
        <p14:creationId xmlns:p14="http://schemas.microsoft.com/office/powerpoint/2010/main" val="35539367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9144000" cy="6858000"/>
          </a:xfrm>
        </p:spPr>
        <p:txBody>
          <a:bodyPr>
            <a:normAutofit/>
          </a:bodyPr>
          <a:lstStyle/>
          <a:p>
            <a:pPr marL="0" indent="0">
              <a:buNone/>
            </a:pPr>
            <a:r>
              <a:rPr lang="ru-RU" b="1" dirty="0" smtClean="0">
                <a:solidFill>
                  <a:srgbClr val="FF0000"/>
                </a:solidFill>
                <a:latin typeface="Times New Roman" pitchFamily="18" charset="0"/>
                <a:cs typeface="Times New Roman" pitchFamily="18" charset="0"/>
              </a:rPr>
              <a:t>10. В каком из предложений используется суффикс –то, а в каком – частица то: </a:t>
            </a:r>
          </a:p>
          <a:p>
            <a:pPr marL="514350" indent="-514350">
              <a:buAutoNum type="arabicPeriod"/>
            </a:pPr>
            <a:r>
              <a:rPr lang="ru-RU" dirty="0" smtClean="0">
                <a:latin typeface="Times New Roman" pitchFamily="18" charset="0"/>
                <a:cs typeface="Times New Roman" pitchFamily="18" charset="0"/>
              </a:rPr>
              <a:t>– Что хорошего (то)? – не утерпел капитан. </a:t>
            </a:r>
          </a:p>
          <a:p>
            <a:pPr marL="0" indent="0">
              <a:buNone/>
            </a:pPr>
            <a:r>
              <a:rPr lang="ru-RU" dirty="0" smtClean="0">
                <a:latin typeface="Times New Roman" pitchFamily="18" charset="0"/>
                <a:cs typeface="Times New Roman" pitchFamily="18" charset="0"/>
              </a:rPr>
              <a:t>2. – Ну, я (то), конечно, страдалец – мне на вахту, а вы что? 3. – Очень просто: судно (то) деревянное да, наверно, и груз у него лёгкий. 4. – Водолазов (то) два, но один должен быть наверху, у насоса.</a:t>
            </a:r>
          </a:p>
          <a:p>
            <a:pPr marL="0" indent="0">
              <a:buNone/>
            </a:pPr>
            <a:r>
              <a:rPr lang="ru-RU" dirty="0" smtClean="0">
                <a:latin typeface="Times New Roman" pitchFamily="18" charset="0"/>
                <a:cs typeface="Times New Roman" pitchFamily="18" charset="0"/>
              </a:rPr>
              <a:t>а) в 1, 2, 3 – частица;              б) во 2, 3 суффикс; </a:t>
            </a:r>
          </a:p>
          <a:p>
            <a:pPr marL="0" indent="0">
              <a:buNone/>
            </a:pPr>
            <a:r>
              <a:rPr lang="ru-RU" dirty="0" smtClean="0">
                <a:latin typeface="Times New Roman" pitchFamily="18" charset="0"/>
                <a:cs typeface="Times New Roman" pitchFamily="18" charset="0"/>
              </a:rPr>
              <a:t>в) во всех предложениях то является суффиксом; </a:t>
            </a:r>
          </a:p>
          <a:p>
            <a:pPr marL="0" indent="0">
              <a:buNone/>
            </a:pPr>
            <a:r>
              <a:rPr lang="ru-RU" dirty="0" smtClean="0">
                <a:latin typeface="Times New Roman" pitchFamily="18" charset="0"/>
                <a:cs typeface="Times New Roman" pitchFamily="18" charset="0"/>
              </a:rPr>
              <a:t>г) во всех предложениях то является частицей; </a:t>
            </a:r>
          </a:p>
          <a:p>
            <a:pPr marL="0" indent="0">
              <a:buNone/>
            </a:pPr>
            <a:r>
              <a:rPr lang="ru-RU" dirty="0" smtClean="0">
                <a:latin typeface="Times New Roman" pitchFamily="18" charset="0"/>
                <a:cs typeface="Times New Roman" pitchFamily="18" charset="0"/>
              </a:rPr>
              <a:t>д) нет верных вариантов ответа.</a:t>
            </a:r>
          </a:p>
          <a:p>
            <a:pPr marL="0" indent="0">
              <a:buNone/>
            </a:pPr>
            <a:r>
              <a:rPr lang="ru-RU" b="1" dirty="0" smtClean="0">
                <a:solidFill>
                  <a:srgbClr val="FF0000"/>
                </a:solidFill>
                <a:latin typeface="Times New Roman" pitchFamily="18" charset="0"/>
                <a:cs typeface="Times New Roman" pitchFamily="18" charset="0"/>
              </a:rPr>
              <a:t>ОТВЕТ: г</a:t>
            </a:r>
            <a:endParaRPr lang="ru-RU"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3173822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9144000" cy="6858000"/>
          </a:xfrm>
        </p:spPr>
        <p:txBody>
          <a:bodyPr>
            <a:normAutofit fontScale="92500" lnSpcReduction="20000"/>
          </a:bodyPr>
          <a:lstStyle/>
          <a:p>
            <a:pPr marL="0" indent="0">
              <a:buNone/>
            </a:pPr>
            <a:r>
              <a:rPr lang="ru-RU" b="1" dirty="0" smtClean="0">
                <a:solidFill>
                  <a:srgbClr val="FF0000"/>
                </a:solidFill>
                <a:latin typeface="Times New Roman" pitchFamily="18" charset="0"/>
                <a:cs typeface="Times New Roman" pitchFamily="18" charset="0"/>
              </a:rPr>
              <a:t>11. Как правильно написать взятое в скобки? </a:t>
            </a:r>
          </a:p>
          <a:p>
            <a:pPr marL="0" indent="0">
              <a:buNone/>
            </a:pPr>
            <a:r>
              <a:rPr lang="ru-RU" dirty="0" smtClean="0">
                <a:latin typeface="Times New Roman" pitchFamily="18" charset="0"/>
                <a:cs typeface="Times New Roman" pitchFamily="18" charset="0"/>
              </a:rPr>
              <a:t>1– Объясните (ка) мне, товарищ инженер, - спросил капитан, - как мог потонувший корабль столько времени плавать, да ещё под водой, на манер подводной лодки? 2. Во что (бы) то ни стало нужно туда поехать. 3. Написать надо, что (бы) ответили; 4. Холодно, за (то) свежо. 5. Мы так (же) не смогли приехать на праздник. 6. Он посоветовал ему сделать то (же), что и все 7. Книги новые, при (чём) дорогие. 8. Сосны как (будто) пики. 9. Он работал так (же) хорошо, как брат. 10. Написать, а так (же) выучить. </a:t>
            </a:r>
          </a:p>
          <a:p>
            <a:pPr marL="0" indent="0">
              <a:buNone/>
            </a:pPr>
            <a:r>
              <a:rPr lang="ru-RU" dirty="0" smtClean="0">
                <a:latin typeface="Times New Roman" pitchFamily="18" charset="0"/>
                <a:cs typeface="Times New Roman" pitchFamily="18" charset="0"/>
              </a:rPr>
              <a:t>11. Успеть (таки). 12. Он (таки) узнал. 13. В тот (же) день. 14. Зашёл (бы) в дом. 15. Готовы (ли) вы?</a:t>
            </a:r>
          </a:p>
          <a:p>
            <a:pPr marL="0" indent="0">
              <a:buNone/>
            </a:pPr>
            <a:r>
              <a:rPr lang="ru-RU" b="1" dirty="0" smtClean="0">
                <a:solidFill>
                  <a:srgbClr val="FF0000"/>
                </a:solidFill>
                <a:latin typeface="Times New Roman" pitchFamily="18" charset="0"/>
                <a:cs typeface="Times New Roman" pitchFamily="18" charset="0"/>
              </a:rPr>
              <a:t>ОТВЕТ: </a:t>
            </a:r>
          </a:p>
          <a:p>
            <a:pPr marL="0" indent="0">
              <a:buNone/>
            </a:pPr>
            <a:r>
              <a:rPr lang="ru-RU" b="1" dirty="0" smtClean="0">
                <a:solidFill>
                  <a:srgbClr val="FF0000"/>
                </a:solidFill>
                <a:latin typeface="Times New Roman" pitchFamily="18" charset="0"/>
                <a:cs typeface="Times New Roman" pitchFamily="18" charset="0"/>
              </a:rPr>
              <a:t>а) через дефис – 1, 11</a:t>
            </a:r>
          </a:p>
          <a:p>
            <a:pPr marL="0" indent="0">
              <a:buNone/>
            </a:pPr>
            <a:r>
              <a:rPr lang="ru-RU" b="1" dirty="0" smtClean="0">
                <a:solidFill>
                  <a:srgbClr val="FF0000"/>
                </a:solidFill>
                <a:latin typeface="Times New Roman" pitchFamily="18" charset="0"/>
                <a:cs typeface="Times New Roman" pitchFamily="18" charset="0"/>
              </a:rPr>
              <a:t>б) раздельно – 2,6,8,9,12,13,14,15</a:t>
            </a:r>
          </a:p>
          <a:p>
            <a:pPr marL="0" indent="0">
              <a:buNone/>
            </a:pPr>
            <a:r>
              <a:rPr lang="ru-RU" b="1" dirty="0" smtClean="0">
                <a:solidFill>
                  <a:srgbClr val="FF0000"/>
                </a:solidFill>
                <a:latin typeface="Times New Roman" pitchFamily="18" charset="0"/>
                <a:cs typeface="Times New Roman" pitchFamily="18" charset="0"/>
              </a:rPr>
              <a:t>в) слитно – 3,4,5,7,10.</a:t>
            </a:r>
          </a:p>
          <a:p>
            <a:pPr marL="0" indent="0">
              <a:buNone/>
            </a:pPr>
            <a:endParaRPr lang="ru-RU" dirty="0"/>
          </a:p>
        </p:txBody>
      </p:sp>
    </p:spTree>
    <p:extLst>
      <p:ext uri="{BB962C8B-B14F-4D97-AF65-F5344CB8AC3E}">
        <p14:creationId xmlns:p14="http://schemas.microsoft.com/office/powerpoint/2010/main" val="3704837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9144000" cy="6858000"/>
          </a:xfrm>
        </p:spPr>
        <p:txBody>
          <a:bodyPr>
            <a:normAutofit fontScale="92500" lnSpcReduction="10000"/>
          </a:bodyPr>
          <a:lstStyle/>
          <a:p>
            <a:pPr marL="0" indent="0">
              <a:buNone/>
            </a:pPr>
            <a:r>
              <a:rPr lang="ru-RU" b="1" dirty="0" smtClean="0">
                <a:solidFill>
                  <a:srgbClr val="FF0000"/>
                </a:solidFill>
                <a:latin typeface="Times New Roman" pitchFamily="18" charset="0"/>
                <a:cs typeface="Times New Roman" pitchFamily="18" charset="0"/>
              </a:rPr>
              <a:t>12. Вместо цифр не или ни? Укажи, не списывая предложения. </a:t>
            </a:r>
          </a:p>
          <a:p>
            <a:pPr marL="0" indent="0">
              <a:buNone/>
            </a:pPr>
            <a:r>
              <a:rPr lang="ru-RU" dirty="0" smtClean="0">
                <a:latin typeface="Times New Roman" pitchFamily="18" charset="0"/>
                <a:cs typeface="Times New Roman" pitchFamily="18" charset="0"/>
              </a:rPr>
              <a:t>1.Я с восхищением смотрел на водолаза, казалось, (1) сколько (2) потерявшего своей задорной бодрости и после второго спуска. 2. В откатившейся массе воды замелькали куски тёмного дерева, ещё через (3)сколько секунд поверхность воды покрылась массой почерневших пластин пробки. 3. Старинный английский язык (4) сколько затруднял чтение. 4. Через (5) сколько секунд волна воздуха зашипела по ходу и донеслась до нас, погасив фонарь и свечу. 5. Попытки расчистить источник (6) к чему (7) привели. 6. В первый день я (8) заметил (9) чего особенного и долго работал, делая этюды. 7. Так вот, я рассчитываю найти (10) что подобное.</a:t>
            </a:r>
          </a:p>
          <a:p>
            <a:pPr marL="0" indent="0">
              <a:buNone/>
            </a:pPr>
            <a:r>
              <a:rPr lang="ru-RU" b="1" dirty="0" smtClean="0">
                <a:solidFill>
                  <a:srgbClr val="FF0000"/>
                </a:solidFill>
                <a:latin typeface="Times New Roman" pitchFamily="18" charset="0"/>
                <a:cs typeface="Times New Roman" pitchFamily="18" charset="0"/>
              </a:rPr>
              <a:t>ОТВЕТ: НИ – 1,6,9.           НЕ – 2,3,4,5,7,8,10.</a:t>
            </a:r>
            <a:endParaRPr lang="ru-RU"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3412903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9144000" cy="6858000"/>
          </a:xfrm>
        </p:spPr>
        <p:txBody>
          <a:bodyPr>
            <a:normAutofit fontScale="62500" lnSpcReduction="20000"/>
          </a:bodyPr>
          <a:lstStyle/>
          <a:p>
            <a:pPr marL="0" indent="0">
              <a:buNone/>
            </a:pPr>
            <a:r>
              <a:rPr lang="ru-RU" sz="3400" b="1" dirty="0" smtClean="0">
                <a:solidFill>
                  <a:srgbClr val="FF0000"/>
                </a:solidFill>
                <a:latin typeface="Times New Roman" pitchFamily="18" charset="0"/>
                <a:cs typeface="Times New Roman" pitchFamily="18" charset="0"/>
              </a:rPr>
              <a:t>А. 1. Какие из отмеченных цифрами слов являются частицами?</a:t>
            </a:r>
          </a:p>
          <a:p>
            <a:pPr marL="0" indent="0">
              <a:buNone/>
            </a:pPr>
            <a:r>
              <a:rPr lang="ru-RU" sz="3400" dirty="0" smtClean="0">
                <a:latin typeface="Times New Roman" pitchFamily="18" charset="0"/>
                <a:cs typeface="Times New Roman" pitchFamily="18" charset="0"/>
              </a:rPr>
              <a:t>…Рос я в(1) великой глуши. Пустынные поля, одинокая усадьба среди(2) них(3)… Зимой безграничное снежное море, летом – море хлебов, трав и(4) цветов…И вечная тишина этих(5) полей, их(6) загадочное молчание…Но(7) грустит ли(8) в(9) тишине, в глуши какой-нибудь(10) сурок, жаворонок – нет(11), они ни(12) о чём не(13) спрашивают, ничему не дивятся, не чувствуют той(14) сокровенной души, которая всегда(15) чудится человеческой душе в мире, окружающем её, не знают ни зова пространства, ни бега времени. А(16) я уже(17) и тогда(18) знал всё это. Глубина неба, даль полей говорили мне о чём-то ином, как бы существующем помимо(19) их, вызывали мечту и тоску о чём-то мне недостающем, трогали непонятной любовью и нежностью к кому и чему…</a:t>
            </a:r>
          </a:p>
          <a:p>
            <a:pPr marL="0" indent="0">
              <a:buNone/>
            </a:pPr>
            <a:r>
              <a:rPr lang="ru-RU" sz="3400" dirty="0" smtClean="0">
                <a:latin typeface="Times New Roman" pitchFamily="18" charset="0"/>
                <a:cs typeface="Times New Roman" pitchFamily="18" charset="0"/>
              </a:rPr>
              <a:t>Вот(20) я за усадьбой, в поле. Вечер как будто(21) всё(22) тот же(23) – только(24) тут ещё блещет низкое солнце – и всё так же одинок я в мире. Вокруг меня, куда ни кинь взгляд, колосистые ржи, овсы, а в них, в густой чаще склонённых стеблей, - затаённая жизнь перепелов.</a:t>
            </a:r>
          </a:p>
          <a:p>
            <a:pPr marL="0" indent="0">
              <a:buNone/>
            </a:pPr>
            <a:r>
              <a:rPr lang="ru-RU" sz="3400" dirty="0" smtClean="0">
                <a:latin typeface="Times New Roman" pitchFamily="18" charset="0"/>
                <a:cs typeface="Times New Roman" pitchFamily="18" charset="0"/>
              </a:rPr>
              <a:t>а) 1, 17, 19, 25; </a:t>
            </a:r>
          </a:p>
          <a:p>
            <a:pPr marL="0" indent="0">
              <a:buNone/>
            </a:pPr>
            <a:r>
              <a:rPr lang="ru-RU" sz="3400" dirty="0" smtClean="0">
                <a:latin typeface="Times New Roman" pitchFamily="18" charset="0"/>
                <a:cs typeface="Times New Roman" pitchFamily="18" charset="0"/>
              </a:rPr>
              <a:t>б) 8, 12, 13, 17, 19, 22, 24;</a:t>
            </a:r>
          </a:p>
          <a:p>
            <a:pPr marL="0" indent="0">
              <a:buNone/>
            </a:pPr>
            <a:r>
              <a:rPr lang="ru-RU" sz="3400" dirty="0" smtClean="0">
                <a:latin typeface="Times New Roman" pitchFamily="18" charset="0"/>
                <a:cs typeface="Times New Roman" pitchFamily="18" charset="0"/>
              </a:rPr>
              <a:t>в) 1, 7, 8, 12, 13, 17, 21;</a:t>
            </a:r>
          </a:p>
          <a:p>
            <a:pPr marL="0" indent="0">
              <a:buNone/>
            </a:pPr>
            <a:r>
              <a:rPr lang="ru-RU" sz="3400" dirty="0" smtClean="0">
                <a:latin typeface="Times New Roman" pitchFamily="18" charset="0"/>
                <a:cs typeface="Times New Roman" pitchFamily="18" charset="0"/>
              </a:rPr>
              <a:t>г) 8, 12, 13, 17, 20, 22, 23, 24; </a:t>
            </a:r>
          </a:p>
          <a:p>
            <a:pPr marL="0" indent="0">
              <a:buNone/>
            </a:pPr>
            <a:r>
              <a:rPr lang="ru-RU" sz="3400" dirty="0" smtClean="0">
                <a:latin typeface="Times New Roman" pitchFamily="18" charset="0"/>
                <a:cs typeface="Times New Roman" pitchFamily="18" charset="0"/>
              </a:rPr>
              <a:t>д) 8, 12, 13, 17, 20, 21; 22; 23; 24; </a:t>
            </a:r>
          </a:p>
          <a:p>
            <a:pPr marL="0" indent="0">
              <a:buNone/>
            </a:pPr>
            <a:r>
              <a:rPr lang="ru-RU" sz="3400" dirty="0" smtClean="0">
                <a:latin typeface="Times New Roman" pitchFamily="18" charset="0"/>
                <a:cs typeface="Times New Roman" pitchFamily="18" charset="0"/>
              </a:rPr>
              <a:t>е) ни один вариант не является верным.</a:t>
            </a:r>
          </a:p>
          <a:p>
            <a:pPr marL="0" indent="0">
              <a:buNone/>
            </a:pPr>
            <a:endParaRPr lang="ru-RU" b="1" dirty="0" smtClean="0">
              <a:latin typeface="Times New Roman" pitchFamily="18" charset="0"/>
              <a:cs typeface="Times New Roman" pitchFamily="18" charset="0"/>
            </a:endParaRPr>
          </a:p>
          <a:p>
            <a:pPr marL="0" indent="0">
              <a:buNone/>
            </a:pPr>
            <a:r>
              <a:rPr lang="ru-RU" b="1" dirty="0" smtClean="0">
                <a:solidFill>
                  <a:srgbClr val="FF0000"/>
                </a:solidFill>
                <a:latin typeface="Times New Roman" pitchFamily="18" charset="0"/>
                <a:cs typeface="Times New Roman" pitchFamily="18" charset="0"/>
              </a:rPr>
              <a:t>ОТВЕТ: г</a:t>
            </a:r>
            <a:endParaRPr lang="ru-RU"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264783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9144000" cy="6858000"/>
          </a:xfrm>
        </p:spPr>
        <p:txBody>
          <a:bodyPr>
            <a:normAutofit fontScale="92500" lnSpcReduction="10000"/>
          </a:bodyPr>
          <a:lstStyle/>
          <a:p>
            <a:pPr marL="0" indent="0">
              <a:buNone/>
            </a:pPr>
            <a:r>
              <a:rPr lang="ru-RU" b="1" dirty="0" smtClean="0">
                <a:solidFill>
                  <a:srgbClr val="FF0000"/>
                </a:solidFill>
                <a:latin typeface="Times New Roman" pitchFamily="18" charset="0"/>
                <a:cs typeface="Times New Roman" pitchFamily="18" charset="0"/>
              </a:rPr>
              <a:t>2. Какие из отмеченных цифрами слов не являются частицами?</a:t>
            </a:r>
          </a:p>
          <a:p>
            <a:pPr marL="0" indent="0">
              <a:buNone/>
            </a:pPr>
            <a:r>
              <a:rPr lang="ru-RU" dirty="0" smtClean="0">
                <a:latin typeface="Times New Roman" pitchFamily="18" charset="0"/>
                <a:cs typeface="Times New Roman" pitchFamily="18" charset="0"/>
              </a:rPr>
              <a:t>А между(1) тем(2) заря разгорается; вот(3) уже(4) золотые полосы потянулись по небу, жаворонки поют, предрассветный ветер подул – и(5) тихо всплывает багровое солнце. Свежо, весело, любо! Далеко видно кругом. Вон(6) за(7) рощей деревня, вон подальше другая с белой церковью, вон берёзовый лесок на(8) горе. Как(9) вольно дышит грудь, как крепнет человек, охваченный свежим дыханием весны!</a:t>
            </a:r>
          </a:p>
          <a:p>
            <a:r>
              <a:rPr lang="ru-RU" dirty="0" smtClean="0">
                <a:latin typeface="Times New Roman" pitchFamily="18" charset="0"/>
                <a:cs typeface="Times New Roman" pitchFamily="18" charset="0"/>
              </a:rPr>
              <a:t>а) 1,2,3,4,5,7,8;                       б) 1,2,5,7,8,9; </a:t>
            </a:r>
          </a:p>
          <a:p>
            <a:r>
              <a:rPr lang="ru-RU" dirty="0" smtClean="0">
                <a:latin typeface="Times New Roman" pitchFamily="18" charset="0"/>
                <a:cs typeface="Times New Roman" pitchFamily="18" charset="0"/>
              </a:rPr>
              <a:t>в) 1,2,5,6,7,8;                          г) 1,5,7,8; </a:t>
            </a:r>
          </a:p>
          <a:p>
            <a:r>
              <a:rPr lang="ru-RU" dirty="0" smtClean="0">
                <a:latin typeface="Times New Roman" pitchFamily="18" charset="0"/>
                <a:cs typeface="Times New Roman" pitchFamily="18" charset="0"/>
              </a:rPr>
              <a:t>д) 1,2,5,7,8; </a:t>
            </a:r>
          </a:p>
          <a:p>
            <a:r>
              <a:rPr lang="ru-RU" dirty="0" smtClean="0">
                <a:latin typeface="Times New Roman" pitchFamily="18" charset="0"/>
                <a:cs typeface="Times New Roman" pitchFamily="18" charset="0"/>
              </a:rPr>
              <a:t>е) ни один вариант не является верным.</a:t>
            </a:r>
          </a:p>
          <a:p>
            <a:r>
              <a:rPr lang="ru-RU" b="1" dirty="0" smtClean="0">
                <a:solidFill>
                  <a:srgbClr val="FF0000"/>
                </a:solidFill>
                <a:latin typeface="Times New Roman" pitchFamily="18" charset="0"/>
                <a:cs typeface="Times New Roman" pitchFamily="18" charset="0"/>
              </a:rPr>
              <a:t>ОТВЕТ: д</a:t>
            </a:r>
            <a:endParaRPr lang="ru-RU"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3510310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9144000" cy="6858000"/>
          </a:xfrm>
        </p:spPr>
        <p:txBody>
          <a:bodyPr>
            <a:normAutofit fontScale="92500"/>
          </a:bodyPr>
          <a:lstStyle/>
          <a:p>
            <a:pPr marL="0" indent="0">
              <a:buNone/>
            </a:pPr>
            <a:r>
              <a:rPr lang="ru-RU" b="1" dirty="0" smtClean="0">
                <a:solidFill>
                  <a:srgbClr val="FF0000"/>
                </a:solidFill>
                <a:latin typeface="Times New Roman" pitchFamily="18" charset="0"/>
                <a:cs typeface="Times New Roman" pitchFamily="18" charset="0"/>
              </a:rPr>
              <a:t>3. В каком из предложений как является частицей: </a:t>
            </a:r>
          </a:p>
          <a:p>
            <a:pPr marL="514350" indent="-514350">
              <a:buAutoNum type="arabicPeriod"/>
            </a:pPr>
            <a:r>
              <a:rPr lang="ru-RU" dirty="0" smtClean="0">
                <a:latin typeface="Times New Roman" pitchFamily="18" charset="0"/>
                <a:cs typeface="Times New Roman" pitchFamily="18" charset="0"/>
              </a:rPr>
              <a:t>Как роскошно струилась река! 2. Как ты сюда пробрался, расскажи-ка?! 3. Как нам быть с тобою, милый, как прожить, мне скажешь ты? 4. Я видел, как Алексей спустился по лестнице час назад. 5. Доложи, как же мы жить-то будем?</a:t>
            </a:r>
          </a:p>
          <a:p>
            <a:pPr marL="0" indent="0">
              <a:buNone/>
            </a:pPr>
            <a:r>
              <a:rPr lang="ru-RU" dirty="0" smtClean="0">
                <a:latin typeface="Times New Roman" pitchFamily="18" charset="0"/>
                <a:cs typeface="Times New Roman" pitchFamily="18" charset="0"/>
              </a:rPr>
              <a:t>а) 1, 3;                               б) 1; </a:t>
            </a:r>
          </a:p>
          <a:p>
            <a:pPr marL="0" indent="0">
              <a:buNone/>
            </a:pPr>
            <a:r>
              <a:rPr lang="ru-RU" dirty="0" smtClean="0">
                <a:latin typeface="Times New Roman" pitchFamily="18" charset="0"/>
                <a:cs typeface="Times New Roman" pitchFamily="18" charset="0"/>
              </a:rPr>
              <a:t>в) 1, 3, 4;                          г) 3; </a:t>
            </a:r>
          </a:p>
          <a:p>
            <a:pPr marL="0" indent="0">
              <a:buNone/>
            </a:pPr>
            <a:r>
              <a:rPr lang="ru-RU" dirty="0" smtClean="0">
                <a:latin typeface="Times New Roman" pitchFamily="18" charset="0"/>
                <a:cs typeface="Times New Roman" pitchFamily="18" charset="0"/>
              </a:rPr>
              <a:t>д) 1, 4; </a:t>
            </a:r>
          </a:p>
          <a:p>
            <a:pPr marL="0" indent="0">
              <a:buNone/>
            </a:pPr>
            <a:r>
              <a:rPr lang="ru-RU" dirty="0" smtClean="0">
                <a:latin typeface="Times New Roman" pitchFamily="18" charset="0"/>
                <a:cs typeface="Times New Roman" pitchFamily="18" charset="0"/>
              </a:rPr>
              <a:t>е) ни в одном из предложений как не является частицей.</a:t>
            </a:r>
          </a:p>
          <a:p>
            <a:pPr marL="0" indent="0">
              <a:buNone/>
            </a:pPr>
            <a:endParaRPr lang="ru-RU" b="1" dirty="0" smtClean="0">
              <a:latin typeface="Times New Roman" pitchFamily="18" charset="0"/>
              <a:cs typeface="Times New Roman" pitchFamily="18" charset="0"/>
            </a:endParaRPr>
          </a:p>
          <a:p>
            <a:pPr marL="0" indent="0">
              <a:buNone/>
            </a:pPr>
            <a:r>
              <a:rPr lang="ru-RU" b="1" dirty="0" smtClean="0">
                <a:solidFill>
                  <a:srgbClr val="FF0000"/>
                </a:solidFill>
                <a:latin typeface="Times New Roman" pitchFamily="18" charset="0"/>
                <a:cs typeface="Times New Roman" pitchFamily="18" charset="0"/>
              </a:rPr>
              <a:t>ОТВЕТ: б</a:t>
            </a:r>
            <a:endParaRPr lang="ru-RU"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711654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9144000" cy="6858000"/>
          </a:xfrm>
        </p:spPr>
        <p:txBody>
          <a:bodyPr>
            <a:normAutofit fontScale="92500"/>
          </a:bodyPr>
          <a:lstStyle/>
          <a:p>
            <a:pPr marL="0" indent="0">
              <a:buNone/>
            </a:pPr>
            <a:r>
              <a:rPr lang="ru-RU" b="1" dirty="0" smtClean="0">
                <a:solidFill>
                  <a:srgbClr val="FF0000"/>
                </a:solidFill>
                <a:latin typeface="Times New Roman" pitchFamily="18" charset="0"/>
                <a:cs typeface="Times New Roman" pitchFamily="18" charset="0"/>
              </a:rPr>
              <a:t>4. В каком из предложений всё не является частицей: </a:t>
            </a:r>
          </a:p>
          <a:p>
            <a:pPr marL="0" indent="0">
              <a:buNone/>
            </a:pPr>
            <a:r>
              <a:rPr lang="ru-RU" dirty="0" smtClean="0">
                <a:latin typeface="Times New Roman" pitchFamily="18" charset="0"/>
                <a:cs typeface="Times New Roman" pitchFamily="18" charset="0"/>
              </a:rPr>
              <a:t>1. Но в них не видно перемены; всё в них на старый образец… 2. Всё вокруг сияло, пылало и сверкало, как в прекрасном сказочном дворце; 3. У тётушки княжны Лукерьи всё тот же тюлевый чепец… 4. А вы всё продолжаете меня обманывать, Иван Лукич!</a:t>
            </a:r>
          </a:p>
          <a:p>
            <a:pPr marL="0" indent="0">
              <a:buNone/>
            </a:pPr>
            <a:r>
              <a:rPr lang="ru-RU" dirty="0" smtClean="0">
                <a:latin typeface="Times New Roman" pitchFamily="18" charset="0"/>
                <a:cs typeface="Times New Roman" pitchFamily="18" charset="0"/>
              </a:rPr>
              <a:t>а) 1, 2;                                б) 1, 4; </a:t>
            </a:r>
          </a:p>
          <a:p>
            <a:pPr marL="0" indent="0">
              <a:buNone/>
            </a:pPr>
            <a:r>
              <a:rPr lang="ru-RU" dirty="0" smtClean="0">
                <a:latin typeface="Times New Roman" pitchFamily="18" charset="0"/>
                <a:cs typeface="Times New Roman" pitchFamily="18" charset="0"/>
              </a:rPr>
              <a:t>в) 2;                                    г) 2, 4; </a:t>
            </a:r>
          </a:p>
          <a:p>
            <a:pPr marL="0" indent="0">
              <a:buNone/>
            </a:pPr>
            <a:r>
              <a:rPr lang="ru-RU" dirty="0" smtClean="0">
                <a:latin typeface="Times New Roman" pitchFamily="18" charset="0"/>
                <a:cs typeface="Times New Roman" pitchFamily="18" charset="0"/>
              </a:rPr>
              <a:t>д) 1, 2, 3, 4; </a:t>
            </a:r>
          </a:p>
          <a:p>
            <a:pPr marL="0" indent="0">
              <a:buNone/>
            </a:pPr>
            <a:r>
              <a:rPr lang="ru-RU" dirty="0" smtClean="0">
                <a:latin typeface="Times New Roman" pitchFamily="18" charset="0"/>
                <a:cs typeface="Times New Roman" pitchFamily="18" charset="0"/>
              </a:rPr>
              <a:t>е) ни один из вариантов не является правильным.</a:t>
            </a:r>
          </a:p>
          <a:p>
            <a:pPr marL="0" indent="0">
              <a:buNone/>
            </a:pPr>
            <a:endParaRPr lang="ru-RU" b="1" dirty="0" smtClean="0">
              <a:latin typeface="Times New Roman" pitchFamily="18" charset="0"/>
              <a:cs typeface="Times New Roman" pitchFamily="18" charset="0"/>
            </a:endParaRPr>
          </a:p>
          <a:p>
            <a:pPr marL="0" indent="0">
              <a:buNone/>
            </a:pPr>
            <a:r>
              <a:rPr lang="ru-RU" b="1" dirty="0" smtClean="0">
                <a:solidFill>
                  <a:srgbClr val="FF0000"/>
                </a:solidFill>
                <a:latin typeface="Times New Roman" pitchFamily="18" charset="0"/>
                <a:cs typeface="Times New Roman" pitchFamily="18" charset="0"/>
              </a:rPr>
              <a:t>ОТВЕТ: а</a:t>
            </a:r>
            <a:endParaRPr lang="ru-RU"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883691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9144000" cy="6858000"/>
          </a:xfrm>
        </p:spPr>
        <p:txBody>
          <a:bodyPr>
            <a:normAutofit fontScale="92500"/>
          </a:bodyPr>
          <a:lstStyle/>
          <a:p>
            <a:pPr marL="0" indent="0">
              <a:buNone/>
            </a:pPr>
            <a:r>
              <a:rPr lang="ru-RU" b="1" dirty="0" smtClean="0">
                <a:solidFill>
                  <a:srgbClr val="FF0000"/>
                </a:solidFill>
                <a:latin typeface="Times New Roman" pitchFamily="18" charset="0"/>
                <a:cs typeface="Times New Roman" pitchFamily="18" charset="0"/>
              </a:rPr>
              <a:t>5. В каком из предложений используется частица, при помощи которой глагол приобретает форму повелительного наклонения: </a:t>
            </a:r>
          </a:p>
          <a:p>
            <a:pPr marL="0" indent="0">
              <a:buNone/>
            </a:pPr>
            <a:r>
              <a:rPr lang="ru-RU" dirty="0" smtClean="0">
                <a:latin typeface="Times New Roman" pitchFamily="18" charset="0"/>
                <a:cs typeface="Times New Roman" pitchFamily="18" charset="0"/>
              </a:rPr>
              <a:t>1. Что бы вы ни делали, чем бы вы ни занимались, вам всегда понадобится умный и верный помощник – книга. 2. Всем хотелось, чтобы поскорее наступали каникулы. 3. Да здравствует мир на земле! 4. Пусть будет светлое и чистое небо над нами!</a:t>
            </a:r>
          </a:p>
          <a:p>
            <a:pPr marL="0" indent="0">
              <a:buNone/>
            </a:pPr>
            <a:r>
              <a:rPr lang="ru-RU" dirty="0" smtClean="0">
                <a:latin typeface="Times New Roman" pitchFamily="18" charset="0"/>
                <a:cs typeface="Times New Roman" pitchFamily="18" charset="0"/>
              </a:rPr>
              <a:t>а) 1;                                         б) 1, 2, 3; </a:t>
            </a:r>
          </a:p>
          <a:p>
            <a:pPr marL="0" indent="0">
              <a:buNone/>
            </a:pPr>
            <a:r>
              <a:rPr lang="ru-RU" dirty="0" smtClean="0">
                <a:latin typeface="Times New Roman" pitchFamily="18" charset="0"/>
                <a:cs typeface="Times New Roman" pitchFamily="18" charset="0"/>
              </a:rPr>
              <a:t>в) 3, 4;                                     г) 2; </a:t>
            </a:r>
          </a:p>
          <a:p>
            <a:pPr marL="0" indent="0">
              <a:buNone/>
            </a:pPr>
            <a:r>
              <a:rPr lang="ru-RU" dirty="0" smtClean="0">
                <a:latin typeface="Times New Roman" pitchFamily="18" charset="0"/>
                <a:cs typeface="Times New Roman" pitchFamily="18" charset="0"/>
              </a:rPr>
              <a:t>д) 1, 2, 3, 4; </a:t>
            </a:r>
          </a:p>
          <a:p>
            <a:pPr marL="0" indent="0">
              <a:buNone/>
            </a:pPr>
            <a:r>
              <a:rPr lang="ru-RU" dirty="0" smtClean="0">
                <a:latin typeface="Times New Roman" pitchFamily="18" charset="0"/>
                <a:cs typeface="Times New Roman" pitchFamily="18" charset="0"/>
              </a:rPr>
              <a:t>е) правильных вариантов ответа нет.</a:t>
            </a:r>
          </a:p>
          <a:p>
            <a:pPr marL="0" indent="0">
              <a:buNone/>
            </a:pPr>
            <a:r>
              <a:rPr lang="ru-RU" b="1" dirty="0" smtClean="0">
                <a:solidFill>
                  <a:srgbClr val="FF0000"/>
                </a:solidFill>
                <a:latin typeface="Times New Roman" pitchFamily="18" charset="0"/>
                <a:cs typeface="Times New Roman" pitchFamily="18" charset="0"/>
              </a:rPr>
              <a:t>ОТВЕТ: в</a:t>
            </a:r>
            <a:endParaRPr lang="ru-RU"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3151342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9144000" cy="6858000"/>
          </a:xfrm>
        </p:spPr>
        <p:txBody>
          <a:bodyPr>
            <a:normAutofit lnSpcReduction="10000"/>
          </a:bodyPr>
          <a:lstStyle/>
          <a:p>
            <a:pPr marL="0" indent="0">
              <a:buNone/>
            </a:pPr>
            <a:r>
              <a:rPr lang="ru-RU" b="1" dirty="0" smtClean="0">
                <a:solidFill>
                  <a:srgbClr val="FF0000"/>
                </a:solidFill>
                <a:latin typeface="Times New Roman" pitchFamily="18" charset="0"/>
                <a:cs typeface="Times New Roman" pitchFamily="18" charset="0"/>
              </a:rPr>
              <a:t>6. В каком из предложений используются частицы, придающие глаголу форму сослагательного наклонения? </a:t>
            </a:r>
          </a:p>
          <a:p>
            <a:pPr marL="514350" indent="-514350">
              <a:buAutoNum type="arabicPeriod"/>
            </a:pPr>
            <a:r>
              <a:rPr lang="ru-RU" dirty="0" smtClean="0">
                <a:latin typeface="Times New Roman" pitchFamily="18" charset="0"/>
                <a:cs typeface="Times New Roman" pitchFamily="18" charset="0"/>
              </a:rPr>
              <a:t>Пускай же солнца ясный лик отныне радостью</a:t>
            </a:r>
          </a:p>
          <a:p>
            <a:pPr marL="0" indent="0">
              <a:buNone/>
            </a:pPr>
            <a:r>
              <a:rPr lang="ru-RU" dirty="0" smtClean="0">
                <a:latin typeface="Times New Roman" pitchFamily="18" charset="0"/>
                <a:cs typeface="Times New Roman" pitchFamily="18" charset="0"/>
              </a:rPr>
              <a:t>блистает… 2. Вот бы с ними потанцевать бы под волынку и под бубен гулкий! 3. Мне опять пришли в голову её злосчастные слова: «Пусть умирает». </a:t>
            </a:r>
          </a:p>
          <a:p>
            <a:pPr marL="0" indent="0">
              <a:buNone/>
            </a:pPr>
            <a:r>
              <a:rPr lang="ru-RU" dirty="0" smtClean="0">
                <a:latin typeface="Times New Roman" pitchFamily="18" charset="0"/>
                <a:cs typeface="Times New Roman" pitchFamily="18" charset="0"/>
              </a:rPr>
              <a:t>4. Что за аромат! Куда уж тебе!</a:t>
            </a:r>
          </a:p>
          <a:p>
            <a:pPr marL="0" indent="0">
              <a:buNone/>
            </a:pPr>
            <a:r>
              <a:rPr lang="ru-RU" dirty="0" smtClean="0">
                <a:latin typeface="Times New Roman" pitchFamily="18" charset="0"/>
                <a:cs typeface="Times New Roman" pitchFamily="18" charset="0"/>
              </a:rPr>
              <a:t>а) 1, 4;                             б) 1, 3; </a:t>
            </a:r>
          </a:p>
          <a:p>
            <a:pPr marL="0" indent="0">
              <a:buNone/>
            </a:pPr>
            <a:r>
              <a:rPr lang="ru-RU" dirty="0" smtClean="0">
                <a:latin typeface="Times New Roman" pitchFamily="18" charset="0"/>
                <a:cs typeface="Times New Roman" pitchFamily="18" charset="0"/>
              </a:rPr>
              <a:t>в) 2, 4;                             г) 2; </a:t>
            </a:r>
          </a:p>
          <a:p>
            <a:pPr marL="0" indent="0">
              <a:buNone/>
            </a:pPr>
            <a:r>
              <a:rPr lang="ru-RU" dirty="0" smtClean="0">
                <a:latin typeface="Times New Roman" pitchFamily="18" charset="0"/>
                <a:cs typeface="Times New Roman" pitchFamily="18" charset="0"/>
              </a:rPr>
              <a:t>д) 1;                                 е) 1, 2, 3, 4.</a:t>
            </a:r>
          </a:p>
          <a:p>
            <a:pPr marL="0" indent="0">
              <a:buNone/>
            </a:pPr>
            <a:endParaRPr lang="ru-RU" b="1" dirty="0" smtClean="0">
              <a:latin typeface="Times New Roman" pitchFamily="18" charset="0"/>
              <a:cs typeface="Times New Roman" pitchFamily="18" charset="0"/>
            </a:endParaRPr>
          </a:p>
          <a:p>
            <a:pPr marL="0" indent="0">
              <a:buNone/>
            </a:pPr>
            <a:r>
              <a:rPr lang="ru-RU" b="1" dirty="0" smtClean="0">
                <a:solidFill>
                  <a:srgbClr val="FF0000"/>
                </a:solidFill>
                <a:latin typeface="Times New Roman" pitchFamily="18" charset="0"/>
                <a:cs typeface="Times New Roman" pitchFamily="18" charset="0"/>
              </a:rPr>
              <a:t>ОТВЕТ: г</a:t>
            </a:r>
            <a:endParaRPr lang="ru-RU"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3618486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9036496" cy="6858000"/>
          </a:xfrm>
        </p:spPr>
        <p:txBody>
          <a:bodyPr>
            <a:normAutofit fontScale="77500" lnSpcReduction="20000"/>
          </a:bodyPr>
          <a:lstStyle/>
          <a:p>
            <a:pPr marL="0" indent="0">
              <a:buNone/>
            </a:pPr>
            <a:r>
              <a:rPr lang="ru-RU" b="1" dirty="0" smtClean="0">
                <a:solidFill>
                  <a:srgbClr val="FF0000"/>
                </a:solidFill>
                <a:latin typeface="Times New Roman" pitchFamily="18" charset="0"/>
                <a:cs typeface="Times New Roman" pitchFamily="18" charset="0"/>
              </a:rPr>
              <a:t>7. Какие из утверждений по поводу следующих предложений являются ложными? </a:t>
            </a:r>
          </a:p>
          <a:p>
            <a:pPr marL="0" indent="0">
              <a:buNone/>
            </a:pPr>
            <a:r>
              <a:rPr lang="ru-RU" dirty="0" smtClean="0">
                <a:latin typeface="Times New Roman" pitchFamily="18" charset="0"/>
                <a:cs typeface="Times New Roman" pitchFamily="18" charset="0"/>
              </a:rPr>
              <a:t>1. Неужели опоздал? 2. Вот мой дом. Вон там гора. 3. Она просила исполнять ваши желания, и только. 4. Матушка на другой же день отправилась к мачехе, поджидавшей её с особенным нетерпением. 5. Он моря не боится. 6. Нет ни звезды. 7. А дальше лишь изредка попадались круглые войлочные юрты – временное жильё человека…</a:t>
            </a:r>
          </a:p>
          <a:p>
            <a:pPr marL="0" indent="0">
              <a:buNone/>
            </a:pPr>
            <a:r>
              <a:rPr lang="ru-RU" dirty="0" smtClean="0">
                <a:latin typeface="Times New Roman" pitchFamily="18" charset="0"/>
                <a:cs typeface="Times New Roman" pitchFamily="18" charset="0"/>
              </a:rPr>
              <a:t>А. В предложении №1 используется вопросительная частица. </a:t>
            </a:r>
          </a:p>
          <a:p>
            <a:pPr marL="0" indent="0">
              <a:buNone/>
            </a:pPr>
            <a:r>
              <a:rPr lang="ru-RU" dirty="0" smtClean="0">
                <a:latin typeface="Times New Roman" pitchFamily="18" charset="0"/>
                <a:cs typeface="Times New Roman" pitchFamily="18" charset="0"/>
              </a:rPr>
              <a:t>Б. В предложении №2 используется три указательных частицы. </a:t>
            </a:r>
          </a:p>
          <a:p>
            <a:pPr marL="0" indent="0">
              <a:buNone/>
            </a:pPr>
            <a:r>
              <a:rPr lang="ru-RU" dirty="0" smtClean="0">
                <a:latin typeface="Times New Roman" pitchFamily="18" charset="0"/>
                <a:cs typeface="Times New Roman" pitchFamily="18" charset="0"/>
              </a:rPr>
              <a:t>В. В предложении №3 используется ограничительная частица. </a:t>
            </a:r>
          </a:p>
          <a:p>
            <a:pPr marL="0" indent="0">
              <a:buNone/>
            </a:pPr>
            <a:r>
              <a:rPr lang="ru-RU" dirty="0" smtClean="0">
                <a:latin typeface="Times New Roman" pitchFamily="18" charset="0"/>
                <a:cs typeface="Times New Roman" pitchFamily="18" charset="0"/>
              </a:rPr>
              <a:t>Г. В предложении №4 используется усилительная частица. Д. В 5-ом и 6-ом предложении используются отрицательные частицы. </a:t>
            </a:r>
          </a:p>
          <a:p>
            <a:pPr marL="0" indent="0">
              <a:buNone/>
            </a:pPr>
            <a:r>
              <a:rPr lang="ru-RU" dirty="0" smtClean="0">
                <a:latin typeface="Times New Roman" pitchFamily="18" charset="0"/>
                <a:cs typeface="Times New Roman" pitchFamily="18" charset="0"/>
              </a:rPr>
              <a:t>Е. В седьмом предложении частиц нет.</a:t>
            </a:r>
          </a:p>
          <a:p>
            <a:pPr marL="0" indent="0">
              <a:buNone/>
            </a:pPr>
            <a:r>
              <a:rPr lang="ru-RU" dirty="0" smtClean="0">
                <a:latin typeface="Times New Roman" pitchFamily="18" charset="0"/>
                <a:cs typeface="Times New Roman" pitchFamily="18" charset="0"/>
              </a:rPr>
              <a:t>а) А, Е;                    б) Б,В,Г; </a:t>
            </a:r>
          </a:p>
          <a:p>
            <a:pPr marL="0" indent="0">
              <a:buNone/>
            </a:pPr>
            <a:r>
              <a:rPr lang="ru-RU" dirty="0" smtClean="0">
                <a:latin typeface="Times New Roman" pitchFamily="18" charset="0"/>
                <a:cs typeface="Times New Roman" pitchFamily="18" charset="0"/>
              </a:rPr>
              <a:t>в) Б,Е;                      г) Е; </a:t>
            </a:r>
          </a:p>
          <a:p>
            <a:pPr marL="0" indent="0">
              <a:buNone/>
            </a:pPr>
            <a:r>
              <a:rPr lang="ru-RU" dirty="0" smtClean="0">
                <a:latin typeface="Times New Roman" pitchFamily="18" charset="0"/>
                <a:cs typeface="Times New Roman" pitchFamily="18" charset="0"/>
              </a:rPr>
              <a:t>д) А;                        е) все варианты ответов являются неверными.</a:t>
            </a:r>
          </a:p>
          <a:p>
            <a:pPr marL="0" indent="0">
              <a:buNone/>
            </a:pPr>
            <a:endParaRPr lang="ru-RU" dirty="0" smtClean="0"/>
          </a:p>
          <a:p>
            <a:pPr marL="0" indent="0">
              <a:buNone/>
            </a:pPr>
            <a:r>
              <a:rPr lang="ru-RU" b="1" dirty="0" smtClean="0">
                <a:solidFill>
                  <a:srgbClr val="FF0000"/>
                </a:solidFill>
                <a:latin typeface="Times New Roman" pitchFamily="18" charset="0"/>
                <a:cs typeface="Times New Roman" pitchFamily="18" charset="0"/>
              </a:rPr>
              <a:t>ОТВЕТ: в</a:t>
            </a:r>
            <a:endParaRPr lang="ru-RU"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395003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9144000" cy="6858000"/>
          </a:xfrm>
        </p:spPr>
        <p:txBody>
          <a:bodyPr>
            <a:normAutofit fontScale="92500" lnSpcReduction="20000"/>
          </a:bodyPr>
          <a:lstStyle/>
          <a:p>
            <a:pPr marL="0" indent="0">
              <a:buNone/>
            </a:pPr>
            <a:r>
              <a:rPr lang="ru-RU" b="1" dirty="0" smtClean="0">
                <a:solidFill>
                  <a:srgbClr val="FF0000"/>
                </a:solidFill>
                <a:latin typeface="Times New Roman" pitchFamily="18" charset="0"/>
                <a:cs typeface="Times New Roman" pitchFamily="18" charset="0"/>
              </a:rPr>
              <a:t>8. В каком из рядов модальных частиц есть указательная частица: </a:t>
            </a:r>
            <a:r>
              <a:rPr lang="ru-RU" dirty="0" smtClean="0">
                <a:latin typeface="Times New Roman" pitchFamily="18" charset="0"/>
                <a:cs typeface="Times New Roman" pitchFamily="18" charset="0"/>
              </a:rPr>
              <a:t>а) он, ни, такой, вот, этот, оттуда, так как; б) разве; неужели; ли; вон; как раз; в) уж; всё; - то; что за; г) только; лишь; почти; исключительно.</a:t>
            </a:r>
          </a:p>
          <a:p>
            <a:pPr marL="0" indent="0">
              <a:buNone/>
            </a:pPr>
            <a:r>
              <a:rPr lang="ru-RU" dirty="0" smtClean="0">
                <a:latin typeface="Times New Roman" pitchFamily="18" charset="0"/>
                <a:cs typeface="Times New Roman" pitchFamily="18" charset="0"/>
              </a:rPr>
              <a:t>а) а, в; </a:t>
            </a:r>
            <a:r>
              <a:rPr lang="ru-RU" dirty="0" smtClean="0">
                <a:latin typeface="Times New Roman" pitchFamily="18" charset="0"/>
                <a:cs typeface="Times New Roman" pitchFamily="18" charset="0"/>
              </a:rPr>
              <a:t>        б</a:t>
            </a:r>
            <a:r>
              <a:rPr lang="ru-RU" dirty="0" smtClean="0">
                <a:latin typeface="Times New Roman" pitchFamily="18" charset="0"/>
                <a:cs typeface="Times New Roman" pitchFamily="18" charset="0"/>
              </a:rPr>
              <a:t>) а, б; </a:t>
            </a:r>
            <a:r>
              <a:rPr lang="ru-RU" dirty="0" smtClean="0">
                <a:latin typeface="Times New Roman" pitchFamily="18" charset="0"/>
                <a:cs typeface="Times New Roman" pitchFamily="18" charset="0"/>
              </a:rPr>
              <a:t>    в</a:t>
            </a:r>
            <a:r>
              <a:rPr lang="ru-RU" dirty="0" smtClean="0">
                <a:latin typeface="Times New Roman" pitchFamily="18" charset="0"/>
                <a:cs typeface="Times New Roman" pitchFamily="18" charset="0"/>
              </a:rPr>
              <a:t>) а, в, г; </a:t>
            </a:r>
            <a:r>
              <a:rPr lang="ru-RU" dirty="0" smtClean="0">
                <a:latin typeface="Times New Roman" pitchFamily="18" charset="0"/>
                <a:cs typeface="Times New Roman" pitchFamily="18" charset="0"/>
              </a:rPr>
              <a:t>      г</a:t>
            </a:r>
            <a:r>
              <a:rPr lang="ru-RU" dirty="0" smtClean="0">
                <a:latin typeface="Times New Roman" pitchFamily="18" charset="0"/>
                <a:cs typeface="Times New Roman" pitchFamily="18" charset="0"/>
              </a:rPr>
              <a:t>) б; </a:t>
            </a:r>
            <a:r>
              <a:rPr lang="ru-RU" dirty="0" smtClean="0">
                <a:latin typeface="Times New Roman" pitchFamily="18" charset="0"/>
                <a:cs typeface="Times New Roman" pitchFamily="18" charset="0"/>
              </a:rPr>
              <a:t>      д</a:t>
            </a:r>
            <a:r>
              <a:rPr lang="ru-RU" dirty="0" smtClean="0">
                <a:latin typeface="Times New Roman" pitchFamily="18" charset="0"/>
                <a:cs typeface="Times New Roman" pitchFamily="18" charset="0"/>
              </a:rPr>
              <a:t>) а; </a:t>
            </a:r>
            <a:r>
              <a:rPr lang="ru-RU" dirty="0" smtClean="0">
                <a:latin typeface="Times New Roman" pitchFamily="18" charset="0"/>
                <a:cs typeface="Times New Roman" pitchFamily="18" charset="0"/>
              </a:rPr>
              <a:t> </a:t>
            </a:r>
          </a:p>
          <a:p>
            <a:pPr marL="0" indent="0">
              <a:buNone/>
            </a:pPr>
            <a:r>
              <a:rPr lang="ru-RU" dirty="0" smtClean="0">
                <a:latin typeface="Times New Roman" pitchFamily="18" charset="0"/>
                <a:cs typeface="Times New Roman" pitchFamily="18" charset="0"/>
              </a:rPr>
              <a:t>е</a:t>
            </a:r>
            <a:r>
              <a:rPr lang="ru-RU" dirty="0" smtClean="0">
                <a:latin typeface="Times New Roman" pitchFamily="18" charset="0"/>
                <a:cs typeface="Times New Roman" pitchFamily="18" charset="0"/>
              </a:rPr>
              <a:t>) ни один из вариантов не является правильным.</a:t>
            </a:r>
          </a:p>
          <a:p>
            <a:pPr marL="0" indent="0">
              <a:buNone/>
            </a:pPr>
            <a:r>
              <a:rPr lang="ru-RU" b="1" dirty="0" smtClean="0">
                <a:solidFill>
                  <a:srgbClr val="FF0000"/>
                </a:solidFill>
                <a:latin typeface="Times New Roman" pitchFamily="18" charset="0"/>
                <a:cs typeface="Times New Roman" pitchFamily="18" charset="0"/>
              </a:rPr>
              <a:t>ОТВЕТ: г</a:t>
            </a:r>
          </a:p>
          <a:p>
            <a:pPr marL="0" indent="0">
              <a:buNone/>
            </a:pPr>
            <a:endParaRPr lang="ru-RU" b="1" dirty="0" smtClean="0">
              <a:latin typeface="Times New Roman" pitchFamily="18" charset="0"/>
              <a:cs typeface="Times New Roman" pitchFamily="18" charset="0"/>
            </a:endParaRPr>
          </a:p>
          <a:p>
            <a:pPr marL="0" indent="0">
              <a:buNone/>
            </a:pPr>
            <a:r>
              <a:rPr lang="ru-RU" b="1" dirty="0" smtClean="0">
                <a:solidFill>
                  <a:srgbClr val="FF0000"/>
                </a:solidFill>
                <a:latin typeface="Times New Roman" pitchFamily="18" charset="0"/>
                <a:cs typeface="Times New Roman" pitchFamily="18" charset="0"/>
              </a:rPr>
              <a:t>9. В каком из рядов задания №8 представлены только выделительные частицы:</a:t>
            </a:r>
            <a:r>
              <a:rPr lang="ru-RU" dirty="0" smtClean="0">
                <a:solidFill>
                  <a:srgbClr val="FF0000"/>
                </a:solidFill>
                <a:latin typeface="Times New Roman" pitchFamily="18" charset="0"/>
                <a:cs typeface="Times New Roman" pitchFamily="18" charset="0"/>
              </a:rPr>
              <a:t> </a:t>
            </a:r>
          </a:p>
          <a:p>
            <a:pPr marL="0" indent="0">
              <a:buNone/>
            </a:pPr>
            <a:r>
              <a:rPr lang="ru-RU" dirty="0" smtClean="0">
                <a:latin typeface="Times New Roman" pitchFamily="18" charset="0"/>
                <a:cs typeface="Times New Roman" pitchFamily="18" charset="0"/>
              </a:rPr>
              <a:t>а) а; </a:t>
            </a:r>
            <a:r>
              <a:rPr lang="ru-RU" dirty="0" smtClean="0">
                <a:latin typeface="Times New Roman" pitchFamily="18" charset="0"/>
                <a:cs typeface="Times New Roman" pitchFamily="18" charset="0"/>
              </a:rPr>
              <a:t>           б</a:t>
            </a:r>
            <a:r>
              <a:rPr lang="ru-RU" dirty="0" smtClean="0">
                <a:latin typeface="Times New Roman" pitchFamily="18" charset="0"/>
                <a:cs typeface="Times New Roman" pitchFamily="18" charset="0"/>
              </a:rPr>
              <a:t>) б; </a:t>
            </a:r>
            <a:r>
              <a:rPr lang="ru-RU" dirty="0" smtClean="0">
                <a:latin typeface="Times New Roman" pitchFamily="18" charset="0"/>
                <a:cs typeface="Times New Roman" pitchFamily="18" charset="0"/>
              </a:rPr>
              <a:t>         в</a:t>
            </a:r>
            <a:r>
              <a:rPr lang="ru-RU" dirty="0" smtClean="0">
                <a:latin typeface="Times New Roman" pitchFamily="18" charset="0"/>
                <a:cs typeface="Times New Roman" pitchFamily="18" charset="0"/>
              </a:rPr>
              <a:t>) г</a:t>
            </a:r>
            <a:r>
              <a:rPr lang="ru-RU"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г) в; </a:t>
            </a:r>
            <a:r>
              <a:rPr lang="ru-RU" dirty="0" smtClean="0">
                <a:latin typeface="Times New Roman" pitchFamily="18" charset="0"/>
                <a:cs typeface="Times New Roman" pitchFamily="18" charset="0"/>
              </a:rPr>
              <a:t>       д</a:t>
            </a:r>
            <a:r>
              <a:rPr lang="ru-RU" dirty="0" smtClean="0">
                <a:latin typeface="Times New Roman" pitchFamily="18" charset="0"/>
                <a:cs typeface="Times New Roman" pitchFamily="18" charset="0"/>
              </a:rPr>
              <a:t>) в; г; </a:t>
            </a:r>
            <a:endParaRPr lang="ru-RU" dirty="0" smtClean="0">
              <a:latin typeface="Times New Roman" pitchFamily="18" charset="0"/>
              <a:cs typeface="Times New Roman" pitchFamily="18" charset="0"/>
            </a:endParaRPr>
          </a:p>
          <a:p>
            <a:pPr marL="0" indent="0">
              <a:buNone/>
            </a:pPr>
            <a:r>
              <a:rPr lang="ru-RU" dirty="0" smtClean="0">
                <a:latin typeface="Times New Roman" pitchFamily="18" charset="0"/>
                <a:cs typeface="Times New Roman" pitchFamily="18" charset="0"/>
              </a:rPr>
              <a:t>е</a:t>
            </a:r>
            <a:r>
              <a:rPr lang="ru-RU" dirty="0" smtClean="0">
                <a:latin typeface="Times New Roman" pitchFamily="18" charset="0"/>
                <a:cs typeface="Times New Roman" pitchFamily="18" charset="0"/>
              </a:rPr>
              <a:t>) нет ни одного ряда с выделительными частицами</a:t>
            </a:r>
            <a:r>
              <a:rPr lang="ru-RU" b="1" dirty="0" smtClean="0">
                <a:latin typeface="Times New Roman" pitchFamily="18" charset="0"/>
                <a:cs typeface="Times New Roman" pitchFamily="18" charset="0"/>
              </a:rPr>
              <a:t>.</a:t>
            </a:r>
          </a:p>
          <a:p>
            <a:pPr marL="0" indent="0">
              <a:buNone/>
            </a:pPr>
            <a:endParaRPr lang="ru-RU" b="1" dirty="0" smtClean="0">
              <a:latin typeface="Times New Roman" pitchFamily="18" charset="0"/>
              <a:cs typeface="Times New Roman" pitchFamily="18" charset="0"/>
            </a:endParaRPr>
          </a:p>
          <a:p>
            <a:pPr marL="0" indent="0">
              <a:buNone/>
            </a:pPr>
            <a:r>
              <a:rPr lang="ru-RU" b="1" dirty="0" smtClean="0">
                <a:solidFill>
                  <a:srgbClr val="FF0000"/>
                </a:solidFill>
                <a:latin typeface="Times New Roman" pitchFamily="18" charset="0"/>
                <a:cs typeface="Times New Roman" pitchFamily="18" charset="0"/>
              </a:rPr>
              <a:t>ОТВЕТ: г</a:t>
            </a:r>
            <a:endParaRPr lang="ru-RU"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4127477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TotalTime>
  <Words>1716</Words>
  <Application>Microsoft Office PowerPoint</Application>
  <PresentationFormat>Экран (4:3)</PresentationFormat>
  <Paragraphs>91</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Тема Office</vt:lpstr>
      <vt:lpstr>РАБОТА  НАД  ОШИБКАМИ по теме “Частицы”</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РАБОТА  НАД  ОШИБКАМИ</dc:title>
  <dc:creator>SuperUser</dc:creator>
  <cp:lastModifiedBy>SuperUser</cp:lastModifiedBy>
  <cp:revision>6</cp:revision>
  <dcterms:created xsi:type="dcterms:W3CDTF">2020-04-27T18:09:27Z</dcterms:created>
  <dcterms:modified xsi:type="dcterms:W3CDTF">2022-06-08T14:25:24Z</dcterms:modified>
</cp:coreProperties>
</file>