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57" r:id="rId4"/>
    <p:sldId id="258" r:id="rId5"/>
    <p:sldId id="259" r:id="rId6"/>
    <p:sldId id="260" r:id="rId7"/>
    <p:sldId id="261" r:id="rId8"/>
    <p:sldId id="264" r:id="rId9"/>
    <p:sldId id="268" r:id="rId10"/>
    <p:sldId id="265" r:id="rId11"/>
    <p:sldId id="266" r:id="rId12"/>
    <p:sldId id="267" r:id="rId13"/>
    <p:sldId id="262" r:id="rId14"/>
    <p:sldId id="263" r:id="rId15"/>
    <p:sldId id="269" r:id="rId16"/>
    <p:sldId id="270" r:id="rId17"/>
    <p:sldId id="271" r:id="rId18"/>
    <p:sldId id="279" r:id="rId19"/>
    <p:sldId id="272" r:id="rId20"/>
    <p:sldId id="280" r:id="rId21"/>
    <p:sldId id="281" r:id="rId22"/>
    <p:sldId id="282" r:id="rId23"/>
    <p:sldId id="283" r:id="rId24"/>
    <p:sldId id="284" r:id="rId25"/>
    <p:sldId id="285" r:id="rId26"/>
    <p:sldId id="273" r:id="rId27"/>
    <p:sldId id="274" r:id="rId28"/>
    <p:sldId id="275" r:id="rId29"/>
    <p:sldId id="276" r:id="rId30"/>
    <p:sldId id="278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D6A1"/>
    <a:srgbClr val="FF030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4" d="100"/>
          <a:sy n="64" d="100"/>
        </p:scale>
        <p:origin x="-1530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2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image" Target="../media/image44.jpe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19" Type="http://schemas.openxmlformats.org/officeDocument/2006/relationships/image" Target="../media/image61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0_866e6_86240674_XL.jpg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97877" y="0"/>
            <a:ext cx="9241877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pic>
      <p:sp>
        <p:nvSpPr>
          <p:cNvPr id="6" name="Скругленный прямоугольник 5"/>
          <p:cNvSpPr/>
          <p:nvPr/>
        </p:nvSpPr>
        <p:spPr>
          <a:xfrm>
            <a:off x="3500430" y="3786190"/>
            <a:ext cx="5643570" cy="307181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FFCC66"/>
              </a:solidFill>
            </a:endParaRPr>
          </a:p>
          <a:p>
            <a:pPr algn="ctr"/>
            <a:endParaRPr lang="ru-RU" dirty="0" smtClean="0">
              <a:solidFill>
                <a:srgbClr val="FFCC66"/>
              </a:solidFill>
            </a:endParaRPr>
          </a:p>
          <a:p>
            <a:pPr algn="ctr"/>
            <a:endParaRPr lang="ru-RU" dirty="0" smtClean="0">
              <a:solidFill>
                <a:srgbClr val="FFCC66"/>
              </a:solidFill>
            </a:endParaRPr>
          </a:p>
          <a:p>
            <a:pPr algn="ctr"/>
            <a:endParaRPr lang="ru-RU" dirty="0" smtClean="0">
              <a:solidFill>
                <a:srgbClr val="FFCC66"/>
              </a:solidFill>
            </a:endParaRPr>
          </a:p>
          <a:p>
            <a:pPr algn="ctr"/>
            <a:endParaRPr lang="ru-RU" dirty="0" smtClean="0">
              <a:solidFill>
                <a:srgbClr val="FFCC66"/>
              </a:solidFill>
            </a:endParaRPr>
          </a:p>
          <a:p>
            <a:pPr algn="ctr"/>
            <a:endParaRPr lang="ru-RU" dirty="0" smtClean="0">
              <a:solidFill>
                <a:srgbClr val="FFCC66"/>
              </a:solidFill>
            </a:endParaRPr>
          </a:p>
          <a:p>
            <a:pPr algn="ctr"/>
            <a:endParaRPr lang="ru-RU" dirty="0" smtClean="0">
              <a:solidFill>
                <a:srgbClr val="FFCC66"/>
              </a:solidFill>
            </a:endParaRPr>
          </a:p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Подготовила  </a:t>
            </a:r>
            <a:r>
              <a:rPr lang="ru-RU" sz="1400" dirty="0" err="1" smtClean="0">
                <a:solidFill>
                  <a:srgbClr val="002060"/>
                </a:solidFill>
              </a:rPr>
              <a:t>Пономарчук</a:t>
            </a:r>
            <a:r>
              <a:rPr lang="ru-RU" sz="1400" dirty="0" smtClean="0">
                <a:solidFill>
                  <a:srgbClr val="002060"/>
                </a:solidFill>
              </a:rPr>
              <a:t>  Наталья Александровна 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    Учитель  ИЗО  </a:t>
            </a:r>
            <a:r>
              <a:rPr lang="en-US" sz="1400" dirty="0" smtClean="0">
                <a:solidFill>
                  <a:srgbClr val="002060"/>
                </a:solidFill>
              </a:rPr>
              <a:t>I</a:t>
            </a:r>
            <a:r>
              <a:rPr lang="ru-RU" sz="1400" dirty="0" smtClean="0">
                <a:solidFill>
                  <a:srgbClr val="002060"/>
                </a:solidFill>
              </a:rPr>
              <a:t>  кв.категории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857620" y="4572008"/>
            <a:ext cx="50006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361555" y="2967335"/>
            <a:ext cx="18473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3643306" y="4387342"/>
            <a:ext cx="521494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Тема:  </a:t>
            </a:r>
            <a:r>
              <a:rPr lang="ru-RU" sz="2800" b="1" i="1" dirty="0" smtClean="0">
                <a:solidFill>
                  <a:srgbClr val="C00000"/>
                </a:solidFill>
              </a:rPr>
              <a:t>«Проектная деятельность на уроках изобразительного искусства»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9" name="Рисунок 8" descr="п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869" y="3214686"/>
            <a:ext cx="642942" cy="1095117"/>
          </a:xfrm>
          <a:prstGeom prst="rect">
            <a:avLst/>
          </a:prstGeom>
        </p:spPr>
      </p:pic>
      <p:pic>
        <p:nvPicPr>
          <p:cNvPr id="11" name="Рисунок 10" descr="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4810" y="3224312"/>
            <a:ext cx="571504" cy="1065998"/>
          </a:xfrm>
          <a:prstGeom prst="rect">
            <a:avLst/>
          </a:prstGeom>
        </p:spPr>
      </p:pic>
      <p:pic>
        <p:nvPicPr>
          <p:cNvPr id="12" name="Рисунок 11" descr="с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4876" y="3207831"/>
            <a:ext cx="571504" cy="1266513"/>
          </a:xfrm>
          <a:prstGeom prst="rect">
            <a:avLst/>
          </a:prstGeom>
        </p:spPr>
      </p:pic>
      <p:pic>
        <p:nvPicPr>
          <p:cNvPr id="13" name="Рисунок 12" descr="х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86380" y="3214686"/>
            <a:ext cx="571504" cy="1037471"/>
          </a:xfrm>
          <a:prstGeom prst="rect">
            <a:avLst/>
          </a:prstGeom>
        </p:spPr>
      </p:pic>
      <p:pic>
        <p:nvPicPr>
          <p:cNvPr id="14" name="Рисунок 13" descr="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57884" y="3214686"/>
            <a:ext cx="571504" cy="106599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428992" y="214290"/>
            <a:ext cx="4572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rgbClr val="002060"/>
                </a:solidFill>
              </a:rPr>
              <a:t>МОУ «</a:t>
            </a:r>
            <a:r>
              <a:rPr lang="ru-RU" dirty="0" err="1" smtClean="0">
                <a:solidFill>
                  <a:srgbClr val="002060"/>
                </a:solidFill>
              </a:rPr>
              <a:t>Рыбницкая</a:t>
            </a:r>
            <a:r>
              <a:rPr lang="ru-RU" dirty="0" smtClean="0">
                <a:solidFill>
                  <a:srgbClr val="002060"/>
                </a:solidFill>
              </a:rPr>
              <a:t> русская средняя общеобразовательная  школа № 6 с л</a:t>
            </a:r>
            <a:r>
              <a:rPr lang="en-US" dirty="0" smtClean="0">
                <a:solidFill>
                  <a:srgbClr val="002060"/>
                </a:solidFill>
              </a:rPr>
              <a:t>/</a:t>
            </a:r>
            <a:r>
              <a:rPr lang="ru-RU" dirty="0" smtClean="0">
                <a:solidFill>
                  <a:srgbClr val="002060"/>
                </a:solidFill>
              </a:rPr>
              <a:t>к »</a:t>
            </a:r>
          </a:p>
          <a:p>
            <a:pPr algn="ctr">
              <a:defRPr/>
            </a:pPr>
            <a:endParaRPr lang="ru-RU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366x768657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4414" y="500042"/>
            <a:ext cx="6500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14480" y="214290"/>
            <a:ext cx="56532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Пасхальное яйцо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Рисунок 6" descr="1458643936_happy-easter-21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4414" y="1285860"/>
            <a:ext cx="2412017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5c2a6d200a1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1214422"/>
            <a:ext cx="3338933" cy="2110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200444_138375748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7224" y="4000504"/>
            <a:ext cx="2286350" cy="2214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691685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5445166" y="3413090"/>
            <a:ext cx="2072018" cy="2532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 flipH="1">
            <a:off x="5929321" y="5715016"/>
            <a:ext cx="23574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 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436096" y="5733256"/>
            <a:ext cx="26432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err="1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Крашенки</a:t>
            </a:r>
            <a:endParaRPr lang="ru-RU" sz="3600" dirty="0">
              <a:ln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10800000" flipV="1">
            <a:off x="214283" y="3613666"/>
            <a:ext cx="35718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11560" y="6021288"/>
            <a:ext cx="2571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err="1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Крапанки</a:t>
            </a:r>
            <a:r>
              <a:rPr lang="ru-RU" sz="3600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00034" y="3143248"/>
            <a:ext cx="21277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err="1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Писанки</a:t>
            </a:r>
            <a:r>
              <a:rPr lang="ru-RU" sz="3600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dirty="0">
              <a:ln>
                <a:solidFill>
                  <a:schemeClr val="bg1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436096" y="3284984"/>
            <a:ext cx="23939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err="1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Драпанки</a:t>
            </a:r>
            <a:r>
              <a:rPr lang="ru-RU" sz="36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-презентация-1024x5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7233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500430" y="357166"/>
            <a:ext cx="4572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ru-RU" sz="2400" b="1" dirty="0" smtClean="0">
                <a:solidFill>
                  <a:schemeClr val="bg1"/>
                </a:solidFill>
                <a:cs typeface="Arial" pitchFamily="34" charset="0"/>
              </a:rPr>
              <a:t>Для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драпанки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cs typeface="Arial" pitchFamily="34" charset="0"/>
              </a:rPr>
              <a:t>лучше брать яйца коричневого оттенка. Скорлупа таких яиц прочнее, чем белых.  Сначала яйца варят, затем красят в какой-нибудь цвет потемнее, потом сушат. Узор наносят на скорлупу острым предметом.</a:t>
            </a:r>
            <a:endParaRPr lang="ru-RU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57554" y="3500438"/>
            <a:ext cx="52863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ru-RU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Писанки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2400" b="1" dirty="0" smtClean="0">
                <a:solidFill>
                  <a:schemeClr val="bg1"/>
                </a:solidFill>
                <a:cs typeface="Arial" pitchFamily="34" charset="0"/>
              </a:rPr>
              <a:t>это искусно расписанные пасхальные яйца. Украинские </a:t>
            </a:r>
            <a:r>
              <a:rPr lang="ru-RU" sz="2400" b="1" dirty="0" err="1" smtClean="0">
                <a:solidFill>
                  <a:schemeClr val="bg1"/>
                </a:solidFill>
                <a:cs typeface="Arial" pitchFamily="34" charset="0"/>
              </a:rPr>
              <a:t>писанки</a:t>
            </a:r>
            <a:r>
              <a:rPr lang="ru-RU" sz="2400" b="1" dirty="0" smtClean="0">
                <a:solidFill>
                  <a:schemeClr val="bg1"/>
                </a:solidFill>
                <a:cs typeface="Arial" pitchFamily="34" charset="0"/>
              </a:rPr>
              <a:t> - настоящие произведения народного творчества.  Для рисунка </a:t>
            </a:r>
            <a:r>
              <a:rPr lang="ru-RU" sz="2400" b="1" dirty="0" err="1" smtClean="0">
                <a:solidFill>
                  <a:schemeClr val="bg1"/>
                </a:solidFill>
                <a:cs typeface="Arial" pitchFamily="34" charset="0"/>
              </a:rPr>
              <a:t>писанки</a:t>
            </a:r>
            <a:r>
              <a:rPr lang="ru-RU" sz="2400" b="1" dirty="0" smtClean="0">
                <a:solidFill>
                  <a:schemeClr val="bg1"/>
                </a:solidFill>
                <a:cs typeface="Arial" pitchFamily="34" charset="0"/>
              </a:rPr>
              <a:t> используют элементы растительного и животного мира, геометрические фигуры.</a:t>
            </a:r>
            <a:endParaRPr lang="ru-RU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5" name="Рисунок 4" descr="56fcdf7e78a7b153cbc9061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357166"/>
            <a:ext cx="2500329" cy="2928934"/>
          </a:xfrm>
          <a:prstGeom prst="rect">
            <a:avLst/>
          </a:prstGeom>
        </p:spPr>
      </p:pic>
      <p:pic>
        <p:nvPicPr>
          <p:cNvPr id="6" name="Рисунок 5" descr="56fcdf7e78a7b153cbc9061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48" y="3857628"/>
            <a:ext cx="2571767" cy="3000372"/>
          </a:xfrm>
          <a:prstGeom prst="rect">
            <a:avLst/>
          </a:prstGeom>
        </p:spPr>
      </p:pic>
      <p:pic>
        <p:nvPicPr>
          <p:cNvPr id="7" name="Рисунок 6" descr="5c2a6d200a1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646992" y="1075628"/>
            <a:ext cx="2492166" cy="1643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1458643936_happy-easter-21-0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00100" y="4286256"/>
            <a:ext cx="2112577" cy="2002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-презентация-1024x5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43240" y="78579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63888" y="3380125"/>
            <a:ext cx="5256584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ru-RU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Крапанки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2000" b="1" dirty="0" smtClean="0">
                <a:solidFill>
                  <a:schemeClr val="bg1"/>
                </a:solidFill>
                <a:cs typeface="Arial" pitchFamily="34" charset="0"/>
              </a:rPr>
              <a:t>от украинского слова «крапать», то есть покрывать каплями. </a:t>
            </a:r>
          </a:p>
          <a:p>
            <a:pPr eaLnBrk="0" hangingPunct="0"/>
            <a:r>
              <a:rPr lang="ru-RU" sz="2000" b="1" dirty="0" smtClean="0">
                <a:solidFill>
                  <a:schemeClr val="bg1"/>
                </a:solidFill>
                <a:cs typeface="Arial" pitchFamily="34" charset="0"/>
              </a:rPr>
              <a:t>Сначала яйцо красят одним цветом, затем, когда оно высохнет и остынет, на него наносят капли горячего воска. Как только воск остынет, яйцо кладут в раствор другого цвета. После высыхания краски яйцо опускают в горячую воду. Воск тает, и выходит очень забавное яйцо. Воск можно и аккуратно соскоблить</a:t>
            </a:r>
            <a:r>
              <a:rPr lang="ru-RU" sz="2000" dirty="0" smtClean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. </a:t>
            </a:r>
            <a:endParaRPr lang="ru-RU" sz="2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35896" y="44624"/>
            <a:ext cx="511256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>
                <a:solidFill>
                  <a:srgbClr val="C00000"/>
                </a:solidFill>
              </a:rPr>
              <a:t>Крашанки</a:t>
            </a:r>
            <a:r>
              <a:rPr lang="ru-RU" sz="2800" b="1" dirty="0" smtClean="0"/>
              <a:t> </a:t>
            </a:r>
            <a:r>
              <a:rPr lang="ru-RU" sz="2000" dirty="0" smtClean="0">
                <a:solidFill>
                  <a:schemeClr val="bg1"/>
                </a:solidFill>
              </a:rPr>
              <a:t>- </a:t>
            </a:r>
            <a:r>
              <a:rPr lang="ru-RU" sz="2000" b="1" dirty="0" smtClean="0">
                <a:solidFill>
                  <a:schemeClr val="bg1"/>
                </a:solidFill>
              </a:rPr>
              <a:t>это окрашенные                 ( "красить" - </a:t>
            </a:r>
            <a:r>
              <a:rPr lang="ru-RU" sz="2000" b="1" dirty="0" err="1" smtClean="0">
                <a:solidFill>
                  <a:schemeClr val="bg1"/>
                </a:solidFill>
              </a:rPr>
              <a:t>красить</a:t>
            </a:r>
            <a:r>
              <a:rPr lang="ru-RU" sz="2000" b="1" dirty="0" smtClean="0">
                <a:solidFill>
                  <a:schemeClr val="bg1"/>
                </a:solidFill>
              </a:rPr>
              <a:t>) в разные цвета куриные  или гусиные яйца. Основной цвет таких яиц - красный, он символизирует радость жизни. Желтый цвет олицетворяет ночные светила, а также - урожай;  </a:t>
            </a:r>
            <a:r>
              <a:rPr lang="ru-RU" sz="2000" b="1" dirty="0" err="1" smtClean="0">
                <a:solidFill>
                  <a:schemeClr val="bg1"/>
                </a:solidFill>
              </a:rPr>
              <a:t>голубой</a:t>
            </a:r>
            <a:r>
              <a:rPr lang="ru-RU" sz="2000" b="1" dirty="0" smtClean="0">
                <a:solidFill>
                  <a:schemeClr val="bg1"/>
                </a:solidFill>
              </a:rPr>
              <a:t> – здоровье; зеленый - ежегодное воскресение природы; черный с белым - уважение к духовному миру.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56fcdf7e78a7b153cbc9061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285728"/>
            <a:ext cx="2500330" cy="2829300"/>
          </a:xfrm>
          <a:prstGeom prst="rect">
            <a:avLst/>
          </a:prstGeom>
        </p:spPr>
      </p:pic>
      <p:pic>
        <p:nvPicPr>
          <p:cNvPr id="7" name="Рисунок 6" descr="56fcdf7e78a7b153cbc9061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5786" y="3643314"/>
            <a:ext cx="2428891" cy="2746077"/>
          </a:xfrm>
          <a:prstGeom prst="rect">
            <a:avLst/>
          </a:prstGeom>
        </p:spPr>
      </p:pic>
      <p:pic>
        <p:nvPicPr>
          <p:cNvPr id="8" name="Рисунок 7" descr="691685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975718">
            <a:off x="385386" y="343422"/>
            <a:ext cx="2072018" cy="2532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200444_138375748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14414" y="4429132"/>
            <a:ext cx="1548810" cy="1500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0831260_3528972_card_29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-23850"/>
            <a:ext cx="9144000" cy="688185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57158" y="4857760"/>
            <a:ext cx="8358246" cy="1500198"/>
          </a:xfrm>
          <a:prstGeom prst="roundRect">
            <a:avLst/>
          </a:prstGeom>
          <a:solidFill>
            <a:srgbClr val="F1D6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>
                <a:solidFill>
                  <a:srgbClr val="C00000"/>
                </a:solidFill>
              </a:rPr>
              <a:t>Па́сха</a:t>
            </a:r>
            <a:r>
              <a:rPr lang="ru-RU" sz="2800" b="1" dirty="0" smtClean="0">
                <a:solidFill>
                  <a:srgbClr val="C00000"/>
                </a:solidFill>
              </a:rPr>
              <a:t> </a:t>
            </a:r>
            <a:r>
              <a:rPr lang="ru-RU" sz="2800" dirty="0" smtClean="0">
                <a:solidFill>
                  <a:srgbClr val="C00000"/>
                </a:solidFill>
              </a:rPr>
              <a:t>(</a:t>
            </a:r>
            <a:r>
              <a:rPr lang="ru-RU" sz="2800" i="1" dirty="0" smtClean="0">
                <a:solidFill>
                  <a:srgbClr val="C00000"/>
                </a:solidFill>
              </a:rPr>
              <a:t>творожная пасха</a:t>
            </a:r>
            <a:r>
              <a:rPr lang="ru-RU" sz="2800" dirty="0" smtClean="0">
                <a:solidFill>
                  <a:srgbClr val="C00000"/>
                </a:solidFill>
              </a:rPr>
              <a:t>) — особое блюдо из творога, которое по русской традиции готовится только один раз в году — на праздник Пасхи. 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143240" y="571480"/>
            <a:ext cx="2857520" cy="3643338"/>
          </a:xfrm>
          <a:prstGeom prst="ellipse">
            <a:avLst/>
          </a:prstGeom>
          <a:solidFill>
            <a:srgbClr val="F1D6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pash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14546" y="1214422"/>
            <a:ext cx="4695427" cy="3086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(16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27244" cy="685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3131840" y="1124744"/>
            <a:ext cx="5328592" cy="5256584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Кулич – одно из главных яств пасхального стола, важный христианский символ. Название "кулич" церковного происхождения, пришедшее в русский язык из греческого, в котором оно означает «крендель»</a:t>
            </a:r>
            <a:endParaRPr lang="ru-RU" sz="2800" dirty="0"/>
          </a:p>
        </p:txBody>
      </p:sp>
      <p:sp>
        <p:nvSpPr>
          <p:cNvPr id="4" name="Овал 3"/>
          <p:cNvSpPr/>
          <p:nvPr/>
        </p:nvSpPr>
        <p:spPr>
          <a:xfrm>
            <a:off x="500034" y="2643182"/>
            <a:ext cx="2500330" cy="2071702"/>
          </a:xfrm>
          <a:prstGeom prst="ellipse">
            <a:avLst/>
          </a:prstGeom>
          <a:solidFill>
            <a:srgbClr val="F1D6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paskha_1-32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571612"/>
            <a:ext cx="3143272" cy="2936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1" name="Рисунок 20" descr="п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0100" y="1644289"/>
            <a:ext cx="680014" cy="1206599"/>
          </a:xfrm>
          <a:prstGeom prst="rect">
            <a:avLst/>
          </a:prstGeom>
        </p:spPr>
      </p:pic>
      <p:pic>
        <p:nvPicPr>
          <p:cNvPr id="22" name="Рисунок 21" descr="р — копия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43042" y="1785926"/>
            <a:ext cx="500066" cy="1075807"/>
          </a:xfrm>
          <a:prstGeom prst="rect">
            <a:avLst/>
          </a:prstGeom>
        </p:spPr>
      </p:pic>
      <p:pic>
        <p:nvPicPr>
          <p:cNvPr id="23" name="Рисунок 22" descr="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15140" y="1571612"/>
            <a:ext cx="714380" cy="1332495"/>
          </a:xfrm>
          <a:prstGeom prst="rect">
            <a:avLst/>
          </a:prstGeom>
        </p:spPr>
      </p:pic>
      <p:pic>
        <p:nvPicPr>
          <p:cNvPr id="24" name="Рисунок 23" descr="к — копия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14612" y="1785926"/>
            <a:ext cx="571504" cy="1087733"/>
          </a:xfrm>
          <a:prstGeom prst="rect">
            <a:avLst/>
          </a:prstGeom>
        </p:spPr>
      </p:pic>
      <p:pic>
        <p:nvPicPr>
          <p:cNvPr id="25" name="Рисунок 24" descr="т — копия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86116" y="1857364"/>
            <a:ext cx="785818" cy="1000132"/>
          </a:xfrm>
          <a:prstGeom prst="rect">
            <a:avLst/>
          </a:prstGeom>
        </p:spPr>
      </p:pic>
      <p:pic>
        <p:nvPicPr>
          <p:cNvPr id="26" name="Рисунок 25" descr="и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071934" y="1857364"/>
            <a:ext cx="506900" cy="993524"/>
          </a:xfrm>
          <a:prstGeom prst="rect">
            <a:avLst/>
          </a:prstGeom>
        </p:spPr>
      </p:pic>
      <p:pic>
        <p:nvPicPr>
          <p:cNvPr id="28" name="Рисунок 27" descr="ч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72000" y="1857364"/>
            <a:ext cx="541762" cy="1014320"/>
          </a:xfrm>
          <a:prstGeom prst="rect">
            <a:avLst/>
          </a:prstGeom>
        </p:spPr>
      </p:pic>
      <p:pic>
        <p:nvPicPr>
          <p:cNvPr id="29" name="Рисунок 28" descr="е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143504" y="1785926"/>
            <a:ext cx="500064" cy="1075803"/>
          </a:xfrm>
          <a:prstGeom prst="rect">
            <a:avLst/>
          </a:prstGeom>
        </p:spPr>
      </p:pic>
      <p:pic>
        <p:nvPicPr>
          <p:cNvPr id="30" name="Рисунок 29" descr="с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643570" y="1785926"/>
            <a:ext cx="500539" cy="1071570"/>
          </a:xfrm>
          <a:prstGeom prst="rect">
            <a:avLst/>
          </a:prstGeom>
        </p:spPr>
      </p:pic>
      <p:pic>
        <p:nvPicPr>
          <p:cNvPr id="31" name="Рисунок 30" descr="к — копия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143636" y="1785926"/>
            <a:ext cx="581962" cy="1107638"/>
          </a:xfrm>
          <a:prstGeom prst="rect">
            <a:avLst/>
          </a:prstGeom>
        </p:spPr>
      </p:pic>
      <p:pic>
        <p:nvPicPr>
          <p:cNvPr id="32" name="Рисунок 31" descr="а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071670" y="1643050"/>
            <a:ext cx="608537" cy="1206510"/>
          </a:xfrm>
          <a:prstGeom prst="rect">
            <a:avLst/>
          </a:prstGeom>
        </p:spPr>
      </p:pic>
      <p:pic>
        <p:nvPicPr>
          <p:cNvPr id="33" name="Рисунок 32" descr="я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500958" y="1714488"/>
            <a:ext cx="571504" cy="1148483"/>
          </a:xfrm>
          <a:prstGeom prst="rect">
            <a:avLst/>
          </a:prstGeom>
        </p:spPr>
      </p:pic>
      <p:pic>
        <p:nvPicPr>
          <p:cNvPr id="34" name="Рисунок 33" descr="р — копия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071670" y="3714753"/>
            <a:ext cx="714380" cy="1214446"/>
          </a:xfrm>
          <a:prstGeom prst="rect">
            <a:avLst/>
          </a:prstGeom>
        </p:spPr>
      </p:pic>
      <p:pic>
        <p:nvPicPr>
          <p:cNvPr id="35" name="Рисунок 34" descr="1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643174" y="3786190"/>
            <a:ext cx="800034" cy="1143008"/>
          </a:xfrm>
          <a:prstGeom prst="rect">
            <a:avLst/>
          </a:prstGeom>
        </p:spPr>
      </p:pic>
      <p:pic>
        <p:nvPicPr>
          <p:cNvPr id="36" name="Рисунок 35" descr="б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3357554" y="3786190"/>
            <a:ext cx="819907" cy="1143007"/>
          </a:xfrm>
          <a:prstGeom prst="rect">
            <a:avLst/>
          </a:prstGeom>
        </p:spPr>
      </p:pic>
      <p:pic>
        <p:nvPicPr>
          <p:cNvPr id="37" name="Рисунок 36" descr="о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4071934" y="3786190"/>
            <a:ext cx="726947" cy="1143008"/>
          </a:xfrm>
          <a:prstGeom prst="rect">
            <a:avLst/>
          </a:prstGeom>
        </p:spPr>
      </p:pic>
      <p:pic>
        <p:nvPicPr>
          <p:cNvPr id="38" name="Рисунок 37" descr="т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4786314" y="3786190"/>
            <a:ext cx="966391" cy="1071569"/>
          </a:xfrm>
          <a:prstGeom prst="rect">
            <a:avLst/>
          </a:prstGeom>
        </p:spPr>
      </p:pic>
      <p:pic>
        <p:nvPicPr>
          <p:cNvPr id="39" name="Рисунок 38" descr="а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572132" y="3786190"/>
            <a:ext cx="800034" cy="107157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d74524a-4f70-d800-216c-6ceacb6f50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705"/>
            <a:ext cx="9144000" cy="683059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71472" y="571481"/>
            <a:ext cx="8001056" cy="7858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ПАСХАЛЬНЫЙ ПОДАРОК</a:t>
            </a:r>
            <a:endParaRPr lang="ru-RU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Рисунок 4" descr="DSC_09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00298" y="1428736"/>
            <a:ext cx="4142599" cy="3786189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d74524a-4f70-d800-216c-6ceacb6f50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705"/>
            <a:ext cx="9144000" cy="6830590"/>
          </a:xfrm>
          <a:prstGeom prst="rect">
            <a:avLst/>
          </a:prstGeom>
        </p:spPr>
      </p:pic>
      <p:pic>
        <p:nvPicPr>
          <p:cNvPr id="8" name="Рисунок 7" descr="DSC_09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928671"/>
            <a:ext cx="8215370" cy="5072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d74524a-4f70-d800-216c-6ceacb6f50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705"/>
            <a:ext cx="9144000" cy="6830590"/>
          </a:xfrm>
          <a:prstGeom prst="rect">
            <a:avLst/>
          </a:prstGeom>
        </p:spPr>
      </p:pic>
      <p:pic>
        <p:nvPicPr>
          <p:cNvPr id="3" name="Рисунок 2" descr="DSC_09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1071546"/>
            <a:ext cx="7322109" cy="4868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205967" y="428604"/>
            <a:ext cx="473206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Приклеивание  ручек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d74524a-4f70-d800-216c-6ceacb6f50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705"/>
            <a:ext cx="9144000" cy="6830590"/>
          </a:xfrm>
          <a:prstGeom prst="rect">
            <a:avLst/>
          </a:prstGeom>
        </p:spPr>
      </p:pic>
      <p:pic>
        <p:nvPicPr>
          <p:cNvPr id="3" name="Рисунок 2" descr="DSC_09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24" y="1284319"/>
            <a:ext cx="7582714" cy="504169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42910" y="357166"/>
            <a:ext cx="764386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Склеивание  цветка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Рисунок 4" descr="bd74524a-4f70-d800-216c-6ceacb6f50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30590"/>
          </a:xfrm>
          <a:prstGeom prst="rect">
            <a:avLst/>
          </a:prstGeom>
        </p:spPr>
      </p:pic>
      <p:pic>
        <p:nvPicPr>
          <p:cNvPr id="6" name="Рисунок 5" descr="DSC_09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928670"/>
            <a:ext cx="4568000" cy="3037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DSC_095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9058" y="2786058"/>
            <a:ext cx="4643438" cy="3087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2205967" y="214291"/>
            <a:ext cx="473206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Склеивание  цветка 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-презентация-1024x5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 descr="2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388" y="4714884"/>
            <a:ext cx="2452688" cy="1584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4_29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7224" y="1071546"/>
            <a:ext cx="1798042" cy="265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0_866e9_64db800f_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71802" y="1071546"/>
            <a:ext cx="3200400" cy="476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0_8671c_cf704108_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72264" y="1071546"/>
            <a:ext cx="2136156" cy="3246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0_8670d_34177d6f_L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00100" y="3857628"/>
            <a:ext cx="1714512" cy="2738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642910" y="0"/>
            <a:ext cx="785818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Поздравительные открытки </a:t>
            </a:r>
            <a:endParaRPr lang="ru-RU" sz="4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d74524a-4f70-d800-216c-6ceacb6f50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705"/>
            <a:ext cx="9144000" cy="6830590"/>
          </a:xfrm>
          <a:prstGeom prst="rect">
            <a:avLst/>
          </a:prstGeom>
        </p:spPr>
      </p:pic>
      <p:pic>
        <p:nvPicPr>
          <p:cNvPr id="3" name="Рисунок 2" descr="DSC_09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8662" y="1214422"/>
            <a:ext cx="7500958" cy="4987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928662" y="285728"/>
            <a:ext cx="742955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Клеим листочек цветка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d74524a-4f70-d800-216c-6ceacb6f50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705"/>
            <a:ext cx="9144000" cy="6830590"/>
          </a:xfrm>
          <a:prstGeom prst="rect">
            <a:avLst/>
          </a:prstGeom>
        </p:spPr>
      </p:pic>
      <p:pic>
        <p:nvPicPr>
          <p:cNvPr id="3" name="Рисунок 2" descr="DSC_09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1214422"/>
            <a:ext cx="7429520" cy="4939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785786" y="357166"/>
            <a:ext cx="742955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центре приклеиваем цветок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d74524a-4f70-d800-216c-6ceacb6f50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705"/>
            <a:ext cx="9144000" cy="6830590"/>
          </a:xfrm>
          <a:prstGeom prst="rect">
            <a:avLst/>
          </a:prstGeom>
        </p:spPr>
      </p:pic>
      <p:pic>
        <p:nvPicPr>
          <p:cNvPr id="3" name="Рисунок 2" descr="DSC_09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8662" y="1142984"/>
            <a:ext cx="7429520" cy="4939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857224" y="285728"/>
            <a:ext cx="750098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клеим желтые тычинки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d74524a-4f70-d800-216c-6ceacb6f50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705"/>
            <a:ext cx="9144000" cy="6830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DSC_09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642919"/>
            <a:ext cx="3786214" cy="2517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DSC_096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9058" y="3000372"/>
            <a:ext cx="4857752" cy="3229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d74524a-4f70-d800-216c-6ceacb6f50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705"/>
            <a:ext cx="9144000" cy="6830590"/>
          </a:xfrm>
          <a:prstGeom prst="rect">
            <a:avLst/>
          </a:prstGeom>
        </p:spPr>
      </p:pic>
      <p:pic>
        <p:nvPicPr>
          <p:cNvPr id="3" name="Рисунок 2" descr="DSC_09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357166"/>
            <a:ext cx="5143504" cy="3419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DSC_09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71934" y="3286124"/>
            <a:ext cx="4571999" cy="3039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d74524a-4f70-d800-216c-6ceacb6f50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705"/>
            <a:ext cx="9144000" cy="6830590"/>
          </a:xfrm>
          <a:prstGeom prst="rect">
            <a:avLst/>
          </a:prstGeom>
        </p:spPr>
      </p:pic>
      <p:pic>
        <p:nvPicPr>
          <p:cNvPr id="3" name="Рисунок 2" descr="DSC_09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4414" y="1000108"/>
            <a:ext cx="7072330" cy="4702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d74524a-4f70-d800-216c-6ceacb6f50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30590"/>
          </a:xfrm>
          <a:prstGeom prst="rect">
            <a:avLst/>
          </a:prstGeom>
        </p:spPr>
      </p:pic>
      <p:pic>
        <p:nvPicPr>
          <p:cNvPr id="3" name="Рисунок 2" descr="828355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0166" y="857232"/>
            <a:ext cx="3068151" cy="2021846"/>
          </a:xfrm>
          <a:prstGeom prst="rect">
            <a:avLst/>
          </a:prstGeom>
        </p:spPr>
      </p:pic>
      <p:pic>
        <p:nvPicPr>
          <p:cNvPr id="4" name="Рисунок 3" descr="С Пасхой_поздравление с Пасхой_надпись с пасхой_Альбина Рассеина_creativenn.blogspot.co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00496" y="1214422"/>
            <a:ext cx="3776480" cy="1371603"/>
          </a:xfrm>
          <a:prstGeom prst="rect">
            <a:avLst/>
          </a:prstGeom>
        </p:spPr>
      </p:pic>
      <p:pic>
        <p:nvPicPr>
          <p:cNvPr id="6" name="Рисунок 5" descr="0_f3c55_441de152_ori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43174" y="2428868"/>
            <a:ext cx="3357562" cy="3357562"/>
          </a:xfrm>
          <a:prstGeom prst="rect">
            <a:avLst/>
          </a:prstGeom>
          <a:ln>
            <a:solidFill>
              <a:srgbClr val="F1D6A1"/>
            </a:solidFill>
          </a:ln>
        </p:spPr>
      </p:pic>
      <p:pic>
        <p:nvPicPr>
          <p:cNvPr id="7" name="Рисунок 6" descr="1458028303_happy-easter-16-0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034" y="3000372"/>
            <a:ext cx="1912671" cy="2574969"/>
          </a:xfrm>
          <a:prstGeom prst="rect">
            <a:avLst/>
          </a:prstGeom>
        </p:spPr>
      </p:pic>
      <p:pic>
        <p:nvPicPr>
          <p:cNvPr id="8" name="Рисунок 7" descr="d57ae23fb8fdf64e02d68b033e5e5fe7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15074" y="2857496"/>
            <a:ext cx="2413017" cy="27146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9552" y="404664"/>
            <a:ext cx="82595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Графические элементы для открытки </a:t>
            </a:r>
            <a:endParaRPr lang="ru-RU" sz="3600" b="1" u="sng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357422" y="2714620"/>
            <a:ext cx="1428760" cy="428628"/>
          </a:xfrm>
          <a:prstGeom prst="rect">
            <a:avLst/>
          </a:prstGeom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whats-the-stor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714480" y="1285860"/>
            <a:ext cx="292204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0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40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Рефлексия.</a:t>
            </a:r>
            <a:endParaRPr kumimoji="0" lang="ru-RU" sz="4000" b="1" i="0" u="none" strike="noStrike" normalizeH="0" baseline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2000" b="1" i="0" u="none" strike="noStrike" normalizeH="0" baseline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0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Обмен мнениями:</a:t>
            </a:r>
            <a:endParaRPr kumimoji="0" lang="ru-RU" sz="2000" b="1" i="0" u="none" strike="noStrike" normalizeH="0" baseline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sz="2000" b="1" i="0" u="none" strike="noStrike" normalizeH="0" baseline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Сегодня мы</a:t>
            </a:r>
            <a:r>
              <a:rPr kumimoji="0" lang="ru-RU" sz="2000" b="1" i="0" u="none" strike="noStrike" normalizeH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узнали…</a:t>
            </a:r>
            <a:endParaRPr kumimoji="0" lang="ru-RU" sz="2000" b="1" i="0" u="none" strike="noStrike" normalizeH="0" baseline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Было интересно…</a:t>
            </a:r>
            <a:endParaRPr kumimoji="0" lang="ru-RU" sz="2000" b="1" i="0" u="none" strike="noStrike" normalizeH="0" baseline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Я научилась(</a:t>
            </a:r>
            <a:r>
              <a:rPr kumimoji="0" lang="ru-RU" sz="2000" b="1" i="0" u="none" strike="noStrike" normalizeH="0" baseline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ся</a:t>
            </a:r>
            <a:r>
              <a:rPr kumimoji="0" lang="ru-RU" sz="20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)…</a:t>
            </a:r>
            <a:endParaRPr kumimoji="0" lang="ru-RU" sz="2000" b="1" i="0" u="none" strike="noStrike" normalizeH="0" baseline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У меня получилось…</a:t>
            </a:r>
            <a:endParaRPr kumimoji="0" lang="ru-RU" sz="2000" b="1" i="0" u="none" strike="noStrike" normalizeH="0" baseline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Было трудно…</a:t>
            </a:r>
            <a:endParaRPr kumimoji="0" lang="ru-RU" sz="2000" b="1" i="0" u="none" strike="noStrike" normalizeH="0" baseline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Я попробую…</a:t>
            </a:r>
            <a:endParaRPr kumimoji="0" lang="ru-RU" sz="2000" b="1" i="0" u="none" strike="noStrike" normalizeH="0" baseline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4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4942" y="785794"/>
            <a:ext cx="2637314" cy="5133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d74524a-4f70-d800-216c-6ceacb6f50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705"/>
            <a:ext cx="9144000" cy="68305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71604" y="428604"/>
            <a:ext cx="6929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Другие варианты оформления  коробочки  </a:t>
            </a:r>
          </a:p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   для  пасхального яйца 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Рисунок 3" descr="80c8cf71d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1500174"/>
            <a:ext cx="2286016" cy="1714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27491bb9fd2dc001bb85abbd16b544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43240" y="1500174"/>
            <a:ext cx="1971670" cy="1971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1366645199_rtb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57818" y="1571612"/>
            <a:ext cx="3283193" cy="1924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1427356068_korzink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57950" y="3786190"/>
            <a:ext cx="2317838" cy="1895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1461884603_collage1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28992" y="3786190"/>
            <a:ext cx="2666992" cy="2000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2015030211084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57224" y="4000504"/>
            <a:ext cx="2406304" cy="1714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d74524a-4f70-d800-216c-6ceacb6f50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705"/>
            <a:ext cx="9144000" cy="6830590"/>
          </a:xfrm>
          <a:prstGeom prst="rect">
            <a:avLst/>
          </a:prstGeom>
        </p:spPr>
      </p:pic>
      <p:pic>
        <p:nvPicPr>
          <p:cNvPr id="3" name="Рисунок 2" descr="Упаковка пасхальных яйц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3357562"/>
            <a:ext cx="3000396" cy="1800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Упаковка пасхальных яйц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628" y="428604"/>
            <a:ext cx="3810027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Детские_поделки_на_пасху_идеи,_Детские_поделки_на_пасху_своими_руками,_пасхальные_детские_поделки,_пасхальные_детские_под_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868" y="3286124"/>
            <a:ext cx="2500310" cy="2525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YAjtsr-krolik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57950" y="3071810"/>
            <a:ext cx="2405459" cy="2966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трио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5720" y="500042"/>
            <a:ext cx="4429124" cy="2161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vesna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23566" y="0"/>
            <a:ext cx="10181912" cy="7366958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928662" y="2857496"/>
            <a:ext cx="8395866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Проснулись </a:t>
            </a:r>
            <a:r>
              <a:rPr lang="ru-RU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мы 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и слышим</a:t>
            </a:r>
            <a:r>
              <a:rPr kumimoji="0" lang="ru-RU" sz="3200" b="1" i="1" u="none" strike="noStrike" cap="none" normalizeH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— весна стучит в окно!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Капель несётся с крыши, везде светло-светло!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И кажется — не птицы, а Ангелы  летят,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О том, что скоро Пасха, они нам возвестят!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866e6_86240674_XL.jpg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2214546" y="6357958"/>
            <a:ext cx="214314" cy="28575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1571604" y="6357958"/>
            <a:ext cx="214314" cy="28575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610512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Скругленный прямоугольник 4"/>
          <p:cNvSpPr/>
          <p:nvPr/>
        </p:nvSpPr>
        <p:spPr>
          <a:xfrm>
            <a:off x="3000364" y="1142984"/>
            <a:ext cx="3214710" cy="4357718"/>
          </a:xfrm>
          <a:prstGeom prst="roundRect">
            <a:avLst/>
          </a:prstGeom>
          <a:solidFill>
            <a:srgbClr val="F1D6A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0_a6510_da0fee90_X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86116" y="4071942"/>
            <a:ext cx="2520227" cy="24288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537825204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55776" y="1412776"/>
            <a:ext cx="4032448" cy="1525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2699792" y="2708920"/>
            <a:ext cx="388843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Пасха - </a:t>
            </a:r>
            <a:r>
              <a:rPr lang="ru-RU" dirty="0" smtClean="0">
                <a:solidFill>
                  <a:srgbClr val="FF0000"/>
                </a:solidFill>
              </a:rPr>
              <a:t>это слово образовалось от древнееврейского “</a:t>
            </a:r>
            <a:r>
              <a:rPr lang="ru-RU" dirty="0" err="1" smtClean="0">
                <a:solidFill>
                  <a:srgbClr val="FF0000"/>
                </a:solidFill>
              </a:rPr>
              <a:t>песах</a:t>
            </a:r>
            <a:r>
              <a:rPr lang="ru-RU" dirty="0" smtClean="0">
                <a:solidFill>
                  <a:srgbClr val="FF0000"/>
                </a:solidFill>
              </a:rPr>
              <a:t>”. Праздник Пасхи – один из основных в народном календаре. Мы считает Пасху главным христианским праздником.  Этот праздник символизирует победу добра над злом. </a:t>
            </a:r>
          </a:p>
          <a:p>
            <a:endParaRPr lang="ru-RU" sz="1600" b="1" dirty="0">
              <a:solidFill>
                <a:srgbClr val="C00000"/>
              </a:solidFill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_866e7_4077b6bd_X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00098" y="-428652"/>
            <a:ext cx="9990551" cy="7286652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2285984" y="3571876"/>
            <a:ext cx="4357718" cy="17859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361" name="Rectangle 1"/>
          <p:cNvSpPr>
            <a:spLocks noChangeArrowheads="1"/>
          </p:cNvSpPr>
          <p:nvPr/>
        </p:nvSpPr>
        <p:spPr bwMode="auto">
          <a:xfrm rot="10800000" flipV="1">
            <a:off x="2123729" y="3429000"/>
            <a:ext cx="5040560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Первый день пасхи называется Светлым Воскресеньем, Велико днём. Пасха длилась целую неделю, и эта неделя была наполнена различными играми, развлечениями, хождением в гости. Эта неделя именуется церковью Светлой седмицей.</a:t>
            </a:r>
            <a:endParaRPr kumimoji="0" lang="ru-RU" sz="1600" b="1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Как у каждого большого церковного праздника у Пасхи есть свои приметы – куличи, творожная пасха и крашеные пасхальные яйца. </a:t>
            </a:r>
            <a:endParaRPr kumimoji="0" lang="ru-RU" sz="1600" b="1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1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2699792" y="3857628"/>
            <a:ext cx="5658422" cy="242889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5200650" algn="l"/>
              </a:tabLst>
            </a:pPr>
            <a:r>
              <a:rPr lang="ru-RU" sz="2200" dirty="0" smtClean="0">
                <a:solidFill>
                  <a:srgbClr val="C00000"/>
                </a:solidFill>
              </a:rPr>
              <a:t>На  Пасху повсюду разрешалось всем желающим, особенно детям, звонить в </a:t>
            </a:r>
            <a:r>
              <a:rPr lang="ru-RU" sz="2200" b="1" dirty="0" smtClean="0">
                <a:solidFill>
                  <a:srgbClr val="C00000"/>
                </a:solidFill>
              </a:rPr>
              <a:t>колокола. </a:t>
            </a:r>
            <a:r>
              <a:rPr lang="ru-RU" sz="2200" dirty="0" smtClean="0">
                <a:solidFill>
                  <a:srgbClr val="C00000"/>
                </a:solidFill>
              </a:rPr>
              <a:t>Поэтому беспрерывно звучал колокольный звон. Когда бьют во множество колоколов, звон получается особенный – его называют </a:t>
            </a:r>
            <a:r>
              <a:rPr lang="ru-RU" sz="2200" b="1" dirty="0" smtClean="0">
                <a:solidFill>
                  <a:srgbClr val="C00000"/>
                </a:solidFill>
              </a:rPr>
              <a:t>трезвоном.</a:t>
            </a:r>
            <a:endParaRPr lang="ru-RU" sz="2200" dirty="0">
              <a:solidFill>
                <a:srgbClr val="C00000"/>
              </a:solidFill>
            </a:endParaRPr>
          </a:p>
        </p:txBody>
      </p:sp>
      <p:pic>
        <p:nvPicPr>
          <p:cNvPr id="3" name="Рисунок 2" descr="0_f7d5c_c99583a_X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3857628"/>
            <a:ext cx="2664444" cy="2143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ed-Floral-Background-Indian-Chinese-Wedding-Card-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76285" y="-357214"/>
            <a:ext cx="9620285" cy="7786742"/>
          </a:xfrm>
          <a:prstGeom prst="rect">
            <a:avLst/>
          </a:prstGeom>
        </p:spPr>
      </p:pic>
      <p:pic>
        <p:nvPicPr>
          <p:cNvPr id="3" name="Рисунок 2" descr="7ec0bf1c56a523a50046b55fc1fe2cd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28660" y="2000240"/>
            <a:ext cx="4554080" cy="3024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4143372" y="1556792"/>
            <a:ext cx="500062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После Великого поста православные собирали богатый пасхальный стол.</a:t>
            </a:r>
            <a:endParaRPr kumimoji="0" lang="ru-RU" sz="4000" b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100556248_100531151_0_a5799_4b9eeecf_X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86182" y="5027319"/>
            <a:ext cx="3781537" cy="1830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421186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43702" y="4318947"/>
            <a:ext cx="1981372" cy="2539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pasha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43174" y="5710513"/>
            <a:ext cx="1745402" cy="1147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6864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57222" y="0"/>
            <a:ext cx="9715500" cy="7072338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2285984" y="1928802"/>
            <a:ext cx="4357718" cy="3000396"/>
          </a:xfrm>
          <a:prstGeom prst="ellipse">
            <a:avLst/>
          </a:prstGeom>
          <a:solidFill>
            <a:srgbClr val="F1D6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14282" y="5500702"/>
            <a:ext cx="8572560" cy="1500198"/>
          </a:xfrm>
          <a:prstGeom prst="roundRect">
            <a:avLst/>
          </a:prstGeom>
          <a:solidFill>
            <a:srgbClr val="F1D6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>
                <a:solidFill>
                  <a:srgbClr val="C00000"/>
                </a:solidFill>
              </a:rPr>
              <a:t>Пасха́льное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</a:rPr>
              <a:t>я́йцо</a:t>
            </a:r>
            <a:r>
              <a:rPr lang="ru-RU" sz="2800" dirty="0" smtClean="0">
                <a:solidFill>
                  <a:srgbClr val="C00000"/>
                </a:solidFill>
              </a:rPr>
              <a:t> — обрядовая пища и ритуальный символ. Дарить окрашенные в красный цвет яйца на Пасху — древний обычай. 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10" name="Рисунок 9" descr="a19d42db207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71670" y="357166"/>
            <a:ext cx="5069787" cy="4929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285984" y="285728"/>
            <a:ext cx="4929222" cy="584775"/>
          </a:xfrm>
          <a:prstGeom prst="rect">
            <a:avLst/>
          </a:prstGeom>
          <a:solidFill>
            <a:srgbClr val="F1D6A1"/>
          </a:solidFill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   Символ Пасхи</a:t>
            </a:r>
            <a:endParaRPr lang="ru-RU" sz="32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05492-67d951f66acbeb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36747"/>
            <a:ext cx="9143999" cy="7309085"/>
          </a:xfrm>
          <a:prstGeom prst="rect">
            <a:avLst/>
          </a:prstGeom>
        </p:spPr>
      </p:pic>
      <p:pic>
        <p:nvPicPr>
          <p:cNvPr id="5" name="Рисунок 4" descr="tiveriy_mm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29322" y="3071810"/>
            <a:ext cx="2935235" cy="3786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835696" y="836712"/>
            <a:ext cx="4929222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C00000"/>
                </a:solidFill>
              </a:rPr>
              <a:t>По преданию, обычай крашения яиц ведет свою историю с I века по Рождестве Христовом. Одна из учениц Христа, святая Мария Магдалина, с проповедью веры пришла в Рим и, попав во дворец императора Тиберия, стала рассказывать ему о Воскресении Христовом. В те времена было принято, посещая императора, приносить ему что–либо в дар; святая Мария была бедна и принесла в дар правителю Римского государства обычное куриное яйцо. Выслушав ее, император не поверил святой и сказал: “Как может кто–то воскреснуть из мертвых? Это так же невозможно, как если бы это яйцо стало красным”. И тут же на глазах императора совершилось чудо: яйцо само по себе сменило цвет на красный, свидетельствуя этим истинность Христова Воскресения.</a:t>
            </a:r>
          </a:p>
          <a:p>
            <a:r>
              <a:rPr lang="ru-RU" sz="1600" dirty="0" smtClean="0">
                <a:solidFill>
                  <a:srgbClr val="C00000"/>
                </a:solidFill>
              </a:rPr>
              <a:t>С тех пор христиане стали на Пасху окрашивать яйца и дарить их друг другу со словами пасхального приветствия: “Христос </a:t>
            </a:r>
            <a:r>
              <a:rPr lang="ru-RU" sz="1600" dirty="0" err="1" smtClean="0">
                <a:solidFill>
                  <a:srgbClr val="C00000"/>
                </a:solidFill>
              </a:rPr>
              <a:t>воскресе</a:t>
            </a:r>
            <a:r>
              <a:rPr lang="ru-RU" sz="1600" dirty="0" smtClean="0">
                <a:solidFill>
                  <a:srgbClr val="C00000"/>
                </a:solidFill>
              </a:rPr>
              <a:t>!”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57554" y="-353943"/>
            <a:ext cx="3786214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Придание </a:t>
            </a:r>
            <a:endParaRPr lang="ru-RU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999</TotalTime>
  <Words>595</Words>
  <Application>Microsoft Office PowerPoint</Application>
  <PresentationFormat>Экран (4:3)</PresentationFormat>
  <Paragraphs>60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Asus</dc:creator>
  <cp:lastModifiedBy>Asus</cp:lastModifiedBy>
  <cp:revision>106</cp:revision>
  <dcterms:created xsi:type="dcterms:W3CDTF">2017-02-25T19:56:41Z</dcterms:created>
  <dcterms:modified xsi:type="dcterms:W3CDTF">2017-04-03T20:11:24Z</dcterms:modified>
</cp:coreProperties>
</file>