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9" r:id="rId2"/>
    <p:sldId id="298" r:id="rId3"/>
    <p:sldId id="286" r:id="rId4"/>
    <p:sldId id="295" r:id="rId5"/>
    <p:sldId id="288" r:id="rId6"/>
    <p:sldId id="300" r:id="rId7"/>
    <p:sldId id="30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DF58D"/>
    <a:srgbClr val="808080"/>
    <a:srgbClr val="FCFCFC"/>
    <a:srgbClr val="E8E8E8"/>
    <a:srgbClr val="FFD84B"/>
    <a:srgbClr val="FFFFFF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8" autoAdjust="0"/>
    <p:restoredTop sz="94728" autoAdjust="0"/>
  </p:normalViewPr>
  <p:slideViewPr>
    <p:cSldViewPr>
      <p:cViewPr>
        <p:scale>
          <a:sx n="70" d="100"/>
          <a:sy n="70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5B16CF-17F8-4FB5-B6E9-28475B723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999EC01-E945-46C1-B34C-DEBBD08AB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2ADF428E-3CAD-4FEC-9248-0DD2C212F270}" type="slidenum">
              <a:rPr lang="ru-RU" altLang="ru-RU" sz="1200"/>
              <a:pPr algn="r" eaLnBrk="0" hangingPunct="0"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>
                <a:latin typeface="Arial Black" pitchFamily="34" charset="0"/>
                <a:cs typeface="+mn-cs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51D1E-5151-4E79-BA35-0A1B6DB9C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C4229-6893-4903-A921-D8DA9D2C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11D6C-D51D-4784-97F0-14630CFB9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861E6-7079-4646-B503-6957E5755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ADC4-021D-47B7-B3A9-AF2674DA0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F6CF4-6FA8-4774-9A5A-4C40CD59A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A445-24A8-4048-AA01-6107DAACF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0262-A28C-42EB-81AA-6321E504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1934-0BB6-410F-B6AE-8BD9E9233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37568-C216-4376-A0C3-31113B4B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A20C0-8ED2-4931-90EF-F2CBC8043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44A40-5C8F-4441-AC84-DC3C2C9AB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BADED-44B7-420B-8D66-AC91239A9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47703-0DC1-4F91-8C37-0923F8DCC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0B5E2-BB96-453E-B1D2-556A8F247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7AFC8FB-7808-4D0C-8B08-B0608047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3" name="Picture 37" descr="water"/>
          <p:cNvPicPr>
            <a:picLocks noChangeAspect="1" noChangeArrowheads="1"/>
          </p:cNvPicPr>
          <p:nvPr/>
        </p:nvPicPr>
        <p:blipFill>
          <a:blip r:embed="rId17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8" descr="3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  <p:sldLayoutId id="2147483651" r:id="rId14"/>
    <p:sldLayoutId id="2147483650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4294967295"/>
          </p:nvPr>
        </p:nvSpPr>
        <p:spPr>
          <a:xfrm>
            <a:off x="457200" y="3657600"/>
            <a:ext cx="8229600" cy="2468563"/>
          </a:xfrm>
        </p:spPr>
        <p:txBody>
          <a:bodyPr/>
          <a:lstStyle/>
          <a:p>
            <a:pPr algn="ctr" eaLnBrk="1" hangingPunct="1"/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КГУ «ШГ №24 многопрофильного направления отдела образования акимата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города Экибастуза»</a:t>
            </a:r>
            <a:endParaRPr lang="ru-RU" sz="2800" i="1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2969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15113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информатики: Власенко </a:t>
            </a:r>
            <a:br>
              <a:rPr lang="ru-RU" sz="3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Варвара Леонидовна</a:t>
            </a:r>
            <a:endParaRPr lang="ru-RU" sz="3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580868" y="189631"/>
            <a:ext cx="6019114" cy="12576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56" name="Picture 11" descr="DP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997200"/>
            <a:ext cx="12255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8"/>
          <p:cNvSpPr>
            <a:spLocks noChangeArrowheads="1"/>
          </p:cNvSpPr>
          <p:nvPr/>
        </p:nvSpPr>
        <p:spPr bwMode="gray">
          <a:xfrm>
            <a:off x="1691680" y="2860075"/>
            <a:ext cx="6840760" cy="1942659"/>
          </a:xfrm>
          <a:prstGeom prst="roundRect">
            <a:avLst>
              <a:gd name="adj" fmla="val 11505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eaLnBrk="0" hangingPunct="0">
              <a:defRPr/>
            </a:pPr>
            <a:r>
              <a:rPr lang="ru-RU" sz="1400" b="1">
                <a:solidFill>
                  <a:schemeClr val="tx1"/>
                </a:solidFill>
                <a:cs typeface="Arial" charset="0"/>
              </a:rPr>
              <a:t>Все учащиеся: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ru-RU" sz="1400">
                <a:solidFill>
                  <a:schemeClr val="tx1"/>
                </a:solidFill>
                <a:cs typeface="Arial" charset="0"/>
              </a:rPr>
              <a:t>Объясняют термины </a:t>
            </a:r>
            <a:r>
              <a:rPr lang="kk-KZ" sz="1400">
                <a:solidFill>
                  <a:schemeClr val="tx1"/>
                </a:solidFill>
                <a:cs typeface="Arial" charset="0"/>
              </a:rPr>
              <a:t>«базы данных, запись, поле».</a:t>
            </a:r>
            <a:endParaRPr lang="ru-RU" sz="1400" b="1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ru-RU" sz="1400" b="1">
                <a:solidFill>
                  <a:schemeClr val="tx1"/>
                </a:solidFill>
                <a:cs typeface="Arial" charset="0"/>
              </a:rPr>
              <a:t>Большинство учащихся: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ru-RU" sz="1400">
                <a:solidFill>
                  <a:schemeClr val="tx1"/>
                </a:solidFill>
                <a:cs typeface="Arial" charset="0"/>
              </a:rPr>
              <a:t>Называют области применения баз данных. </a:t>
            </a:r>
          </a:p>
          <a:p>
            <a:pPr eaLnBrk="0" hangingPunct="0">
              <a:defRPr/>
            </a:pPr>
            <a:r>
              <a:rPr lang="ru-RU" sz="1400">
                <a:solidFill>
                  <a:schemeClr val="tx1"/>
                </a:solidFill>
                <a:cs typeface="Arial" charset="0"/>
              </a:rPr>
              <a:t>Объясняют цель применения по типу баз данных.</a:t>
            </a:r>
          </a:p>
          <a:p>
            <a:pPr eaLnBrk="0" hangingPunct="0">
              <a:defRPr/>
            </a:pPr>
            <a:r>
              <a:rPr lang="ru-RU" sz="1400">
                <a:solidFill>
                  <a:schemeClr val="tx1"/>
                </a:solidFill>
                <a:cs typeface="Arial" charset="0"/>
              </a:rPr>
              <a:t>Различают реляционную от нереляционной БД.</a:t>
            </a:r>
            <a:endParaRPr lang="ru-RU" sz="1400" b="1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ru-RU" sz="1400" b="1">
                <a:solidFill>
                  <a:schemeClr val="tx1"/>
                </a:solidFill>
                <a:cs typeface="Arial" charset="0"/>
              </a:rPr>
              <a:t>Некоторые учащихся: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r>
              <a:rPr lang="ru-RU" sz="1400">
                <a:solidFill>
                  <a:schemeClr val="tx1"/>
                </a:solidFill>
                <a:cs typeface="Arial" charset="0"/>
              </a:rPr>
              <a:t>Создают табличную базу данных. </a:t>
            </a:r>
          </a:p>
        </p:txBody>
      </p:sp>
      <p:sp>
        <p:nvSpPr>
          <p:cNvPr id="23560" name="TextBox 14"/>
          <p:cNvSpPr txBox="1">
            <a:spLocks noChangeArrowheads="1"/>
          </p:cNvSpPr>
          <p:nvPr/>
        </p:nvSpPr>
        <p:spPr bwMode="auto">
          <a:xfrm>
            <a:off x="508000" y="3357563"/>
            <a:ext cx="625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Цели </a:t>
            </a:r>
          </a:p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урока</a:t>
            </a:r>
          </a:p>
        </p:txBody>
      </p:sp>
      <p:pic>
        <p:nvPicPr>
          <p:cNvPr id="23561" name="Picture 5" descr="DO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365625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TextBox 15"/>
          <p:cNvSpPr txBox="1">
            <a:spLocks noChangeArrowheads="1"/>
          </p:cNvSpPr>
          <p:nvPr/>
        </p:nvSpPr>
        <p:spPr bwMode="auto">
          <a:xfrm>
            <a:off x="404813" y="4797425"/>
            <a:ext cx="10747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Критерии </a:t>
            </a:r>
          </a:p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оценивания</a:t>
            </a: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gray">
          <a:xfrm>
            <a:off x="1403648" y="3429000"/>
            <a:ext cx="432048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23566" name="Picture 2" descr="C:\Users\Досжан\Desktop\ц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0"/>
            <a:ext cx="204946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>
            <a:spLocks noChangeArrowheads="1"/>
          </p:cNvSpPr>
          <p:nvPr/>
        </p:nvSpPr>
        <p:spPr bwMode="gray">
          <a:xfrm>
            <a:off x="1691680" y="1628800"/>
            <a:ext cx="6768752" cy="1080120"/>
          </a:xfrm>
          <a:prstGeom prst="roundRect">
            <a:avLst>
              <a:gd name="adj" fmla="val 11505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k-KZ">
                <a:solidFill>
                  <a:schemeClr val="tx1"/>
                </a:solidFill>
                <a:cs typeface="Arial" charset="0"/>
              </a:rPr>
              <a:t>9.2.2.1  объяснять термины «базы данных, запись, поле».</a:t>
            </a: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3570" name="Picture 5" descr="DO_circle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557338"/>
            <a:ext cx="1296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4"/>
          <p:cNvSpPr>
            <a:spLocks noChangeArrowheads="1"/>
          </p:cNvSpPr>
          <p:nvPr/>
        </p:nvSpPr>
        <p:spPr bwMode="gray">
          <a:xfrm>
            <a:off x="1403648" y="2060848"/>
            <a:ext cx="36004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95288" y="1989138"/>
            <a:ext cx="9366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667000" y="304800"/>
            <a:ext cx="5943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 класс</a:t>
            </a:r>
          </a:p>
          <a:p>
            <a:pPr eaLnBrk="0" hangingPunct="0">
              <a:defRPr/>
            </a:pPr>
            <a:endParaRPr lang="ru-RU" sz="1600"/>
          </a:p>
          <a:p>
            <a:pPr eaLnBrk="0" hangingPunct="0">
              <a:defRPr/>
            </a:pPr>
            <a:r>
              <a:rPr lang="ru-RU" sz="1600"/>
              <a:t>Раздел: </a:t>
            </a: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9.2.А</a:t>
            </a:r>
            <a:r>
              <a:rPr lang="ru-RU" sz="16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Базы данных</a:t>
            </a:r>
          </a:p>
          <a:p>
            <a:pPr eaLnBrk="0" hangingPunct="0">
              <a:defRPr/>
            </a:pPr>
            <a:r>
              <a:rPr lang="ru-RU" sz="1600"/>
              <a:t>Тема урока: </a:t>
            </a:r>
            <a:r>
              <a:rPr lang="ru-RU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База данных</a:t>
            </a:r>
          </a:p>
          <a:p>
            <a:pPr eaLnBrk="0" hangingPunct="0">
              <a:defRPr/>
            </a:pPr>
            <a:endParaRPr lang="ru-RU" sz="1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3576" name="AutoShape 2"/>
          <p:cNvGrpSpPr>
            <a:grpSpLocks/>
          </p:cNvGrpSpPr>
          <p:nvPr/>
        </p:nvGrpSpPr>
        <p:grpSpPr bwMode="auto">
          <a:xfrm>
            <a:off x="1728788" y="4953000"/>
            <a:ext cx="6881812" cy="1371600"/>
            <a:chOff x="1029" y="1002"/>
            <a:chExt cx="4335" cy="749"/>
          </a:xfrm>
        </p:grpSpPr>
        <p:pic>
          <p:nvPicPr>
            <p:cNvPr id="23580" name="AutoShape 2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gray">
            <a:xfrm>
              <a:off x="1029" y="1002"/>
              <a:ext cx="4335" cy="749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3581" name="Text Box 27"/>
            <p:cNvSpPr txBox="1">
              <a:spLocks noChangeArrowheads="1"/>
            </p:cNvSpPr>
            <p:nvPr/>
          </p:nvSpPr>
          <p:spPr bwMode="auto">
            <a:xfrm>
              <a:off x="1089" y="1049"/>
              <a:ext cx="4217" cy="634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400"/>
                <a:t>1. Объясняет термины </a:t>
              </a:r>
              <a:r>
                <a:rPr lang="kk-KZ" sz="1400"/>
                <a:t>«базы данных, запись, поле».</a:t>
              </a:r>
              <a:endParaRPr lang="ru-RU" sz="1400"/>
            </a:p>
            <a:p>
              <a:r>
                <a:rPr lang="ru-RU" sz="1400"/>
                <a:t>2.Называет области применения баз данных. </a:t>
              </a:r>
            </a:p>
            <a:p>
              <a:r>
                <a:rPr lang="ru-RU" sz="1400"/>
                <a:t>3.Объясняет цель применения по типу баз данных.</a:t>
              </a:r>
            </a:p>
            <a:p>
              <a:r>
                <a:rPr lang="ru-RU" sz="1400"/>
                <a:t>4.Различает реляционную от нереляционной БД.</a:t>
              </a:r>
            </a:p>
            <a:p>
              <a:r>
                <a:rPr lang="ru-RU" sz="1400"/>
                <a:t>5. Создает табличную базу данных </a:t>
              </a:r>
            </a:p>
          </p:txBody>
        </p:sp>
      </p:grpSp>
      <p:sp>
        <p:nvSpPr>
          <p:cNvPr id="19" name="AutoShape 4"/>
          <p:cNvSpPr>
            <a:spLocks noChangeArrowheads="1"/>
          </p:cNvSpPr>
          <p:nvPr/>
        </p:nvSpPr>
        <p:spPr bwMode="gray">
          <a:xfrm>
            <a:off x="1547664" y="5013176"/>
            <a:ext cx="432048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24" y="95250"/>
            <a:ext cx="7488832" cy="47667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Методы активного обучения</a:t>
            </a:r>
            <a:endParaRPr lang="en-US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1564" name="AutoShape 3"/>
          <p:cNvGrpSpPr>
            <a:grpSpLocks/>
          </p:cNvGrpSpPr>
          <p:nvPr/>
        </p:nvGrpSpPr>
        <p:grpSpPr bwMode="auto">
          <a:xfrm>
            <a:off x="481013" y="1304925"/>
            <a:ext cx="2201862" cy="2700338"/>
            <a:chOff x="303" y="822"/>
            <a:chExt cx="1387" cy="1340"/>
          </a:xfrm>
        </p:grpSpPr>
        <p:pic>
          <p:nvPicPr>
            <p:cNvPr id="21608" name="AutoShape 3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303" y="822"/>
              <a:ext cx="1387" cy="1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609" name="Text Box 3"/>
            <p:cNvSpPr txBox="1">
              <a:spLocks noChangeArrowheads="1"/>
            </p:cNvSpPr>
            <p:nvPr/>
          </p:nvSpPr>
          <p:spPr bwMode="auto">
            <a:xfrm rot="5400000">
              <a:off x="437" y="895"/>
              <a:ext cx="1122" cy="1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>
                <a:solidFill>
                  <a:srgbClr val="FEE9DE"/>
                </a:solidFill>
              </a:endParaRPr>
            </a:p>
          </p:txBody>
        </p:sp>
      </p:grpSp>
      <p:sp>
        <p:nvSpPr>
          <p:cNvPr id="21565" name="Freeform 4"/>
          <p:cNvSpPr>
            <a:spLocks/>
          </p:cNvSpPr>
          <p:nvPr/>
        </p:nvSpPr>
        <p:spPr bwMode="gray">
          <a:xfrm>
            <a:off x="539750" y="1341438"/>
            <a:ext cx="2078038" cy="481012"/>
          </a:xfrm>
          <a:custGeom>
            <a:avLst/>
            <a:gdLst>
              <a:gd name="T0" fmla="*/ 8181 w 1270"/>
              <a:gd name="T1" fmla="*/ 481012 h 303"/>
              <a:gd name="T2" fmla="*/ 34361 w 1270"/>
              <a:gd name="T3" fmla="*/ 280987 h 303"/>
              <a:gd name="T4" fmla="*/ 281435 w 1270"/>
              <a:gd name="T5" fmla="*/ 34925 h 303"/>
              <a:gd name="T6" fmla="*/ 590686 w 1270"/>
              <a:gd name="T7" fmla="*/ 17462 h 303"/>
              <a:gd name="T8" fmla="*/ 1524985 w 1270"/>
              <a:gd name="T9" fmla="*/ 19050 h 303"/>
              <a:gd name="T10" fmla="*/ 1750788 w 1270"/>
              <a:gd name="T11" fmla="*/ 22225 h 303"/>
              <a:gd name="T12" fmla="*/ 2061676 w 1270"/>
              <a:gd name="T13" fmla="*/ 300037 h 303"/>
              <a:gd name="T14" fmla="*/ 2071493 w 1270"/>
              <a:gd name="T15" fmla="*/ 479425 h 303"/>
              <a:gd name="T16" fmla="*/ 8181 w 1270"/>
              <a:gd name="T17" fmla="*/ 481012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0"/>
              <a:gd name="T28" fmla="*/ 0 h 303"/>
              <a:gd name="T29" fmla="*/ 1270 w 1270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195"/>
            </a:schemeClr>
          </a:solidFill>
          <a:ln w="381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6" name="Rectangle 5"/>
          <p:cNvSpPr>
            <a:spLocks noChangeArrowheads="1"/>
          </p:cNvSpPr>
          <p:nvPr/>
        </p:nvSpPr>
        <p:spPr bwMode="gray">
          <a:xfrm>
            <a:off x="468313" y="1412875"/>
            <a:ext cx="21193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1C1C1C"/>
                </a:solidFill>
              </a:rPr>
              <a:t>Методы и приемы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21567" name="Text Box 6"/>
          <p:cNvSpPr txBox="1">
            <a:spLocks noChangeArrowheads="1"/>
          </p:cNvSpPr>
          <p:nvPr/>
        </p:nvSpPr>
        <p:spPr bwMode="gray">
          <a:xfrm>
            <a:off x="611188" y="1700213"/>
            <a:ext cx="1944687" cy="2432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Прием «Приветствие разных народов мира»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Метод 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«Мозговой штурм </a:t>
            </a:r>
            <a:r>
              <a:rPr lang="ru-RU" sz="1400" b="1">
                <a:latin typeface="Times New Roman" pitchFamily="18" charset="0"/>
              </a:rPr>
              <a:t>-Вrainstorm </a:t>
            </a:r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(парная работа)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Прием: «Цвет стикера»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(групповая работа)</a:t>
            </a:r>
          </a:p>
          <a:p>
            <a:pPr algn="ctr" eaLnBrk="0" hangingPunct="0"/>
            <a:endParaRPr lang="en-US" sz="1400" b="1">
              <a:solidFill>
                <a:srgbClr val="1C1C1C"/>
              </a:solidFill>
              <a:latin typeface="Times New Roman" pitchFamily="18" charset="0"/>
            </a:endParaRPr>
          </a:p>
        </p:txBody>
      </p:sp>
      <p:grpSp>
        <p:nvGrpSpPr>
          <p:cNvPr id="21568" name="AutoShape 7"/>
          <p:cNvGrpSpPr>
            <a:grpSpLocks/>
          </p:cNvGrpSpPr>
          <p:nvPr/>
        </p:nvGrpSpPr>
        <p:grpSpPr bwMode="auto">
          <a:xfrm>
            <a:off x="3359150" y="1231900"/>
            <a:ext cx="2146300" cy="2484438"/>
            <a:chOff x="2116" y="776"/>
            <a:chExt cx="1352" cy="1724"/>
          </a:xfrm>
        </p:grpSpPr>
        <p:pic>
          <p:nvPicPr>
            <p:cNvPr id="21606" name="AutoShape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2116" y="776"/>
              <a:ext cx="13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607" name="Text Box 9"/>
            <p:cNvSpPr txBox="1">
              <a:spLocks noChangeArrowheads="1"/>
            </p:cNvSpPr>
            <p:nvPr/>
          </p:nvSpPr>
          <p:spPr bwMode="auto">
            <a:xfrm rot="5400000">
              <a:off x="2041" y="1061"/>
              <a:ext cx="1504" cy="1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ru-RU">
                <a:solidFill>
                  <a:srgbClr val="FEE9DE"/>
                </a:solidFill>
              </a:endParaRPr>
            </a:p>
          </p:txBody>
        </p:sp>
      </p:grpSp>
      <p:sp>
        <p:nvSpPr>
          <p:cNvPr id="21569" name="Freeform 8"/>
          <p:cNvSpPr>
            <a:spLocks/>
          </p:cNvSpPr>
          <p:nvPr/>
        </p:nvSpPr>
        <p:spPr bwMode="gray">
          <a:xfrm>
            <a:off x="3419475" y="1268413"/>
            <a:ext cx="2001838" cy="481012"/>
          </a:xfrm>
          <a:custGeom>
            <a:avLst/>
            <a:gdLst>
              <a:gd name="T0" fmla="*/ 9525 w 1261"/>
              <a:gd name="T1" fmla="*/ 471487 h 303"/>
              <a:gd name="T2" fmla="*/ 28575 w 1261"/>
              <a:gd name="T3" fmla="*/ 276225 h 303"/>
              <a:gd name="T4" fmla="*/ 271463 w 1261"/>
              <a:gd name="T5" fmla="*/ 47625 h 303"/>
              <a:gd name="T6" fmla="*/ 558800 w 1261"/>
              <a:gd name="T7" fmla="*/ 20637 h 303"/>
              <a:gd name="T8" fmla="*/ 1463675 w 1261"/>
              <a:gd name="T9" fmla="*/ 15875 h 303"/>
              <a:gd name="T10" fmla="*/ 1684338 w 1261"/>
              <a:gd name="T11" fmla="*/ 19050 h 303"/>
              <a:gd name="T12" fmla="*/ 1985963 w 1261"/>
              <a:gd name="T13" fmla="*/ 301625 h 303"/>
              <a:gd name="T14" fmla="*/ 1995488 w 1261"/>
              <a:gd name="T15" fmla="*/ 481012 h 303"/>
              <a:gd name="T16" fmla="*/ 9525 w 1261"/>
              <a:gd name="T17" fmla="*/ 47148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1"/>
              <a:gd name="T28" fmla="*/ 0 h 303"/>
              <a:gd name="T29" fmla="*/ 1261 w 1261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 w="381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0" name="Rectangle 9"/>
          <p:cNvSpPr>
            <a:spLocks noChangeArrowheads="1"/>
          </p:cNvSpPr>
          <p:nvPr/>
        </p:nvSpPr>
        <p:spPr bwMode="gray">
          <a:xfrm>
            <a:off x="3348038" y="1341438"/>
            <a:ext cx="2119312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1C1C1C"/>
                </a:solidFill>
              </a:rPr>
              <a:t>Методы и приемы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21571" name="Text Box 10"/>
          <p:cNvSpPr txBox="1">
            <a:spLocks noChangeArrowheads="1"/>
          </p:cNvSpPr>
          <p:nvPr/>
        </p:nvSpPr>
        <p:spPr bwMode="gray">
          <a:xfrm>
            <a:off x="3419475" y="1773238"/>
            <a:ext cx="2011363" cy="179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Метод «Джигсо»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(групповая работа)</a:t>
            </a:r>
          </a:p>
          <a:p>
            <a:pPr algn="ctr" eaLnBrk="0" hangingPunct="0"/>
            <a:endParaRPr lang="ru-RU" sz="1400" b="1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Метод таксономии Блума</a:t>
            </a:r>
          </a:p>
          <a:p>
            <a:pPr algn="ctr" eaLnBrk="0" hangingPunct="0"/>
            <a:r>
              <a:rPr lang="ru-RU" sz="1400" b="1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(групповая/парная работа)</a:t>
            </a:r>
          </a:p>
          <a:p>
            <a:pPr algn="ctr" eaLnBrk="0" hangingPunct="0"/>
            <a:endParaRPr lang="en-US" sz="140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gray">
          <a:xfrm rot="5400000">
            <a:off x="6290791" y="1566193"/>
            <a:ext cx="2623691" cy="2028825"/>
          </a:xfrm>
          <a:prstGeom prst="roundRect">
            <a:avLst>
              <a:gd name="adj" fmla="val 19894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75" name="Freeform 12"/>
          <p:cNvSpPr>
            <a:spLocks/>
          </p:cNvSpPr>
          <p:nvPr/>
        </p:nvSpPr>
        <p:spPr bwMode="gray">
          <a:xfrm>
            <a:off x="6588125" y="1341438"/>
            <a:ext cx="2000250" cy="463550"/>
          </a:xfrm>
          <a:custGeom>
            <a:avLst/>
            <a:gdLst>
              <a:gd name="T0" fmla="*/ 7937 w 1260"/>
              <a:gd name="T1" fmla="*/ 463550 h 292"/>
              <a:gd name="T2" fmla="*/ 304800 w 1260"/>
              <a:gd name="T3" fmla="*/ 0 h 292"/>
              <a:gd name="T4" fmla="*/ 1682750 w 1260"/>
              <a:gd name="T5" fmla="*/ 0 h 292"/>
              <a:gd name="T6" fmla="*/ 1990725 w 1260"/>
              <a:gd name="T7" fmla="*/ 461963 h 292"/>
              <a:gd name="T8" fmla="*/ 7937 w 1260"/>
              <a:gd name="T9" fmla="*/ 463550 h 2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0"/>
              <a:gd name="T16" fmla="*/ 0 h 292"/>
              <a:gd name="T17" fmla="*/ 1260 w 1260"/>
              <a:gd name="T18" fmla="*/ 292 h 2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0" h="292">
                <a:moveTo>
                  <a:pt x="5" y="292"/>
                </a:moveTo>
                <a:cubicBezTo>
                  <a:pt x="0" y="270"/>
                  <a:pt x="16" y="49"/>
                  <a:pt x="192" y="0"/>
                </a:cubicBezTo>
                <a:lnTo>
                  <a:pt x="1060" y="0"/>
                </a:lnTo>
                <a:cubicBezTo>
                  <a:pt x="1241" y="48"/>
                  <a:pt x="1260" y="186"/>
                  <a:pt x="1254" y="291"/>
                </a:cubicBezTo>
                <a:lnTo>
                  <a:pt x="5" y="292"/>
                </a:lnTo>
                <a:close/>
              </a:path>
            </a:pathLst>
          </a:custGeom>
          <a:solidFill>
            <a:schemeClr val="folHlink">
              <a:alpha val="50195"/>
            </a:schemeClr>
          </a:solidFill>
          <a:ln w="38100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6" name="Rectangle 13"/>
          <p:cNvSpPr>
            <a:spLocks noChangeArrowheads="1"/>
          </p:cNvSpPr>
          <p:nvPr/>
        </p:nvSpPr>
        <p:spPr bwMode="gray">
          <a:xfrm>
            <a:off x="6516688" y="1412875"/>
            <a:ext cx="2119312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1C1C1C"/>
                </a:solidFill>
              </a:rPr>
              <a:t>Методы и приемы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21577" name="Text Box 14"/>
          <p:cNvSpPr txBox="1">
            <a:spLocks noChangeArrowheads="1"/>
          </p:cNvSpPr>
          <p:nvPr/>
        </p:nvSpPr>
        <p:spPr bwMode="gray">
          <a:xfrm>
            <a:off x="6659563" y="1844675"/>
            <a:ext cx="2011362" cy="136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Физминутка. Здоровьесберегающая гимнастика для глаз</a:t>
            </a:r>
          </a:p>
          <a:p>
            <a:pPr algn="ctr" eaLnBrk="0" hangingPunct="0"/>
            <a:endParaRPr lang="ru-RU" sz="140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40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</a:p>
          <a:p>
            <a:pPr algn="ctr" eaLnBrk="0" hangingPunct="0"/>
            <a:r>
              <a:rPr lang="ru-RU" sz="1400">
                <a:solidFill>
                  <a:srgbClr val="1C1C1C"/>
                </a:solidFill>
                <a:latin typeface="Times New Roman" pitchFamily="18" charset="0"/>
                <a:cs typeface="Times New Roman" pitchFamily="18" charset="0"/>
              </a:rPr>
              <a:t>«Синквейн»</a:t>
            </a:r>
            <a:endParaRPr lang="en-US" sz="1400">
              <a:solidFill>
                <a:srgbClr val="1C1C1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203848" y="764704"/>
            <a:ext cx="2561952" cy="538163"/>
            <a:chOff x="2251" y="1126"/>
            <a:chExt cx="1501" cy="339"/>
          </a:xfrm>
          <a:solidFill>
            <a:srgbClr val="FFC000"/>
          </a:solidFill>
        </p:grpSpPr>
        <p:sp>
          <p:nvSpPr>
            <p:cNvPr id="77840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1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79" name="Rectangle 18"/>
          <p:cNvSpPr>
            <a:spLocks noChangeArrowheads="1"/>
          </p:cNvSpPr>
          <p:nvPr/>
        </p:nvSpPr>
        <p:spPr bwMode="gray">
          <a:xfrm>
            <a:off x="3276600" y="836613"/>
            <a:ext cx="2552700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1C1C1C"/>
                </a:solidFill>
              </a:rPr>
              <a:t>Середина урока</a:t>
            </a:r>
            <a:endParaRPr lang="en-US" b="1">
              <a:solidFill>
                <a:srgbClr val="1C1C1C"/>
              </a:solidFill>
            </a:endParaRPr>
          </a:p>
        </p:txBody>
      </p:sp>
      <p:grpSp>
        <p:nvGrpSpPr>
          <p:cNvPr id="21580" name="Group 19"/>
          <p:cNvGrpSpPr>
            <a:grpSpLocks/>
          </p:cNvGrpSpPr>
          <p:nvPr/>
        </p:nvGrpSpPr>
        <p:grpSpPr bwMode="auto">
          <a:xfrm>
            <a:off x="6227763" y="765175"/>
            <a:ext cx="2570162" cy="538163"/>
            <a:chOff x="3969" y="1126"/>
            <a:chExt cx="1502" cy="339"/>
          </a:xfrm>
        </p:grpSpPr>
        <p:sp>
          <p:nvSpPr>
            <p:cNvPr id="77844" name="AutoShape 20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7845" name="AutoShape 21"/>
            <p:cNvSpPr>
              <a:spLocks noChangeArrowheads="1"/>
            </p:cNvSpPr>
            <p:nvPr/>
          </p:nvSpPr>
          <p:spPr bwMode="gray">
            <a:xfrm>
              <a:off x="3988" y="1145"/>
              <a:ext cx="1466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alpha val="89999"/>
                  </a:schemeClr>
                </a:gs>
                <a:gs pos="5000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>
                    <a:alpha val="89999"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21581" name="Rectangle 22"/>
          <p:cNvSpPr>
            <a:spLocks noChangeArrowheads="1"/>
          </p:cNvSpPr>
          <p:nvPr/>
        </p:nvSpPr>
        <p:spPr bwMode="gray">
          <a:xfrm>
            <a:off x="6659563" y="836613"/>
            <a:ext cx="159226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1C1C1C"/>
                </a:solidFill>
              </a:rPr>
              <a:t>Конец урока</a:t>
            </a:r>
            <a:endParaRPr lang="en-US" b="1">
              <a:solidFill>
                <a:srgbClr val="1C1C1C"/>
              </a:solidFill>
            </a:endParaRPr>
          </a:p>
        </p:txBody>
      </p:sp>
      <p:grpSp>
        <p:nvGrpSpPr>
          <p:cNvPr id="21582" name="Group 23"/>
          <p:cNvGrpSpPr>
            <a:grpSpLocks/>
          </p:cNvGrpSpPr>
          <p:nvPr/>
        </p:nvGrpSpPr>
        <p:grpSpPr bwMode="auto">
          <a:xfrm>
            <a:off x="323850" y="765175"/>
            <a:ext cx="2530475" cy="538163"/>
            <a:chOff x="555" y="1126"/>
            <a:chExt cx="1502" cy="339"/>
          </a:xfrm>
        </p:grpSpPr>
        <p:sp>
          <p:nvSpPr>
            <p:cNvPr id="77848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77849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83" name="Rectangle 26"/>
          <p:cNvSpPr>
            <a:spLocks noChangeArrowheads="1"/>
          </p:cNvSpPr>
          <p:nvPr/>
        </p:nvSpPr>
        <p:spPr bwMode="gray">
          <a:xfrm>
            <a:off x="539750" y="908050"/>
            <a:ext cx="1735138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1C1C1C"/>
                </a:solidFill>
              </a:rPr>
              <a:t>Начало урока</a:t>
            </a:r>
            <a:endParaRPr lang="en-US" b="1">
              <a:solidFill>
                <a:srgbClr val="1C1C1C"/>
              </a:solidFill>
            </a:endParaRPr>
          </a:p>
        </p:txBody>
      </p:sp>
      <p:sp>
        <p:nvSpPr>
          <p:cNvPr id="21584" name="TextBox 31"/>
          <p:cNvSpPr txBox="1">
            <a:spLocks noChangeArrowheads="1"/>
          </p:cNvSpPr>
          <p:nvPr/>
        </p:nvSpPr>
        <p:spPr bwMode="auto">
          <a:xfrm>
            <a:off x="323850" y="3956050"/>
            <a:ext cx="285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/>
              <a:t>ФО Метод:Словесная ценка</a:t>
            </a:r>
          </a:p>
        </p:txBody>
      </p:sp>
      <p:sp>
        <p:nvSpPr>
          <p:cNvPr id="21585" name="TextBox 32"/>
          <p:cNvSpPr txBox="1">
            <a:spLocks noChangeArrowheads="1"/>
          </p:cNvSpPr>
          <p:nvPr/>
        </p:nvSpPr>
        <p:spPr bwMode="auto">
          <a:xfrm>
            <a:off x="3338513" y="3716338"/>
            <a:ext cx="2386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/>
              <a:t>ФО Лист самооценивания </a:t>
            </a:r>
          </a:p>
          <a:p>
            <a:pPr algn="ctr"/>
            <a:r>
              <a:rPr lang="ru-RU" sz="1400"/>
              <a:t>и взаимооценивания</a:t>
            </a:r>
          </a:p>
        </p:txBody>
      </p:sp>
      <p:sp>
        <p:nvSpPr>
          <p:cNvPr id="21586" name="TextBox 34"/>
          <p:cNvSpPr txBox="1">
            <a:spLocks noChangeArrowheads="1"/>
          </p:cNvSpPr>
          <p:nvPr/>
        </p:nvSpPr>
        <p:spPr bwMode="auto">
          <a:xfrm>
            <a:off x="3497263" y="4221163"/>
            <a:ext cx="1828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ФО Самооценивание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«Плюс, минус»</a:t>
            </a:r>
          </a:p>
        </p:txBody>
      </p:sp>
      <p:grpSp>
        <p:nvGrpSpPr>
          <p:cNvPr id="37" name="TextBox 36"/>
          <p:cNvGrpSpPr>
            <a:grpSpLocks/>
          </p:cNvGrpSpPr>
          <p:nvPr/>
        </p:nvGrpSpPr>
        <p:grpSpPr bwMode="auto">
          <a:xfrm>
            <a:off x="2843213" y="5084763"/>
            <a:ext cx="5689600" cy="1439862"/>
            <a:chOff x="58" y="2757"/>
            <a:chExt cx="2050" cy="664"/>
          </a:xfrm>
        </p:grpSpPr>
        <p:pic>
          <p:nvPicPr>
            <p:cNvPr id="21588" name="TextBox 36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" y="2757"/>
              <a:ext cx="2050" cy="664"/>
            </a:xfrm>
            <a:prstGeom prst="rect">
              <a:avLst/>
            </a:prstGeom>
            <a:noFill/>
          </p:spPr>
        </p:pic>
        <p:sp>
          <p:nvSpPr>
            <p:cNvPr id="21589" name="Text Box 85"/>
            <p:cNvSpPr txBox="1">
              <a:spLocks noChangeArrowheads="1"/>
            </p:cNvSpPr>
            <p:nvPr/>
          </p:nvSpPr>
          <p:spPr bwMode="auto">
            <a:xfrm>
              <a:off x="118" y="2795"/>
              <a:ext cx="1934" cy="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ru-RU"/>
            </a:p>
            <a:p>
              <a:pPr algn="ctr"/>
              <a:r>
                <a:rPr lang="ru-RU"/>
                <a:t>Методы дифференциации </a:t>
              </a:r>
            </a:p>
            <a:p>
              <a:pPr algn="ctr"/>
              <a:r>
                <a:rPr lang="ru-RU"/>
                <a:t>осуществляются через</a:t>
              </a:r>
            </a:p>
            <a:p>
              <a:pPr algn="ctr"/>
              <a:r>
                <a:rPr lang="ru-RU"/>
                <a:t> цели и задания</a:t>
              </a:r>
            </a:p>
          </p:txBody>
        </p:sp>
      </p:grpSp>
      <p:pic>
        <p:nvPicPr>
          <p:cNvPr id="21591" name="Picture 2" descr="C:\Users\Досжан\Desktop\пары.jpg"/>
          <p:cNvPicPr>
            <a:picLocks noChangeAspect="1" noChangeArrowheads="1"/>
          </p:cNvPicPr>
          <p:nvPr/>
        </p:nvPicPr>
        <p:blipFill>
          <a:blip r:embed="rId5"/>
          <a:srcRect l="19637" r="15570"/>
          <a:stretch>
            <a:fillRect/>
          </a:stretch>
        </p:blipFill>
        <p:spPr bwMode="auto">
          <a:xfrm>
            <a:off x="2627313" y="2492375"/>
            <a:ext cx="7921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92" name="Picture 3" descr="C:\Users\Досжан\Desktop\групп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80063" y="1628775"/>
            <a:ext cx="946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93" name="Picture 4" descr="C:\Users\Досжан\Desktop\инд.jpg"/>
          <p:cNvPicPr>
            <a:picLocks noChangeAspect="1" noChangeArrowheads="1"/>
          </p:cNvPicPr>
          <p:nvPr/>
        </p:nvPicPr>
        <p:blipFill>
          <a:blip r:embed="rId7"/>
          <a:srcRect l="23730" r="26649"/>
          <a:stretch>
            <a:fillRect/>
          </a:stretch>
        </p:blipFill>
        <p:spPr bwMode="auto">
          <a:xfrm>
            <a:off x="5724525" y="3716338"/>
            <a:ext cx="719138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94" name="Picture 2" descr="C:\Users\Досжан\Desktop\гру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5445125"/>
            <a:ext cx="12255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95" name="TextBox 41"/>
          <p:cNvSpPr txBox="1">
            <a:spLocks noChangeArrowheads="1"/>
          </p:cNvSpPr>
          <p:nvPr/>
        </p:nvSpPr>
        <p:spPr bwMode="auto">
          <a:xfrm>
            <a:off x="6877050" y="4076700"/>
            <a:ext cx="158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ФО Синквейн</a:t>
            </a:r>
          </a:p>
        </p:txBody>
      </p:sp>
      <p:grpSp>
        <p:nvGrpSpPr>
          <p:cNvPr id="21596" name="Стрелка вправо с вырезом 45"/>
          <p:cNvGrpSpPr>
            <a:grpSpLocks/>
          </p:cNvGrpSpPr>
          <p:nvPr/>
        </p:nvGrpSpPr>
        <p:grpSpPr bwMode="auto">
          <a:xfrm>
            <a:off x="7418388" y="4437063"/>
            <a:ext cx="476250" cy="576262"/>
            <a:chOff x="4673" y="2780"/>
            <a:chExt cx="300" cy="741"/>
          </a:xfrm>
        </p:grpSpPr>
        <p:pic>
          <p:nvPicPr>
            <p:cNvPr id="21598" name="Стрелка вправо с вырезом 45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673" y="2780"/>
              <a:ext cx="300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99" name="Text Box 47"/>
            <p:cNvSpPr txBox="1">
              <a:spLocks noChangeArrowheads="1"/>
            </p:cNvSpPr>
            <p:nvPr/>
          </p:nvSpPr>
          <p:spPr bwMode="auto">
            <a:xfrm rot="5400000">
              <a:off x="4544" y="3082"/>
              <a:ext cx="55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ru-RU">
                <a:solidFill>
                  <a:srgbClr val="FEE9D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Заголовок 1"/>
          <p:cNvSpPr>
            <a:spLocks/>
          </p:cNvSpPr>
          <p:nvPr/>
        </p:nvSpPr>
        <p:spPr bwMode="black">
          <a:xfrm>
            <a:off x="323850" y="549275"/>
            <a:ext cx="8362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5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Методы дифференциации</a:t>
            </a:r>
            <a:endParaRPr lang="ru-RU" sz="45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25620" name="Group 20"/>
          <p:cNvGraphicFramePr>
            <a:graphicFrameLocks noGrp="1"/>
          </p:cNvGraphicFramePr>
          <p:nvPr/>
        </p:nvGraphicFramePr>
        <p:xfrm>
          <a:off x="611188" y="1628775"/>
          <a:ext cx="7921625" cy="5699125"/>
        </p:xfrm>
        <a:graphic>
          <a:graphicData uri="http://schemas.openxmlformats.org/drawingml/2006/table">
            <a:tbl>
              <a:tblPr/>
              <a:tblGrid>
                <a:gridCol w="7921625"/>
              </a:tblGrid>
              <a:tr h="447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1.По уровню самостоятельности (групповая, парная,  индивидуальная работы)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2.По уровню познавательной активности (методы активного обучения «Мозговой штурм-Вrainstorm», «Цвет стикера», «Джигсо»,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«Допольнительные вопросы»,«Синквейн».)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3.По способу выполнения заданий. Разноуровневые вопросы по таксономии Блума (</a:t>
                      </a: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от простого к сложному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)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4. По уровню оценивания деятельности (самооценивание, взаимооценивание)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5. По уровню выполнения домашнего задания (Дифференциация по уровню выполнения домашнего задания: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Все учащиеся: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рочитать § 3.1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Большинство учащихся: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стр.40 пункт Анализ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atang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Некоторые учащиеся: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atang" pitchFamily="18" charset="-127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Times New Roman" pitchFamily="18" charset="0"/>
                        </a:rPr>
                        <a:t>Творческая задача: Подготовка статьи «Значимость работы с базами данных в современном обществе» для научного журнала. Статья должна отображать важность базы данных в различных областях – в промышленности, в правительстве, на заводе, в банках, в библиотеке, в больнице и т.д.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atang" pitchFamily="18" charset="-127"/>
                          <a:cs typeface="Arial" charset="0"/>
                        </a:rPr>
                        <a:t>6. По источникам информации (текстовый формат)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atang" pitchFamily="18" charset="-127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9750" y="631825"/>
            <a:ext cx="8064500" cy="5578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en-US" sz="2000" b="1" u="sng"/>
              <a:t>Таксономия Б.Блума</a:t>
            </a:r>
            <a:r>
              <a:rPr lang="en-US" sz="2000"/>
              <a:t/>
            </a:r>
            <a:br>
              <a:rPr lang="en-US" sz="2000"/>
            </a:br>
            <a:endParaRPr lang="ru-RU" sz="2000"/>
          </a:p>
          <a:p>
            <a:pPr indent="450850"/>
            <a:r>
              <a:rPr lang="en-US" sz="2000" b="1" i="1"/>
              <a:t>Таксономия</a:t>
            </a:r>
            <a:r>
              <a:rPr lang="en-US" sz="2000"/>
              <a:t> обозначает такую классификацию и систематизацию объектов, которая построена на основе их естественной взаимосвязи и использует для описания объектов категории, расположенные последовательно, по нарастающей сложности.</a:t>
            </a:r>
          </a:p>
          <a:p>
            <a:pPr indent="450850"/>
            <a:r>
              <a:rPr lang="en-US" sz="2000"/>
              <a:t>В </a:t>
            </a:r>
            <a:r>
              <a:rPr lang="en-US" sz="2000" b="1" i="1"/>
              <a:t>когнитивную (познавательную) область</a:t>
            </a:r>
            <a:r>
              <a:rPr lang="en-US" sz="2000"/>
              <a:t> входят цели от запоминания и воспроизведения изученного материала до решения проблем, в ходе которого необходимо переосмыслить имеющиеся знания, строить их новые сочетания с предварительно изученными идеями, методами, процедурами (способами действий), включая создание нового. Сюда относится большинство целей обучения, выдвигаемых в программах, учебниках, в повседневной практике учителей.</a:t>
            </a:r>
          </a:p>
          <a:p>
            <a:pPr indent="450850"/>
            <a:r>
              <a:rPr lang="en-US" sz="2000"/>
              <a:t>Основные категории учебных целей в когнитивной области – </a:t>
            </a:r>
            <a:r>
              <a:rPr lang="en-US" sz="2000" b="1" i="1"/>
              <a:t>таксономия</a:t>
            </a:r>
            <a:r>
              <a:rPr lang="en-US" sz="2000"/>
              <a:t>, разработанная под руководством известного американского ученого </a:t>
            </a:r>
            <a:r>
              <a:rPr lang="en-US" sz="2000" b="1" i="1"/>
              <a:t>Б. Блума.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51050" y="558800"/>
            <a:ext cx="49117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3487738" algn="l"/>
              </a:tabLst>
            </a:pPr>
            <a:r>
              <a:rPr lang="ru-RU" sz="25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Самооценивание </a:t>
            </a:r>
            <a:r>
              <a:rPr lang="ru-RU" sz="25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«</a:t>
            </a:r>
            <a:r>
              <a:rPr lang="ru-RU" sz="25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Плюс, минус</a:t>
            </a:r>
            <a:r>
              <a:rPr lang="ru-RU" sz="25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Times New Roman" pitchFamily="18" charset="0"/>
              </a:rPr>
              <a:t>»</a:t>
            </a:r>
            <a:endParaRPr lang="ru-RU" sz="25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tabLst>
                <a:tab pos="3487738" algn="l"/>
              </a:tabLst>
            </a:pPr>
            <a:endParaRPr lang="ru-RU" sz="250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7968" name="Group 320"/>
          <p:cNvGraphicFramePr>
            <a:graphicFrameLocks noGrp="1"/>
          </p:cNvGraphicFramePr>
          <p:nvPr/>
        </p:nvGraphicFramePr>
        <p:xfrm>
          <a:off x="539750" y="1177925"/>
          <a:ext cx="8280400" cy="5051425"/>
        </p:xfrm>
        <a:graphic>
          <a:graphicData uri="http://schemas.openxmlformats.org/drawingml/2006/table">
            <a:tbl>
              <a:tblPr/>
              <a:tblGrid>
                <a:gridCol w="2312988"/>
                <a:gridCol w="539750"/>
                <a:gridCol w="4132262"/>
                <a:gridCol w="647700"/>
                <a:gridCol w="64770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Дескрипторы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Объясняет термины 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данных, запись, поле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kk-K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Знает термин база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2.Называет область применения баз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Приводит пример использования баз данных в области (например: в промышленности, в банке, в школе, в библиотеке и т.д.)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Объясняет цель применения по типу баз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Объясняет цель применения по типу баз данных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Различает реляционную от нереляционной БД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Различает реляционную БД от нереляционной БД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Создает табличную базу данных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Вставляет таблицу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Добавляет поля: ФИО, возраст, адрес проживания, увлечение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Добавляет строки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Определяет количество записей в базе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 иерархическую и реляционную БД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964" name="Rectangle 316"/>
          <p:cNvSpPr>
            <a:spLocks noChangeArrowheads="1"/>
          </p:cNvSpPr>
          <p:nvPr/>
        </p:nvSpPr>
        <p:spPr bwMode="auto">
          <a:xfrm>
            <a:off x="-96838" y="622935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71875" y="203200"/>
            <a:ext cx="2000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КРАТКОСРОЧНЫЙ ПЛАН</a:t>
            </a:r>
            <a:endParaRPr lang="ru-RU"/>
          </a:p>
        </p:txBody>
      </p:sp>
      <p:graphicFrame>
        <p:nvGraphicFramePr>
          <p:cNvPr id="28822" name="Group 150"/>
          <p:cNvGraphicFramePr>
            <a:graphicFrameLocks noGrp="1"/>
          </p:cNvGraphicFramePr>
          <p:nvPr/>
        </p:nvGraphicFramePr>
        <p:xfrm>
          <a:off x="395288" y="477838"/>
          <a:ext cx="8208962" cy="6205537"/>
        </p:xfrm>
        <a:graphic>
          <a:graphicData uri="http://schemas.openxmlformats.org/drawingml/2006/table">
            <a:tbl>
              <a:tblPr/>
              <a:tblGrid>
                <a:gridCol w="2297112"/>
                <a:gridCol w="59118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долгосрочного планирования: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9.2.А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урока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База данных.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обучения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9.2.2.1  объяснять термины 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данных, запись, поле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навыков мышления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Зннаие, понимание, применение, анализ, синтез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Объясняет термины 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данных, запись, поле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kk-K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2.Называет области применения баз данных.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3.Объясняет цель применения по типу баз данных.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4.Различает реляционную от нереляционной БД.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Создает табличную базу данных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1100" algn="l"/>
                          <a:tab pos="69215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Создайте реляционную БД с использованием ПК (пример: согласно групп. (сбор информации об участниках группы. Например: ФИО, возраст, адрес проживания, увлечение). Данное задание выполняют в парах за ПК с учетом ТБ в кабинете информатики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оценивания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Дискриптор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Создает табличную базу данных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817" name="Rectangle 145"/>
          <p:cNvSpPr>
            <a:spLocks noChangeArrowheads="1"/>
          </p:cNvSpPr>
          <p:nvPr/>
        </p:nvSpPr>
        <p:spPr bwMode="auto">
          <a:xfrm>
            <a:off x="0" y="665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8818" name="Group 146"/>
          <p:cNvGraphicFramePr>
            <a:graphicFrameLocks noGrp="1"/>
          </p:cNvGraphicFramePr>
          <p:nvPr/>
        </p:nvGraphicFramePr>
        <p:xfrm>
          <a:off x="2987675" y="4149725"/>
          <a:ext cx="2405063" cy="1731963"/>
        </p:xfrm>
        <a:graphic>
          <a:graphicData uri="http://schemas.openxmlformats.org/drawingml/2006/table">
            <a:tbl>
              <a:tblPr/>
              <a:tblGrid>
                <a:gridCol w="2405063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Вставляет таблицу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Добавляет поля: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ФИО, возраст, адрес проживания, увлечение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Добавляет строки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Определяет количество записей в базе данных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87738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Создает иерархическую и реляционную БД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опия (2) 580TGp_general_light">
  <a:themeElements>
    <a:clrScheme name="Default Design 3">
      <a:dk1>
        <a:srgbClr val="000000"/>
      </a:dk1>
      <a:lt1>
        <a:srgbClr val="FEE9DE"/>
      </a:lt1>
      <a:dk2>
        <a:srgbClr val="000066"/>
      </a:dk2>
      <a:lt2>
        <a:srgbClr val="808080"/>
      </a:lt2>
      <a:accent1>
        <a:srgbClr val="5CB1FE"/>
      </a:accent1>
      <a:accent2>
        <a:srgbClr val="FF7575"/>
      </a:accent2>
      <a:accent3>
        <a:srgbClr val="FEF2EC"/>
      </a:accent3>
      <a:accent4>
        <a:srgbClr val="000000"/>
      </a:accent4>
      <a:accent5>
        <a:srgbClr val="B5D5FE"/>
      </a:accent5>
      <a:accent6>
        <a:srgbClr val="E76969"/>
      </a:accent6>
      <a:hlink>
        <a:srgbClr val="FFC319"/>
      </a:hlink>
      <a:folHlink>
        <a:srgbClr val="A8D02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Копия (2) 580TGp_general_light</Template>
  <TotalTime>1593</TotalTime>
  <Words>597</Words>
  <Application>Microsoft Office PowerPoint</Application>
  <PresentationFormat>Экран (4:3)</PresentationFormat>
  <Paragraphs>127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Times New Roman</vt:lpstr>
      <vt:lpstr>Batang</vt:lpstr>
      <vt:lpstr>Bookman Old Style</vt:lpstr>
      <vt:lpstr>Копия (2) 580TGp_general_light</vt:lpstr>
      <vt:lpstr>Копия (2) 580TGp_general_light</vt:lpstr>
      <vt:lpstr>Учитель информатики: Власенко  Варвара Леонидовна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«Виды словосочетаний по характеру главного слова</dc:title>
  <dc:creator>Досжан</dc:creator>
  <cp:lastModifiedBy>user</cp:lastModifiedBy>
  <cp:revision>37</cp:revision>
  <dcterms:created xsi:type="dcterms:W3CDTF">2014-11-11T17:08:26Z</dcterms:created>
  <dcterms:modified xsi:type="dcterms:W3CDTF">2020-10-02T01:47:28Z</dcterms:modified>
</cp:coreProperties>
</file>