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4" r:id="rId3"/>
    <p:sldId id="257" r:id="rId4"/>
    <p:sldId id="258" r:id="rId5"/>
    <p:sldId id="259" r:id="rId6"/>
    <p:sldId id="261" r:id="rId7"/>
    <p:sldId id="281" r:id="rId8"/>
    <p:sldId id="262" r:id="rId9"/>
    <p:sldId id="273" r:id="rId10"/>
    <p:sldId id="274" r:id="rId11"/>
    <p:sldId id="272" r:id="rId12"/>
    <p:sldId id="282" r:id="rId13"/>
    <p:sldId id="286" r:id="rId14"/>
    <p:sldId id="277" r:id="rId15"/>
    <p:sldId id="270" r:id="rId16"/>
    <p:sldId id="269" r:id="rId17"/>
    <p:sldId id="268" r:id="rId18"/>
    <p:sldId id="267" r:id="rId19"/>
    <p:sldId id="287" r:id="rId20"/>
    <p:sldId id="283" r:id="rId21"/>
    <p:sldId id="278" r:id="rId22"/>
    <p:sldId id="279" r:id="rId23"/>
    <p:sldId id="288" r:id="rId24"/>
    <p:sldId id="276" r:id="rId25"/>
    <p:sldId id="290" r:id="rId26"/>
    <p:sldId id="28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8D0F7-65A8-4E18-9C4C-2DA51F4F585F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8709B-C97C-46FA-B7A2-4F77B951B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8709B-C97C-46FA-B7A2-4F77B951BAE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24" y="-8765"/>
            <a:ext cx="9172924" cy="68667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3357563"/>
            <a:ext cx="7072362" cy="2286016"/>
          </a:xfrm>
        </p:spPr>
        <p:txBody>
          <a:bodyPr>
            <a:noAutofit/>
          </a:bodyPr>
          <a:lstStyle/>
          <a:p>
            <a:pPr indent="449580" algn="l"/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8794" y="1357298"/>
            <a:ext cx="535785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Читательская грамотность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текстом .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86116" y="3429000"/>
            <a:ext cx="564360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Подготовила: </a:t>
            </a:r>
            <a:r>
              <a:rPr lang="ru-RU" sz="2400" dirty="0" err="1"/>
              <a:t>Моор</a:t>
            </a:r>
            <a:r>
              <a:rPr lang="ru-RU" sz="2400" dirty="0"/>
              <a:t> Татьяна Анатольевна</a:t>
            </a:r>
          </a:p>
          <a:p>
            <a:r>
              <a:rPr lang="ru-RU" sz="2400" dirty="0"/>
              <a:t>Учитель русского языка и литературы </a:t>
            </a:r>
          </a:p>
          <a:p>
            <a:r>
              <a:rPr lang="ru-RU" sz="2400" dirty="0"/>
              <a:t>КГУ  «Общеобразовательной школы</a:t>
            </a:r>
          </a:p>
          <a:p>
            <a:r>
              <a:rPr lang="ru-RU" sz="2400" dirty="0"/>
              <a:t>села </a:t>
            </a:r>
            <a:r>
              <a:rPr lang="ru-RU" sz="2400" dirty="0" err="1"/>
              <a:t>Жалгызкудук</a:t>
            </a:r>
            <a:r>
              <a:rPr lang="ru-RU" sz="2400" dirty="0"/>
              <a:t>»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00438"/>
            <a:ext cx="292895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39411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92971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Перифраз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10" y="1571612"/>
            <a:ext cx="4500594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Люди в белых халатах 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8" y="1571612"/>
            <a:ext cx="2714644" cy="7078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врачи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2714620"/>
            <a:ext cx="4929222" cy="107721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Страна восходящего солнца  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00760" y="2857496"/>
            <a:ext cx="2357454" cy="7078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/>
              <a:t>Япония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4352329"/>
            <a:ext cx="4143404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Покорители горных вершин 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3504" y="4423767"/>
            <a:ext cx="285752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/>
              <a:t>альпинисты</a:t>
            </a:r>
            <a:r>
              <a:rPr lang="ru-RU" sz="3200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14678" y="5786454"/>
            <a:ext cx="2786082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ЕНТ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Олицетворение 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435771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857364"/>
            <a:ext cx="3357586" cy="391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9B233-8C5C-47C7-9BF1-E41359D75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68103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И.А. Бунин «Антоновские яблоки»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0D90BD-7B6B-400D-9B18-6919C6E91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59" y="714356"/>
            <a:ext cx="7869891" cy="592935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Укажите какой троп использует автор в предложении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«… а солнечный свет ослепительно сверкал между </a:t>
            </a:r>
            <a:r>
              <a:rPr lang="ru-RU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листвою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между ветвями, которые живою </a:t>
            </a:r>
            <a:r>
              <a:rPr lang="ru-RU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сеткою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двигались и волновались от ветра»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А) оксюморон</a:t>
            </a:r>
          </a:p>
          <a:p>
            <a:pPr marL="0" indent="0" algn="just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В) гипербола</a:t>
            </a:r>
          </a:p>
          <a:p>
            <a:pPr marL="0" indent="0" algn="just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С) литота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перифраз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Е) олицетворение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49098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8996B-E6FB-46B5-B01D-515FA8882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68103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И.А. Бунин «Антоновские яблоки»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90F85D-32BD-4731-8954-9544FC0CC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59" y="681037"/>
            <a:ext cx="7869891" cy="54959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Найдите метафору. </a:t>
            </a:r>
          </a:p>
          <a:p>
            <a:pPr marL="0" indent="0" algn="just">
              <a:buNone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6) Но ветер не унимался.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7) Он волновал сад, рвал непрерывно бегущую из трубы людской струю дыма и снова нагонял зловещие космы пепельных облаков.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8) Они бежали низко и быстро – и скоро, точно дым, затуманивали солнце.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582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892971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2013" cy="730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54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8996B-E6FB-46B5-B01D-515FA8882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68103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И.А. Бунин «Антоновские яблоки»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90F85D-32BD-4731-8954-9544FC0CC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59" y="681037"/>
            <a:ext cx="7869891" cy="54959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Найдите метафору. </a:t>
            </a:r>
          </a:p>
          <a:p>
            <a:pPr marL="0" indent="0" algn="just">
              <a:buNone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6) Но ветер не унимался.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7) Он волновал сад, рвал непрерывно бегущую из трубы людской струю дыма и снова нагонял зловещие космы пепельных облаков.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8) Они бежали низко и быстро – и скоро, точно дым, затуманивали солнце.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678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24" y="0"/>
            <a:ext cx="917292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643446"/>
            <a:ext cx="9144000" cy="2097921"/>
          </a:xfrm>
        </p:spPr>
        <p:txBody>
          <a:bodyPr>
            <a:noAutofit/>
          </a:bodyPr>
          <a:lstStyle/>
          <a:p>
            <a:pPr indent="449580" algn="l"/>
            <a:b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83529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Читательская грамотность 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348" y="785794"/>
            <a:ext cx="7358114" cy="830997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умение извлекать из текста информацию и строить на её основании простейшие суждения;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1785926"/>
            <a:ext cx="7286676" cy="830997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умение находить информацию и формулировать простые выводы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57224" y="2928934"/>
            <a:ext cx="7286676" cy="461665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умение делать выводы, основываясь на тексте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3714752"/>
            <a:ext cx="8501090" cy="1631216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умения, основанные на собственных размышлениях о прочитанном (интегрировать, интерпретировать и оценивать информацию из текста в контексте собственных знаний); устанавливать связи, которые не высказаны автором напрямую; интерпретировать их, соотнося с общей идеей текста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5572140"/>
            <a:ext cx="8143932" cy="1200329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умение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реконструировать авторский замысел, опираясь не только на содержащуюся в тексте информацию, но и на формальные элементы текста (жанр, структуру, язык).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3941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algn="just">
              <a:buNone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9. Укажите, какой стилистический приём использовал автор в предложении  для создания усиленного эффекта надвигающейся бури. </a:t>
            </a:r>
          </a:p>
          <a:p>
            <a:pPr algn="just">
              <a:buNone/>
            </a:pP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«Погасал его блеск, закрывалось окошечко в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голубое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небо, а в саду становилось пустынно и скучно, и снова начинал сеять дождь... сперва тихо, осторожно, потом все гуще и, наконец, превращался в ливень с бурей и темнотою».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Градация?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572132" y="1785926"/>
            <a:ext cx="2214578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4072728" y="2213760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1714480" y="1714488"/>
            <a:ext cx="1643074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572008"/>
            <a:ext cx="3000396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429132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3857628"/>
            <a:ext cx="26574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-1639" b="38889"/>
          <a:stretch>
            <a:fillRect/>
          </a:stretch>
        </p:blipFill>
        <p:spPr bwMode="auto">
          <a:xfrm>
            <a:off x="285720" y="214290"/>
            <a:ext cx="8858280" cy="37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57158" y="4000503"/>
            <a:ext cx="835824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Как же ему до сих пор не пришло в голову, что это</a:t>
            </a:r>
            <a:r>
              <a:rPr lang="ru-RU" sz="4000" b="1" cap="none" spc="0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1" y="5214950"/>
            <a:ext cx="850109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бман зрения, галлюцинация, мираж?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algn="just">
              <a:buNone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9. Укажите, какой стилистический приём использовал автор в предложении  для создания усиленного эффекта надвигающейся бури. </a:t>
            </a:r>
          </a:p>
          <a:p>
            <a:pPr algn="just">
              <a:buNone/>
            </a:pP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«Погасал его блеск, закрывалось окошечко в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голубое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небо, а в саду становилось пустынно и скучно, и снова начинал сеять дождь... сперва тихо, осторожно, потом все гуще и, наконец, превращался в ливень с бурей и темнотою».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9581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C5D75-8241-4B0C-9D3F-D5168868F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74506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И.А. Бунин «Антоновские яблоки»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C43369-8F88-4491-8A3F-856DF7E8C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59" y="745067"/>
            <a:ext cx="7869891" cy="54318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Выберите утверждение, соответствующее тексту.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 Косматые облака плыли медленно и высоко.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 После ливня и бури сад становился буйным и ярким.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 Погода, по обыкновению, менялась с конца сентября.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 В холодные дни начала октября наступала дождливая погода.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 Прощальным праздников осени названы ноябрьские дни.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Выберите у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тверждение, не соответствующее тексту.</a:t>
            </a:r>
          </a:p>
          <a:p>
            <a:pPr marL="0"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А) В сентябрьские дни погода обыкновенно дождлива</a:t>
            </a:r>
          </a:p>
          <a:p>
            <a:pPr marL="0"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В) Утром и вечером летний солнечный свет ослепительно спадает на ветви деревьев</a:t>
            </a:r>
          </a:p>
          <a:p>
            <a:pPr marL="0"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С) Окутанный тёмными красками сад мирно ждёт зиму</a:t>
            </a:r>
          </a:p>
          <a:p>
            <a:pPr marL="0" indent="0" algn="just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 В усадьбе Арсения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Семёныча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расположились охотники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Е) Осенний ветер и ливень обрушиваются на деревья в саду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610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9BB7602-7161-4FA2-B36A-83BE24554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59" y="357166"/>
            <a:ext cx="7869891" cy="581979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Теоретический материал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Литературный язык и его стили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Разговорный функциональный стиль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Официально-деловой стиль русского литературного языка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Научный функциональный стиль русского языка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Публицистический стиль русского языка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Стиль художественной литературы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Типы речи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Способы связи между предложениями в тексте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Тропы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Приёмы звукописи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Художественная деталь</a:t>
            </a:r>
            <a:endParaRPr lang="ru-RU" sz="20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Стилистические фигуры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Различные виды повторов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Виды риторических фигур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522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815306"/>
            <a:ext cx="48768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9BB7602-7161-4FA2-B36A-83BE24554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59" y="357166"/>
            <a:ext cx="7869891" cy="581979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Теоретический материал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Литературный язык и его стили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Разговорный функциональный стиль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Официально-деловой стиль русского литературного языка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Научный функциональный стиль русского языка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Публицистический стиль русского языка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Стиль художественной литературы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Типы речи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Способы связи между предложениями в тексте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Тропы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Приёмы звукописи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Художественная деталь</a:t>
            </a:r>
            <a:endParaRPr lang="ru-RU" sz="20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Стилистические фигуры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Различные виды повторов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Виды риторических фигур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933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DB073-361D-43F3-BADB-359177B2B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0151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И.А. Бунин «Антоновские яблоки»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E59262-9E58-4C35-9C16-85C5769AF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32178"/>
            <a:ext cx="7869891" cy="4991629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 С конца сентября наши сады и гумна пустели, погода, по обыкновению, круто менялась. 2) Ветер по целым дням рвал и трепал деревья, дожди поливали их с утра до ночи. 3) Иногда к вечеру между хмурыми низкими тучами пробивался на западе трепещущий золотистый свет низкого солнца; воздух делался чист и ясен, а солнечный свет ослепительно сверкал между </a:t>
            </a:r>
            <a:r>
              <a:rPr lang="ru-RU" sz="6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листвою</a:t>
            </a:r>
            <a:r>
              <a:rPr lang="ru-RU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между ветвями, которые живою </a:t>
            </a:r>
            <a:r>
              <a:rPr lang="ru-RU" sz="6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сеткою</a:t>
            </a:r>
            <a:r>
              <a:rPr lang="ru-RU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двигались и волновались от ветра. 4) Холодно и ярко сияло на севере над тяжелыми свинцовыми тучами жидкое голубое небо, а из-за этих туч медленно выплывали хребты снеговых гор-облаков. 5) Стоишь у окна и думаешь: «Авось, Бог даст, распогодится». 6) Но ветер не унимался. 7) Он волновал сад, рвал непрерывно бегущую из трубы людской струю дыма и снова нагонял зловещие космы пепельных облаков. 8) Они бежали низко и быстро – и скоро, точно дым, затуманивали солнце. 9) Погасал его блеск, закрывалось окошечко в голубое небо, а в саду становилось пустынно и скучно, и снова начинал сеять дождь... сперва тихо, осторожно, потом все гуще и, наконец, превращался в ливень с бурей и </a:t>
            </a:r>
            <a:r>
              <a:rPr lang="ru-RU" sz="6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темнотою</a:t>
            </a:r>
            <a:r>
              <a:rPr lang="ru-RU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10) Наступала долгая, тревожная ночь...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11) Из такой трёпки сад выходил почти совсем обнаженным, засыпанным мокрыми листьями и каким-то притихшим, смирившимся. 12) Но зато как красив он был, когда снова наступала ясная погода, прозрачные и холодные дни начала октября, прощальный праздник осени! 13) Сохранившаяся листва теперь будет висеть на деревьях уже до первых зазимков. 14) Чёрный сад будет сквозить на холодном бирюзовом небе и покорно ждать зимы, пригреваясь в солнечном блеске. 15) А поля уже резко чернеют пашнями и ярко зеленеют </a:t>
            </a:r>
            <a:r>
              <a:rPr lang="ru-RU" sz="6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закустившимися</a:t>
            </a:r>
            <a:r>
              <a:rPr lang="ru-RU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озимями... 16) Пора на охоту!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17) И вот я вижу себя в усадьбе Арсения </a:t>
            </a:r>
            <a:r>
              <a:rPr lang="ru-RU" sz="6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Семёныча</a:t>
            </a:r>
            <a:r>
              <a:rPr lang="ru-RU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 большом доме, в зале, полной солнца и дыма от трубок и папирос. </a:t>
            </a:r>
          </a:p>
          <a:p>
            <a:pPr algn="r"/>
            <a:r>
              <a:rPr lang="ru-RU" sz="5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5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5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6174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824FA0-E00A-470F-841D-2DFA70A1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767643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И.А. Бунин «Антоновские яблоки»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4DD24-D0F9-4A47-8F63-6DA497A23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Какое чувство вызывает у рассказчика увиденное за окном?</a:t>
            </a:r>
          </a:p>
          <a:p>
            <a:pPr marL="0"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А) радость</a:t>
            </a:r>
          </a:p>
          <a:p>
            <a:pPr marL="0"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В) разочарование</a:t>
            </a:r>
          </a:p>
          <a:p>
            <a:pPr marL="0"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С) надежду </a:t>
            </a:r>
          </a:p>
          <a:p>
            <a:pPr marL="0" indent="0" algn="just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счастье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Е) чувство свободы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О чём идёт речь: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 зато как красив он был, когда снова наступала ясная погода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А) о саде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В) о небе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С) о доме Арсения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Семёныча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о хребтах гор-облаков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Е) о золотистом свете солнца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300146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808D6-BC90-460D-8F7E-E7E76217E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77893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И.А. Бунин «Антоновские яблоки»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74253B-7CD7-43A5-8FD8-DA313DA6A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59" y="571480"/>
            <a:ext cx="7869891" cy="560548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Укажите, в каком порядке идут смысловые части текста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Сад в мирном обличии. 2. Вечерний золотистый луч солнца. 3. Мысли героя о хорошей погоде. 4. Зимний сад. </a:t>
            </a:r>
          </a:p>
          <a:p>
            <a:pPr marL="0" indent="0" algn="just">
              <a:buNone/>
            </a:pP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Охотники.</a:t>
            </a:r>
          </a:p>
          <a:p>
            <a:pPr marL="0" indent="0" algn="just">
              <a:buNone/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Определите стиль текста.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А) официально-деловой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разговорный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публицистический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художественный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Научный</a:t>
            </a:r>
          </a:p>
          <a:p>
            <a:pPr marL="0" indent="0" algn="just">
              <a:buNone/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Найдите в тексте междометие со значением недостаточной надежды, расчёта на случай, удачу.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None/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977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 Найдите сравнение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7) Он волновал сад, рвал непрерывно бегущую из трубы людской струю дыма и снова нагонял зловещие космы пепельных облаков.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8) Они бежали низко и быстро – и скоро, точно дым, затуманивали солнце. 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9) Погасал его блеск, закрывалось окошечко в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голубое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небо, а в саду становилось пустынно и скучно, и снова начинал сеять дождь... сперва тихо, осторожно, потом все гуще и, наконец, превращался в ливень с бурей и темнотою. 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10) Наступала долгая, тревожная ночь...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9B233-8C5C-47C7-9BF1-E41359D75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68103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И.А. Бунин «Антоновские яблоки»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0D90BD-7B6B-400D-9B18-6919C6E91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59" y="714356"/>
            <a:ext cx="7869891" cy="592935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Укажите какой троп использует автор в предложении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«… а солнечный свет ослепительно сверкал между </a:t>
            </a:r>
            <a:r>
              <a:rPr lang="ru-RU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листвою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между ветвями, которые живою </a:t>
            </a:r>
            <a:r>
              <a:rPr lang="ru-RU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сеткою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двигались и волновались от ветра»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А) оксюморон</a:t>
            </a:r>
          </a:p>
          <a:p>
            <a:pPr marL="0" indent="0" algn="just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В) гипербола</a:t>
            </a:r>
          </a:p>
          <a:p>
            <a:pPr marL="0" indent="0" algn="just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С) литота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перифраз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Е) олицетворение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05084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250" b="65000"/>
          <a:stretch>
            <a:fillRect/>
          </a:stretch>
        </p:blipFill>
        <p:spPr bwMode="auto">
          <a:xfrm>
            <a:off x="285720" y="285728"/>
            <a:ext cx="842968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 t="35000"/>
          <a:stretch>
            <a:fillRect/>
          </a:stretch>
        </p:blipFill>
        <p:spPr bwMode="auto">
          <a:xfrm>
            <a:off x="357158" y="2714620"/>
            <a:ext cx="8358246" cy="3857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1395</Words>
  <Application>Microsoft Office PowerPoint</Application>
  <PresentationFormat>Экран (4:3)</PresentationFormat>
  <Paragraphs>158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Тема Office</vt:lpstr>
      <vt:lpstr> </vt:lpstr>
      <vt:lpstr>  </vt:lpstr>
      <vt:lpstr>Презентация PowerPoint</vt:lpstr>
      <vt:lpstr>И.А. Бунин «Антоновские яблоки»</vt:lpstr>
      <vt:lpstr>И.А. Бунин «Антоновские яблоки»</vt:lpstr>
      <vt:lpstr>И.А. Бунин «Антоновские яблоки»</vt:lpstr>
      <vt:lpstr>6. Найдите сравнение</vt:lpstr>
      <vt:lpstr>И.А. Бунин «Антоновские яблоки»</vt:lpstr>
      <vt:lpstr>Презентация PowerPoint</vt:lpstr>
      <vt:lpstr>Презентация PowerPoint</vt:lpstr>
      <vt:lpstr>Перифраз</vt:lpstr>
      <vt:lpstr>Олицетворение </vt:lpstr>
      <vt:lpstr>И.А. Бунин «Антоновские яблоки»</vt:lpstr>
      <vt:lpstr>И.А. Бунин «Антоновские яблоки»</vt:lpstr>
      <vt:lpstr>Презентация PowerPoint</vt:lpstr>
      <vt:lpstr>Презентация PowerPoint</vt:lpstr>
      <vt:lpstr>Презентация PowerPoint</vt:lpstr>
      <vt:lpstr>Презентация PowerPoint</vt:lpstr>
      <vt:lpstr>И.А. Бунин «Антоновские яблоки»</vt:lpstr>
      <vt:lpstr>Презентация PowerPoint</vt:lpstr>
      <vt:lpstr>Градация? </vt:lpstr>
      <vt:lpstr>Презентация PowerPoint</vt:lpstr>
      <vt:lpstr>Презентация PowerPoint</vt:lpstr>
      <vt:lpstr>И.А. Бунин «Антоновские яблоки»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asus</dc:creator>
  <cp:lastModifiedBy>пк</cp:lastModifiedBy>
  <cp:revision>8</cp:revision>
  <dcterms:created xsi:type="dcterms:W3CDTF">2021-03-16T08:19:46Z</dcterms:created>
  <dcterms:modified xsi:type="dcterms:W3CDTF">2021-03-19T11:04:55Z</dcterms:modified>
</cp:coreProperties>
</file>