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2"/>
  </p:sldMasterIdLst>
  <p:notesMasterIdLst>
    <p:notesMasterId r:id="rId29"/>
  </p:notesMasterIdLst>
  <p:handoutMasterIdLst>
    <p:handoutMasterId r:id="rId30"/>
  </p:handoutMasterIdLst>
  <p:sldIdLst>
    <p:sldId id="256" r:id="rId3"/>
    <p:sldId id="257" r:id="rId4"/>
    <p:sldId id="287" r:id="rId5"/>
    <p:sldId id="258" r:id="rId6"/>
    <p:sldId id="267" r:id="rId7"/>
    <p:sldId id="260" r:id="rId8"/>
    <p:sldId id="269" r:id="rId9"/>
    <p:sldId id="270" r:id="rId10"/>
    <p:sldId id="271" r:id="rId11"/>
    <p:sldId id="289" r:id="rId12"/>
    <p:sldId id="274" r:id="rId13"/>
    <p:sldId id="275" r:id="rId14"/>
    <p:sldId id="276" r:id="rId15"/>
    <p:sldId id="277" r:id="rId16"/>
    <p:sldId id="273" r:id="rId17"/>
    <p:sldId id="283" r:id="rId18"/>
    <p:sldId id="285" r:id="rId19"/>
    <p:sldId id="278" r:id="rId20"/>
    <p:sldId id="279" r:id="rId21"/>
    <p:sldId id="286" r:id="rId22"/>
    <p:sldId id="280" r:id="rId23"/>
    <p:sldId id="268" r:id="rId24"/>
    <p:sldId id="282" r:id="rId25"/>
    <p:sldId id="281" r:id="rId26"/>
    <p:sldId id="263"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1" d="100"/>
          <a:sy n="81" d="100"/>
        </p:scale>
        <p:origin x="60" y="96"/>
      </p:cViewPr>
      <p:guideLst>
        <p:guide orient="horz" pos="2160"/>
        <p:guide pos="3840"/>
      </p:guideLst>
    </p:cSldViewPr>
  </p:slideViewPr>
  <p:notesTextViewPr>
    <p:cViewPr>
      <p:scale>
        <a:sx n="1" d="1"/>
        <a:sy n="1" d="1"/>
      </p:scale>
      <p:origin x="0" y="0"/>
    </p:cViewPr>
  </p:notesTextViewPr>
  <p:notesViewPr>
    <p:cSldViewPr showGuides="1">
      <p:cViewPr varScale="1">
        <p:scale>
          <a:sx n="83" d="100"/>
          <a:sy n="83" d="100"/>
        </p:scale>
        <p:origin x="200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ru-RU" smtClean="0"/>
              <a:pPr/>
              <a:t>05.11.2018</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lang="ru-RU" smtClean="0"/>
              <a:pPr/>
              <a:t>‹#›</a:t>
            </a:fld>
            <a:endParaRPr lang="ru-RU"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ru-RU" smtClean="0"/>
              <a:pPr/>
              <a:t>05.11.2018</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lang="ru-RU" smtClean="0"/>
              <a:pPr/>
              <a:t>‹#›</a:t>
            </a:fld>
            <a:endParaRPr lang="ru-RU"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en-US"/>
          </a:p>
        </p:txBody>
      </p:sp>
      <p:sp>
        <p:nvSpPr>
          <p:cNvPr id="2" name="Нижний колонтитул 1"/>
          <p:cNvSpPr>
            <a:spLocks noGrp="1"/>
          </p:cNvSpPr>
          <p:nvPr>
            <p:ph type="ftr" sz="quarter" idx="11"/>
          </p:nvPr>
        </p:nvSpPr>
        <p:spPr/>
        <p:txBody>
          <a:bodyPr/>
          <a:lstStyle/>
          <a:p>
            <a:pPr>
              <a:defRPr/>
            </a:pPr>
            <a:endParaRPr lang="en-US"/>
          </a:p>
        </p:txBody>
      </p:sp>
      <p:sp>
        <p:nvSpPr>
          <p:cNvPr id="15" name="Номер слайда 14"/>
          <p:cNvSpPr>
            <a:spLocks noGrp="1"/>
          </p:cNvSpPr>
          <p:nvPr>
            <p:ph type="sldNum" sz="quarter" idx="12"/>
          </p:nvPr>
        </p:nvSpPr>
        <p:spPr>
          <a:xfrm>
            <a:off x="10972800" y="6473952"/>
            <a:ext cx="1011936" cy="246888"/>
          </a:xfrm>
        </p:spPr>
        <p:txBody>
          <a:bodyPr/>
          <a:lstStyle/>
          <a:p>
            <a:pPr>
              <a:defRPr/>
            </a:pPr>
            <a:fld id="{87DE3ED2-ED4C-4F77-85A4-FE3F3FB3E3F1}"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19" name="Нижний колонтитул 18"/>
          <p:cNvSpPr>
            <a:spLocks noGrp="1"/>
          </p:cNvSpPr>
          <p:nvPr>
            <p:ph type="ftr" sz="quarter" idx="11"/>
          </p:nvPr>
        </p:nvSpPr>
        <p:spPr>
          <a:xfrm>
            <a:off x="4775200" y="76201"/>
            <a:ext cx="3860800" cy="288925"/>
          </a:xfrm>
        </p:spPr>
        <p:txBody>
          <a:bodyPr/>
          <a:lstStyle/>
          <a:p>
            <a:endParaRPr lang="ru-RU" dirty="0"/>
          </a:p>
        </p:txBody>
      </p:sp>
      <p:sp>
        <p:nvSpPr>
          <p:cNvPr id="16" name="Номер слайда 15"/>
          <p:cNvSpPr>
            <a:spLocks noGrp="1"/>
          </p:cNvSpPr>
          <p:nvPr>
            <p:ph type="sldNum" sz="quarter" idx="12"/>
          </p:nvPr>
        </p:nvSpPr>
        <p:spPr>
          <a:xfrm>
            <a:off x="10972800" y="6473952"/>
            <a:ext cx="1011936" cy="246888"/>
          </a:xfrm>
        </p:spPr>
        <p:txBody>
          <a:bodyPr/>
          <a:lstStyle/>
          <a:p>
            <a:fld id="{E31375A4-56A4-47D6-9801-1991572033F7}" type="slidenum">
              <a:rPr lang="ru-RU" smtClean="0"/>
              <a:pPr/>
              <a:t>‹#›</a:t>
            </a:fld>
            <a:endParaRPr lang="ru-RU" dirty="0"/>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en-US"/>
          </a:p>
        </p:txBody>
      </p:sp>
      <p:sp>
        <p:nvSpPr>
          <p:cNvPr id="11" name="Нижний колонтитул 10"/>
          <p:cNvSpPr>
            <a:spLocks noGrp="1"/>
          </p:cNvSpPr>
          <p:nvPr>
            <p:ph type="ftr" sz="quarter" idx="11"/>
          </p:nvPr>
        </p:nvSpPr>
        <p:spPr/>
        <p:txBody>
          <a:bodyPr/>
          <a:lstStyle/>
          <a:p>
            <a:pPr>
              <a:defRPr/>
            </a:pPr>
            <a:endParaRPr lang="en-US"/>
          </a:p>
        </p:txBody>
      </p:sp>
      <p:sp>
        <p:nvSpPr>
          <p:cNvPr id="16" name="Номер слайда 15"/>
          <p:cNvSpPr>
            <a:spLocks noGrp="1"/>
          </p:cNvSpPr>
          <p:nvPr>
            <p:ph type="sldNum" sz="quarter" idx="12"/>
          </p:nvPr>
        </p:nvSpPr>
        <p:spPr/>
        <p:txBody>
          <a:bodyPr/>
          <a:lstStyle/>
          <a:p>
            <a:pPr>
              <a:defRPr/>
            </a:pPr>
            <a:fld id="{17ED40CD-8624-4DED-8316-29ED24A89990}" type="slidenum">
              <a:rPr lang="en-US" smtClean="0"/>
              <a:pPr>
                <a:defRPr/>
              </a:pPr>
              <a:t>‹#›</a:t>
            </a:fld>
            <a:endParaRPr lang="en-US"/>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E31375A4-56A4-47D6-9801-1991572033F7}" type="slidenum">
              <a:rPr lang="ru-RU" smtClean="0"/>
              <a:pPr/>
              <a:t>‹#›</a:t>
            </a:fld>
            <a:endParaRPr lang="ru-RU" dirty="0"/>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10972800" y="6477000"/>
            <a:ext cx="1016000" cy="246888"/>
          </a:xfrm>
        </p:spPr>
        <p:txBody>
          <a:bodyPr/>
          <a:lstStyle/>
          <a:p>
            <a:fld id="{E31375A4-56A4-47D6-9801-1991572033F7}" type="slidenum">
              <a:rPr lang="ru-RU" smtClean="0"/>
              <a:pPr/>
              <a:t>‹#›</a:t>
            </a:fld>
            <a:endParaRPr lang="ru-RU" dirty="0"/>
          </a:p>
        </p:txBody>
      </p:sp>
      <p:sp>
        <p:nvSpPr>
          <p:cNvPr id="11" name="Прямая соединительная лини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7CC0096-1860-4642-9CD2-0079EA5E7CD1}" type="datetimeFigureOut">
              <a:rPr lang="ru-RU" smtClean="0"/>
              <a:pPr/>
              <a:t>05.11.2018</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en-US"/>
          </a:p>
        </p:txBody>
      </p:sp>
      <p:sp>
        <p:nvSpPr>
          <p:cNvPr id="29" name="Нижний колонтитул 28"/>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7A3B6D9-2151-41E3-B953-1849313CFA84}"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31" name="Номер слайда 30"/>
          <p:cNvSpPr>
            <a:spLocks noGrp="1"/>
          </p:cNvSpPr>
          <p:nvPr>
            <p:ph type="sldNum" sz="quarter" idx="12"/>
          </p:nvPr>
        </p:nvSpPr>
        <p:spPr/>
        <p:txBody>
          <a:bodyPr/>
          <a:lstStyle/>
          <a:p>
            <a:pPr>
              <a:defRPr/>
            </a:pPr>
            <a:fld id="{5A6C9C7B-B881-4763-869E-567837BD222F}" type="slidenum">
              <a:rPr lang="en-US" smtClean="0"/>
              <a:pPr>
                <a:defRPr/>
              </a:pPr>
              <a:t>‹#›</a:t>
            </a:fld>
            <a:endParaRPr lang="en-US"/>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37CC0096-1860-4642-9CD2-0079EA5E7CD1}" type="datetimeFigureOut">
              <a:rPr lang="ru-RU" smtClean="0"/>
              <a:pPr/>
              <a:t>05.11.2018</a:t>
            </a:fld>
            <a:endParaRPr lang="ru-RU" dirty="0"/>
          </a:p>
        </p:txBody>
      </p:sp>
      <p:sp>
        <p:nvSpPr>
          <p:cNvPr id="28" name="Нижний колонтитул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31375A4-56A4-47D6-9801-1991572033F7}" type="slidenum">
              <a:rPr lang="ru-RU" smtClean="0"/>
              <a:pPr/>
              <a:t>‹#›</a:t>
            </a:fld>
            <a:endParaRPr lang="ru-RU" dirty="0"/>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fade thruBlk="1"/>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base.garant.ru/1219196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randars.ru/college/tovarovedenie/belki-zhiry-uglevody.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randars.ru/college/tovarovedenie/belki-zhiry-uglevody.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1744" y="2636912"/>
            <a:ext cx="11582400" cy="838200"/>
          </a:xfrm>
        </p:spPr>
        <p:txBody>
          <a:bodyPr/>
          <a:lstStyle/>
          <a:p>
            <a:r>
              <a:rPr lang="ru-RU" smtClean="0"/>
              <a:t>Лечебное питание</a:t>
            </a:r>
            <a:endParaRPr lang="ru-RU" dirty="0"/>
          </a:p>
        </p:txBody>
      </p:sp>
      <p:pic>
        <p:nvPicPr>
          <p:cNvPr id="24578" name="Picture 2" descr="Особенности рационального питания"/>
          <p:cNvPicPr>
            <a:picLocks noChangeAspect="1" noChangeArrowheads="1"/>
          </p:cNvPicPr>
          <p:nvPr/>
        </p:nvPicPr>
        <p:blipFill>
          <a:blip r:embed="rId2" cstate="print"/>
          <a:srcRect/>
          <a:stretch>
            <a:fillRect/>
          </a:stretch>
        </p:blipFill>
        <p:spPr bwMode="auto">
          <a:xfrm>
            <a:off x="335360" y="1556792"/>
            <a:ext cx="3429000" cy="3429001"/>
          </a:xfrm>
          <a:prstGeom prst="rect">
            <a:avLst/>
          </a:prstGeom>
          <a:noFill/>
        </p:spPr>
      </p:pic>
    </p:spTree>
    <p:extLst>
      <p:ext uri="{BB962C8B-B14F-4D97-AF65-F5344CB8AC3E}">
        <p14:creationId xmlns:p14="http://schemas.microsoft.com/office/powerpoint/2010/main" val="435141664"/>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3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438" y="260350"/>
            <a:ext cx="4341812" cy="659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71486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В каких продуктах содержится фосфор? Рецепты здоровья fitomedik.ru"/>
          <p:cNvPicPr>
            <a:picLocks noChangeAspect="1" noChangeArrowheads="1"/>
          </p:cNvPicPr>
          <p:nvPr/>
        </p:nvPicPr>
        <p:blipFill>
          <a:blip r:embed="rId2" cstate="print"/>
          <a:srcRect/>
          <a:stretch>
            <a:fillRect/>
          </a:stretch>
        </p:blipFill>
        <p:spPr bwMode="auto">
          <a:xfrm>
            <a:off x="1559496" y="404664"/>
            <a:ext cx="8514044" cy="584959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Витамины</a:t>
            </a:r>
            <a:endParaRPr lang="ru-RU" dirty="0"/>
          </a:p>
        </p:txBody>
      </p:sp>
      <p:sp>
        <p:nvSpPr>
          <p:cNvPr id="3" name="Содержимое 2"/>
          <p:cNvSpPr>
            <a:spLocks noGrp="1"/>
          </p:cNvSpPr>
          <p:nvPr>
            <p:ph idx="1"/>
          </p:nvPr>
        </p:nvSpPr>
        <p:spPr/>
        <p:txBody>
          <a:bodyPr>
            <a:normAutofit fontScale="92500"/>
          </a:bodyPr>
          <a:lstStyle/>
          <a:p>
            <a:pPr>
              <a:buNone/>
            </a:pPr>
            <a:r>
              <a:rPr lang="ru-RU" dirty="0" smtClean="0"/>
              <a:t>Витамины — это вещества, которые не поставляют организму</a:t>
            </a:r>
          </a:p>
          <a:p>
            <a:pPr>
              <a:buNone/>
            </a:pPr>
            <a:r>
              <a:rPr lang="ru-RU" dirty="0" smtClean="0"/>
              <a:t>энергии, но совершенно необходимы в минимальных </a:t>
            </a:r>
          </a:p>
          <a:p>
            <a:pPr>
              <a:buNone/>
            </a:pPr>
            <a:r>
              <a:rPr lang="ru-RU" dirty="0" smtClean="0"/>
              <a:t>количествах для поддержания жизни. Они незаменимы, так как </a:t>
            </a:r>
          </a:p>
          <a:p>
            <a:pPr>
              <a:buNone/>
            </a:pPr>
            <a:r>
              <a:rPr lang="ru-RU" dirty="0" smtClean="0"/>
              <a:t>не синтезируются или почти не синтезируются клетками </a:t>
            </a:r>
          </a:p>
          <a:p>
            <a:pPr>
              <a:buNone/>
            </a:pPr>
            <a:r>
              <a:rPr lang="ru-RU" dirty="0" smtClean="0"/>
              <a:t>организма. Витамины входят в состав биологических </a:t>
            </a:r>
          </a:p>
          <a:p>
            <a:pPr>
              <a:buNone/>
            </a:pPr>
            <a:r>
              <a:rPr lang="ru-RU" dirty="0" smtClean="0"/>
              <a:t>катализаторов — ферментов или гормонов, являющихся </a:t>
            </a:r>
          </a:p>
          <a:p>
            <a:pPr>
              <a:buNone/>
            </a:pPr>
            <a:r>
              <a:rPr lang="ru-RU" dirty="0" smtClean="0"/>
              <a:t>мощными регуляторами обменных процессов в организме.</a:t>
            </a:r>
          </a:p>
          <a:p>
            <a:pPr>
              <a:buNone/>
            </a:pPr>
            <a:endParaRPr lang="ru-RU"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Жирорастворимые витамины</a:t>
            </a:r>
            <a:endParaRPr lang="ru-RU" dirty="0"/>
          </a:p>
        </p:txBody>
      </p:sp>
      <p:pic>
        <p:nvPicPr>
          <p:cNvPr id="34818" name="Picture 2" descr="Жирорастворимые витамины и их - Коллекция рефератов по биоло…"/>
          <p:cNvPicPr>
            <a:picLocks noChangeAspect="1" noChangeArrowheads="1"/>
          </p:cNvPicPr>
          <p:nvPr/>
        </p:nvPicPr>
        <p:blipFill>
          <a:blip r:embed="rId2" cstate="print"/>
          <a:srcRect/>
          <a:stretch>
            <a:fillRect/>
          </a:stretch>
        </p:blipFill>
        <p:spPr bwMode="auto">
          <a:xfrm>
            <a:off x="839416" y="1198442"/>
            <a:ext cx="9505056" cy="542544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Водорастворимые</a:t>
            </a:r>
            <a:r>
              <a:rPr lang="ru-RU" dirty="0" smtClean="0"/>
              <a:t> витамины</a:t>
            </a:r>
            <a:endParaRPr lang="ru-RU" dirty="0"/>
          </a:p>
        </p:txBody>
      </p:sp>
      <p:pic>
        <p:nvPicPr>
          <p:cNvPr id="36866" name="Picture 2" descr="Водорастворимые витамины"/>
          <p:cNvPicPr>
            <a:picLocks noChangeAspect="1" noChangeArrowheads="1"/>
          </p:cNvPicPr>
          <p:nvPr/>
        </p:nvPicPr>
        <p:blipFill>
          <a:blip r:embed="rId2" cstate="print"/>
          <a:srcRect/>
          <a:stretch>
            <a:fillRect/>
          </a:stretch>
        </p:blipFill>
        <p:spPr bwMode="auto">
          <a:xfrm>
            <a:off x="983432" y="1268760"/>
            <a:ext cx="9135467" cy="558924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ncategorized 8klszi4"/>
          <p:cNvPicPr>
            <a:picLocks noChangeAspect="1" noChangeArrowheads="1"/>
          </p:cNvPicPr>
          <p:nvPr/>
        </p:nvPicPr>
        <p:blipFill>
          <a:blip r:embed="rId2" cstate="print"/>
          <a:srcRect/>
          <a:stretch>
            <a:fillRect/>
          </a:stretch>
        </p:blipFill>
        <p:spPr bwMode="auto">
          <a:xfrm>
            <a:off x="6023992" y="476672"/>
            <a:ext cx="5276304" cy="5698408"/>
          </a:xfrm>
          <a:prstGeom prst="rect">
            <a:avLst/>
          </a:prstGeom>
          <a:noFill/>
        </p:spPr>
      </p:pic>
      <p:sp>
        <p:nvSpPr>
          <p:cNvPr id="4" name="Подзаголовок 3"/>
          <p:cNvSpPr>
            <a:spLocks noGrp="1"/>
          </p:cNvSpPr>
          <p:nvPr>
            <p:ph type="subTitle" idx="1"/>
          </p:nvPr>
        </p:nvSpPr>
        <p:spPr>
          <a:xfrm>
            <a:off x="508000" y="3886200"/>
            <a:ext cx="4291856" cy="914400"/>
          </a:xfrm>
        </p:spPr>
        <p:txBody>
          <a:bodyPr>
            <a:normAutofit/>
          </a:bodyPr>
          <a:lstStyle/>
          <a:p>
            <a:r>
              <a:rPr lang="ru-RU" sz="3600" dirty="0" smtClean="0"/>
              <a:t>Лечебное питание</a:t>
            </a:r>
            <a:endParaRPr lang="ru-RU" sz="3600" dirty="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3100" dirty="0" smtClean="0">
                <a:hlinkClick r:id="rId2"/>
              </a:rPr>
              <a:t>Федеральный закон от 21 ноября 2011 г. N 323-ФЗ "Об основах охраны здоровья граждан в Российской Федерации"</a:t>
            </a:r>
            <a:r>
              <a:rPr lang="ru-RU" dirty="0" smtClean="0"/>
              <a:t/>
            </a:r>
            <a:br>
              <a:rPr lang="ru-RU" dirty="0" smtClean="0"/>
            </a:br>
            <a:endParaRPr lang="ru-RU" dirty="0"/>
          </a:p>
        </p:txBody>
      </p:sp>
      <p:sp>
        <p:nvSpPr>
          <p:cNvPr id="3" name="Содержимое 2"/>
          <p:cNvSpPr>
            <a:spLocks noGrp="1"/>
          </p:cNvSpPr>
          <p:nvPr>
            <p:ph idx="1"/>
          </p:nvPr>
        </p:nvSpPr>
        <p:spPr>
          <a:xfrm>
            <a:off x="335360" y="1412776"/>
            <a:ext cx="11653440" cy="5112567"/>
          </a:xfrm>
        </p:spPr>
        <p:txBody>
          <a:bodyPr>
            <a:noAutofit/>
          </a:bodyPr>
          <a:lstStyle/>
          <a:p>
            <a:pPr>
              <a:buNone/>
            </a:pPr>
            <a:r>
              <a:rPr lang="ru-RU" sz="2400" dirty="0" smtClean="0"/>
              <a:t>Статья 39. Лечебное питание</a:t>
            </a:r>
          </a:p>
          <a:p>
            <a:pPr marL="514350" indent="-514350">
              <a:buNone/>
            </a:pPr>
            <a:r>
              <a:rPr lang="ru-RU" sz="2400" dirty="0" smtClean="0"/>
              <a:t>Лечебное питание - питание, обеспечивающее удовлетворение физиологических </a:t>
            </a:r>
          </a:p>
          <a:p>
            <a:pPr marL="514350" indent="-514350">
              <a:buNone/>
            </a:pPr>
            <a:r>
              <a:rPr lang="ru-RU" sz="2400" dirty="0" smtClean="0"/>
              <a:t>потребностей организма человека в пищевых веществах и энергии с учетом</a:t>
            </a:r>
          </a:p>
          <a:p>
            <a:pPr marL="514350" indent="-514350">
              <a:buNone/>
            </a:pPr>
            <a:r>
              <a:rPr lang="ru-RU" sz="2400" dirty="0" smtClean="0"/>
              <a:t>механизмов развития заболевания, особенностей течения основного и </a:t>
            </a:r>
          </a:p>
          <a:p>
            <a:pPr marL="514350" indent="-514350">
              <a:buNone/>
            </a:pPr>
            <a:r>
              <a:rPr lang="ru-RU" sz="2400" dirty="0" smtClean="0"/>
              <a:t>сопутствующего заболеваний и выполняющее профилактические и лечебные задачи.</a:t>
            </a:r>
          </a:p>
          <a:p>
            <a:pPr>
              <a:buNone/>
            </a:pPr>
            <a:r>
              <a:rPr lang="ru-RU" sz="2400" dirty="0" smtClean="0"/>
              <a:t>Лечебное питание является неотъемлемым компонентом лечебного</a:t>
            </a:r>
          </a:p>
          <a:p>
            <a:pPr>
              <a:buNone/>
            </a:pPr>
            <a:r>
              <a:rPr lang="ru-RU" sz="2400" dirty="0" smtClean="0"/>
              <a:t>процесса и профилактических мероприятий, включает в себя пищевые</a:t>
            </a:r>
          </a:p>
          <a:p>
            <a:pPr>
              <a:buNone/>
            </a:pPr>
            <a:r>
              <a:rPr lang="ru-RU" sz="2400" dirty="0" smtClean="0"/>
              <a:t>рационы, которые имеют установленный химический состав, </a:t>
            </a:r>
          </a:p>
          <a:p>
            <a:pPr>
              <a:buNone/>
            </a:pPr>
            <a:r>
              <a:rPr lang="ru-RU" sz="2400" dirty="0" smtClean="0"/>
              <a:t>энергетическую ценность, состоят из определенных </a:t>
            </a:r>
          </a:p>
          <a:p>
            <a:pPr>
              <a:buNone/>
            </a:pPr>
            <a:r>
              <a:rPr lang="ru-RU" sz="2400" dirty="0" smtClean="0"/>
              <a:t>продуктов, в том числе специализированных продуктов лечебного питания, </a:t>
            </a:r>
          </a:p>
          <a:p>
            <a:pPr>
              <a:buNone/>
            </a:pPr>
            <a:r>
              <a:rPr lang="ru-RU" sz="2400" dirty="0" smtClean="0"/>
              <a:t>подвергаемых соответствующей технологической обработке.</a:t>
            </a:r>
          </a:p>
          <a:p>
            <a:pPr>
              <a:buNone/>
            </a:pPr>
            <a:r>
              <a:rPr lang="ru-RU" sz="2800" dirty="0" smtClean="0"/>
              <a:t/>
            </a:r>
            <a:br>
              <a:rPr lang="ru-RU" sz="2800" dirty="0" smtClean="0"/>
            </a:br>
            <a:r>
              <a:rPr lang="ru-RU" sz="2000" dirty="0" smtClean="0"/>
              <a:t/>
            </a:r>
            <a:br>
              <a:rPr lang="ru-RU" sz="2000" dirty="0" smtClean="0"/>
            </a:br>
            <a:endParaRPr lang="ru-RU" sz="2000"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Лечебное питание</a:t>
            </a:r>
            <a:endParaRPr lang="ru-RU" dirty="0"/>
          </a:p>
        </p:txBody>
      </p:sp>
      <p:sp>
        <p:nvSpPr>
          <p:cNvPr id="3" name="Объект 2"/>
          <p:cNvSpPr>
            <a:spLocks noGrp="1"/>
          </p:cNvSpPr>
          <p:nvPr>
            <p:ph idx="1"/>
          </p:nvPr>
        </p:nvSpPr>
        <p:spPr/>
        <p:txBody>
          <a:bodyPr>
            <a:normAutofit fontScale="92500"/>
          </a:bodyPr>
          <a:lstStyle/>
          <a:p>
            <a:pPr marL="0" indent="0">
              <a:buNone/>
            </a:pPr>
            <a:r>
              <a:rPr lang="ru-RU" sz="3000" dirty="0" smtClean="0"/>
              <a:t>Лечебное питание (диетотерапия) </a:t>
            </a:r>
            <a:r>
              <a:rPr lang="ru-RU" sz="3000" dirty="0"/>
              <a:t>система организации питания и использования с лечебной целью пищевых продуктов</a:t>
            </a:r>
            <a:r>
              <a:rPr lang="ru-RU" sz="3000" dirty="0" smtClean="0"/>
              <a:t>.</a:t>
            </a:r>
          </a:p>
          <a:p>
            <a:pPr marL="0" indent="0">
              <a:buNone/>
            </a:pPr>
            <a:r>
              <a:rPr lang="ru-RU" sz="3000" dirty="0"/>
              <a:t>Продуктами для  лечебного питания являются пищевые продукты с установленным </a:t>
            </a:r>
            <a:r>
              <a:rPr lang="ru-RU" sz="3000" dirty="0" smtClean="0"/>
              <a:t>химическим </a:t>
            </a:r>
            <a:r>
              <a:rPr lang="ru-RU" sz="3000" dirty="0"/>
              <a:t>составом, энергетической ценностью и физическими свойствами, доказанным лечебным </a:t>
            </a:r>
            <a:r>
              <a:rPr lang="ru-RU" sz="3000" dirty="0" smtClean="0"/>
              <a:t>эффектом</a:t>
            </a:r>
            <a:r>
              <a:rPr lang="ru-RU" sz="3000" dirty="0"/>
              <a:t>, которые оказывают специфическое влияние на восстановление нарушенных или </a:t>
            </a:r>
            <a:r>
              <a:rPr lang="ru-RU" sz="3000" dirty="0" smtClean="0"/>
              <a:t>утраченных </a:t>
            </a:r>
            <a:r>
              <a:rPr lang="ru-RU" sz="3000" dirty="0"/>
              <a:t>в результате заболевания функций организма, профилактику этих нарушений, а также на </a:t>
            </a:r>
            <a:r>
              <a:rPr lang="ru-RU" sz="3000" dirty="0" smtClean="0"/>
              <a:t>повышение </a:t>
            </a:r>
            <a:r>
              <a:rPr lang="ru-RU" sz="3000" dirty="0"/>
              <a:t>адаптивных возможностей организма.</a:t>
            </a:r>
          </a:p>
          <a:p>
            <a:pPr marL="0" indent="0">
              <a:buNone/>
            </a:pPr>
            <a:endParaRPr lang="ru-RU" dirty="0"/>
          </a:p>
        </p:txBody>
      </p:sp>
    </p:spTree>
    <p:extLst>
      <p:ext uri="{BB962C8B-B14F-4D97-AF65-F5344CB8AC3E}">
        <p14:creationId xmlns:p14="http://schemas.microsoft.com/office/powerpoint/2010/main" val="1255912554"/>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Лечебное питание</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sz="3600" dirty="0" smtClean="0"/>
              <a:t>Лечебное питание в одних случаях может быть</a:t>
            </a:r>
          </a:p>
          <a:p>
            <a:pPr>
              <a:buNone/>
            </a:pPr>
            <a:r>
              <a:rPr lang="ru-RU" sz="3600" dirty="0" smtClean="0"/>
              <a:t>основным и единственным лечебным фактором, в </a:t>
            </a:r>
          </a:p>
          <a:p>
            <a:pPr>
              <a:buNone/>
            </a:pPr>
            <a:r>
              <a:rPr lang="ru-RU" sz="3600" dirty="0" smtClean="0"/>
              <a:t>других — общим фоном, усиливающим действие других </a:t>
            </a:r>
          </a:p>
          <a:p>
            <a:pPr>
              <a:buNone/>
            </a:pPr>
            <a:r>
              <a:rPr lang="ru-RU" sz="3600" dirty="0" smtClean="0"/>
              <a:t>факторов, благоприятствующим основному лечению.</a:t>
            </a:r>
          </a:p>
          <a:p>
            <a:pPr>
              <a:buNone/>
            </a:pPr>
            <a:r>
              <a:rPr lang="ru-RU" sz="3600" dirty="0" smtClean="0"/>
              <a:t>Лечебное питание строится в виде суточных пищевых </a:t>
            </a:r>
          </a:p>
          <a:p>
            <a:pPr>
              <a:buNone/>
            </a:pPr>
            <a:r>
              <a:rPr lang="ru-RU" sz="3600" dirty="0" smtClean="0"/>
              <a:t>рационов, именуемых </a:t>
            </a:r>
            <a:r>
              <a:rPr lang="ru-RU" sz="3600" b="1" dirty="0" smtClean="0"/>
              <a:t>диетами</a:t>
            </a:r>
            <a:r>
              <a:rPr lang="ru-RU" sz="3600" dirty="0" smtClean="0"/>
              <a:t> . </a:t>
            </a:r>
          </a:p>
          <a:p>
            <a:pPr>
              <a:buNone/>
            </a:pPr>
            <a:r>
              <a:rPr lang="ru-RU" sz="3600" dirty="0" smtClean="0"/>
              <a:t>Диетический режим зависит от характера заболевания, его </a:t>
            </a:r>
          </a:p>
          <a:p>
            <a:pPr>
              <a:buNone/>
            </a:pPr>
            <a:r>
              <a:rPr lang="ru-RU" sz="3600" dirty="0" smtClean="0"/>
              <a:t>стадии, состояния пациента. </a:t>
            </a:r>
            <a:endParaRPr lang="ru-RU" sz="3600"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процессе лечебного питания обеспечиваются:</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Нормализация обмена веществ (эффективность особенно высока при таких заболеваниях, как ожирение, сахарный диабет, подагра);</a:t>
            </a:r>
          </a:p>
          <a:p>
            <a:r>
              <a:rPr lang="ru-RU" dirty="0" err="1" smtClean="0"/>
              <a:t>Щажение</a:t>
            </a:r>
            <a:r>
              <a:rPr lang="ru-RU" dirty="0" smtClean="0"/>
              <a:t> больного органа или системы (например, при заболеваниях пищеварительных органов или сердечно-сосудистой системы);</a:t>
            </a:r>
          </a:p>
          <a:p>
            <a:r>
              <a:rPr lang="ru-RU" dirty="0" smtClean="0"/>
              <a:t>Улучшение функции пораженных органов (например, введение в диету продуктов, богатых клетчаткой для устранения запоров);</a:t>
            </a:r>
          </a:p>
          <a:p>
            <a:r>
              <a:rPr lang="ru-RU" dirty="0" smtClean="0"/>
              <a:t>Усиление репаративных воспалительных процессов (например, ускорение заживления язвы желудка или двенадцатиперстной кишки);</a:t>
            </a:r>
          </a:p>
          <a:p>
            <a:r>
              <a:rPr lang="ru-RU" dirty="0" smtClean="0"/>
              <a:t>Благоприятное воздействие на иммунную систему (повышение защитных сил организма);</a:t>
            </a:r>
          </a:p>
          <a:p>
            <a:r>
              <a:rPr lang="ru-RU" dirty="0" smtClean="0"/>
              <a:t>Нормализующее влияние на функционирование регуляторных систем организма (центральная нервная система, эндокринные железы).</a:t>
            </a:r>
            <a:endParaRPr lang="ru-RU"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a:buNone/>
            </a:pPr>
            <a:r>
              <a:rPr lang="ru-RU" b="1" dirty="0" smtClean="0"/>
              <a:t>   </a:t>
            </a:r>
            <a:r>
              <a:rPr lang="ru-RU" sz="4400" b="1" dirty="0" smtClean="0"/>
              <a:t>Рациональное питание (</a:t>
            </a:r>
            <a:r>
              <a:rPr lang="ru-RU" sz="4400" dirty="0" smtClean="0"/>
              <a:t>от лат.</a:t>
            </a:r>
            <a:r>
              <a:rPr lang="ru-RU" sz="4400" b="1" dirty="0" smtClean="0"/>
              <a:t> </a:t>
            </a:r>
            <a:r>
              <a:rPr lang="en-US" sz="4400" b="1" dirty="0" smtClean="0"/>
              <a:t>ratio -</a:t>
            </a:r>
            <a:r>
              <a:rPr lang="en-US" sz="4400" dirty="0" smtClean="0"/>
              <a:t> </a:t>
            </a:r>
            <a:r>
              <a:rPr lang="ru-RU" sz="4400" dirty="0" smtClean="0"/>
              <a:t>разум</a:t>
            </a:r>
            <a:r>
              <a:rPr lang="ru-RU" sz="4400" b="1" dirty="0" smtClean="0"/>
              <a:t>) -</a:t>
            </a:r>
            <a:r>
              <a:rPr lang="ru-RU" sz="4400" dirty="0" smtClean="0"/>
              <a:t> питание, сбалансированное в энергетическом отношении и по </a:t>
            </a:r>
            <a:r>
              <a:rPr lang="ru-RU" sz="4400" dirty="0" err="1" smtClean="0"/>
              <a:t>содержанию</a:t>
            </a:r>
            <a:r>
              <a:rPr lang="ru-RU" sz="4400" dirty="0" err="1" smtClean="0"/>
              <a:t>п</a:t>
            </a:r>
            <a:r>
              <a:rPr lang="ru-RU" sz="4400" dirty="0" smtClean="0"/>
              <a:t> </a:t>
            </a:r>
            <a:r>
              <a:rPr lang="ru-RU" sz="4400" dirty="0" err="1"/>
              <a:t>итательных</a:t>
            </a:r>
            <a:r>
              <a:rPr lang="ru-RU" sz="4400" dirty="0"/>
              <a:t> </a:t>
            </a:r>
            <a:r>
              <a:rPr lang="ru-RU" sz="4400" dirty="0" smtClean="0"/>
              <a:t>веществ в зависимости от пола, возраста и рода деятельности.</a:t>
            </a:r>
            <a:endParaRPr lang="ru-RU" sz="4400" dirty="0"/>
          </a:p>
        </p:txBody>
      </p:sp>
    </p:spTree>
    <p:extLst>
      <p:ext uri="{BB962C8B-B14F-4D97-AF65-F5344CB8AC3E}">
        <p14:creationId xmlns:p14="http://schemas.microsoft.com/office/powerpoint/2010/main" val="1772969468"/>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Организация питания и кормления больных</a:t>
            </a:r>
            <a:endParaRPr lang="ru-RU" dirty="0"/>
          </a:p>
        </p:txBody>
      </p:sp>
      <p:sp>
        <p:nvSpPr>
          <p:cNvPr id="3" name="Объект 2"/>
          <p:cNvSpPr>
            <a:spLocks noGrp="1"/>
          </p:cNvSpPr>
          <p:nvPr>
            <p:ph idx="1"/>
          </p:nvPr>
        </p:nvSpPr>
        <p:spPr>
          <a:xfrm>
            <a:off x="407368" y="1268760"/>
            <a:ext cx="11449272" cy="5256584"/>
          </a:xfrm>
        </p:spPr>
        <p:txBody>
          <a:bodyPr>
            <a:normAutofit fontScale="77500" lnSpcReduction="20000"/>
          </a:bodyPr>
          <a:lstStyle/>
          <a:p>
            <a:pPr marL="0" indent="0">
              <a:buNone/>
            </a:pPr>
            <a:r>
              <a:rPr lang="ru-RU" dirty="0" smtClean="0"/>
              <a:t>В организации </a:t>
            </a:r>
            <a:r>
              <a:rPr lang="ru-RU" dirty="0"/>
              <a:t>питания </a:t>
            </a:r>
            <a:r>
              <a:rPr lang="ru-RU" dirty="0" smtClean="0"/>
              <a:t>пациентов стационара, </a:t>
            </a:r>
            <a:r>
              <a:rPr lang="ru-RU" dirty="0"/>
              <a:t>принимают участие как медицинские работники, так и работники пищеблока. Врач, проводящий обследование и лечение больного, назначает ему определенную диету, делая соответствующую пометку в истории болезни. Общее повседневное руководство питанием больных осуществляет врач-диетолог, который отвечает за правильное составление и применение лечебных диет, кроме того, оказывает консультативную помощь врачам отделений в выборе диетического стола для больных. Непосредственное руководство работой пищеблока (контроль за качеством продуктов, их закладкой, приготовлением пищи, доставкой в отделения) возлагают на диетсестру. Раздачу готовой пищи производят только после снятия пробы дежурным врачом стационара. Пища на пищеблоке готовится согласно порционнику, который ежедневно составляет главная сестра больницы. При составлении его главная сестра суммирует порционники, поступающие из отделений и из приемного покоя на больных, поступивших ночью.</a:t>
            </a:r>
          </a:p>
        </p:txBody>
      </p:sp>
    </p:spTree>
    <p:extLst>
      <p:ext uri="{BB962C8B-B14F-4D97-AF65-F5344CB8AC3E}">
        <p14:creationId xmlns:p14="http://schemas.microsoft.com/office/powerpoint/2010/main" val="1167565407"/>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Раздача пищи</a:t>
            </a:r>
            <a:endParaRPr lang="ru-RU" dirty="0"/>
          </a:p>
        </p:txBody>
      </p:sp>
      <p:sp>
        <p:nvSpPr>
          <p:cNvPr id="3" name="Содержимое 2"/>
          <p:cNvSpPr>
            <a:spLocks noGrp="1"/>
          </p:cNvSpPr>
          <p:nvPr>
            <p:ph idx="1"/>
          </p:nvPr>
        </p:nvSpPr>
        <p:spPr>
          <a:xfrm>
            <a:off x="407368" y="1554163"/>
            <a:ext cx="11581432" cy="4971181"/>
          </a:xfrm>
        </p:spPr>
        <p:txBody>
          <a:bodyPr>
            <a:normAutofit fontScale="62500" lnSpcReduction="20000"/>
          </a:bodyPr>
          <a:lstStyle/>
          <a:p>
            <a:pPr lvl="0">
              <a:buNone/>
            </a:pPr>
            <a:r>
              <a:rPr lang="ru-RU" sz="3400" dirty="0" smtClean="0"/>
              <a:t>1.Раздачу пищи осуществляют буфетчица (раздатчица)  и палатной медсестра, в соответствии </a:t>
            </a:r>
          </a:p>
          <a:p>
            <a:pPr lvl="0">
              <a:buNone/>
            </a:pPr>
            <a:r>
              <a:rPr lang="ru-RU" sz="3400" dirty="0" smtClean="0"/>
              <a:t>с данными порционного требования.</a:t>
            </a:r>
          </a:p>
          <a:p>
            <a:pPr lvl="0">
              <a:buNone/>
            </a:pPr>
            <a:r>
              <a:rPr lang="ru-RU" sz="3400" dirty="0" smtClean="0"/>
              <a:t>2. Кормление тяжелобольных осуществляет медсестра у постели пациента.</a:t>
            </a:r>
          </a:p>
          <a:p>
            <a:pPr lvl="0">
              <a:buNone/>
            </a:pPr>
            <a:r>
              <a:rPr lang="ru-RU" sz="3400" dirty="0" smtClean="0"/>
              <a:t>3. В буфетной (раздаточной) должно быть вывешено меню по каждой диете с указанием веса порций. </a:t>
            </a:r>
          </a:p>
          <a:p>
            <a:pPr lvl="0">
              <a:buNone/>
            </a:pPr>
            <a:r>
              <a:rPr lang="ru-RU" sz="3400" dirty="0" smtClean="0"/>
              <a:t>4. Пациенты, которым разрешено ходить, принимают пищу в столовой. </a:t>
            </a:r>
          </a:p>
          <a:p>
            <a:pPr lvl="0">
              <a:buNone/>
            </a:pPr>
            <a:r>
              <a:rPr lang="ru-RU" sz="3400" dirty="0" smtClean="0"/>
              <a:t>5. Пациентам, находящимся на постельном режиме, буфетчица и палатная медсестра  </a:t>
            </a:r>
          </a:p>
          <a:p>
            <a:pPr lvl="0">
              <a:buNone/>
            </a:pPr>
            <a:r>
              <a:rPr lang="ru-RU" sz="3400" dirty="0" smtClean="0"/>
              <a:t>доставляют пищу в палату на специальных столиках. в палату.</a:t>
            </a:r>
          </a:p>
          <a:p>
            <a:pPr lvl="0">
              <a:buNone/>
            </a:pPr>
            <a:r>
              <a:rPr lang="ru-RU" sz="3400" dirty="0" smtClean="0"/>
              <a:t>6. Перед раздачей пищи медсестра и буфетчица должны надеть халаты «для раздачи </a:t>
            </a:r>
          </a:p>
          <a:p>
            <a:pPr lvl="0">
              <a:buNone/>
            </a:pPr>
            <a:r>
              <a:rPr lang="ru-RU" sz="3400" dirty="0" smtClean="0"/>
              <a:t>пищи», вымыть руки.</a:t>
            </a:r>
          </a:p>
          <a:p>
            <a:pPr lvl="0">
              <a:buNone/>
            </a:pPr>
            <a:r>
              <a:rPr lang="ru-RU" sz="3400" dirty="0" smtClean="0"/>
              <a:t>7. Санитарки, занятые уборкой помещений, к раздаче пищи не допускаются.</a:t>
            </a:r>
          </a:p>
          <a:p>
            <a:pPr lvl="0">
              <a:buNone/>
            </a:pPr>
            <a:r>
              <a:rPr lang="ru-RU" sz="3400" dirty="0" smtClean="0"/>
              <a:t>8. Категорически запрещается оставлять остатки пищи и грязную посуду у постели пациента.</a:t>
            </a:r>
          </a:p>
          <a:p>
            <a:pPr>
              <a:buNone/>
            </a:pPr>
            <a:endParaRPr lang="ru-RU" dirty="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360" y="260648"/>
            <a:ext cx="11649376" cy="1368152"/>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Инструкция по организации лечебного питания в лечебно-профилактических учреждениях</a:t>
            </a:r>
            <a:br>
              <a:rPr lang="ru-RU" sz="2700" dirty="0" smtClean="0"/>
            </a:br>
            <a:r>
              <a:rPr lang="ru-RU" sz="2700" dirty="0" smtClean="0"/>
              <a:t>(утв. приказом Минздрава РФ от 5 августа 2003 г. N 330)</a:t>
            </a:r>
            <a:br>
              <a:rPr lang="ru-RU" sz="2700" dirty="0" smtClean="0"/>
            </a:br>
            <a:r>
              <a:rPr lang="ru-RU" dirty="0" smtClean="0"/>
              <a:t/>
            </a:r>
            <a:br>
              <a:rPr lang="ru-RU" dirty="0" smtClean="0"/>
            </a:br>
            <a:endParaRPr lang="ru-RU" dirty="0"/>
          </a:p>
        </p:txBody>
      </p:sp>
      <p:sp>
        <p:nvSpPr>
          <p:cNvPr id="3" name="Содержимое 2"/>
          <p:cNvSpPr>
            <a:spLocks noGrp="1"/>
          </p:cNvSpPr>
          <p:nvPr>
            <p:ph sz="half" idx="1"/>
          </p:nvPr>
        </p:nvSpPr>
        <p:spPr>
          <a:xfrm>
            <a:off x="406400" y="1600200"/>
            <a:ext cx="11090200" cy="4724400"/>
          </a:xfrm>
        </p:spPr>
        <p:txBody>
          <a:bodyPr>
            <a:normAutofit fontScale="92500" lnSpcReduction="10000"/>
          </a:bodyPr>
          <a:lstStyle/>
          <a:p>
            <a:r>
              <a:rPr lang="ru-RU" dirty="0" smtClean="0"/>
              <a:t>С целью оптимизации лечебного питания, совершенствования организации и улучшения управления его качеством в лечебно-профилактических учреждениях вводится новая номенклатура диет (система стандартных диет), отличающихся по содержанию основных пищевых веществ и энергетической ценности, технологии приготовления пищи и среднесуточному набору продуктов.</a:t>
            </a:r>
          </a:p>
          <a:p>
            <a:r>
              <a:rPr lang="ru-RU" dirty="0" smtClean="0"/>
              <a:t>Ранее применявшиеся диеты номерной системы (диеты NN 1-15) объединяются или включаются в систему стандартных диет, которые назначаются при различных заболеваниях в зависимости от стадии, степени тяжести болезни или осложнений со стороны различных органов и систем</a:t>
            </a:r>
            <a:br>
              <a:rPr lang="ru-RU" dirty="0" smtClean="0"/>
            </a:br>
            <a:endParaRPr lang="ru-RU" dirty="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7368" y="332656"/>
            <a:ext cx="11582400" cy="838200"/>
          </a:xfrm>
        </p:spPr>
        <p:txBody>
          <a:bodyPr/>
          <a:lstStyle/>
          <a:p>
            <a:r>
              <a:rPr lang="ru-RU" dirty="0" smtClean="0"/>
              <a:t>Диетические столы по Певзнеру</a:t>
            </a:r>
            <a:endParaRPr lang="ru-RU" dirty="0"/>
          </a:p>
        </p:txBody>
      </p:sp>
      <p:pic>
        <p:nvPicPr>
          <p:cNvPr id="37892" name="Picture 4" descr="Диеты со всего света для похудения&quot; Archiwum blogu &quot; лучшая диета для плоского живота или весенняя диета в космополитене"/>
          <p:cNvPicPr>
            <a:picLocks noChangeAspect="1" noChangeArrowheads="1"/>
          </p:cNvPicPr>
          <p:nvPr/>
        </p:nvPicPr>
        <p:blipFill>
          <a:blip r:embed="rId2" cstate="print"/>
          <a:srcRect/>
          <a:stretch>
            <a:fillRect/>
          </a:stretch>
        </p:blipFill>
        <p:spPr bwMode="auto">
          <a:xfrm>
            <a:off x="479376" y="1196752"/>
            <a:ext cx="9721081" cy="5495298"/>
          </a:xfrm>
          <a:prstGeom prst="rect">
            <a:avLst/>
          </a:prstGeom>
          <a:noFill/>
        </p:spPr>
      </p:pic>
      <p:pic>
        <p:nvPicPr>
          <p:cNvPr id="37894" name="Picture 6" descr="МЫ ЗДЕСЬ Публикации 4 - 10 авг.2011"/>
          <p:cNvPicPr>
            <a:picLocks noChangeAspect="1" noChangeArrowheads="1"/>
          </p:cNvPicPr>
          <p:nvPr/>
        </p:nvPicPr>
        <p:blipFill>
          <a:blip r:embed="rId3" cstate="print"/>
          <a:srcRect/>
          <a:stretch>
            <a:fillRect/>
          </a:stretch>
        </p:blipFill>
        <p:spPr bwMode="auto">
          <a:xfrm>
            <a:off x="10272464" y="188640"/>
            <a:ext cx="1714500" cy="238918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Диета 4 по певзнеру - Худеем за месяц!"/>
          <p:cNvPicPr>
            <a:picLocks noChangeAspect="1" noChangeArrowheads="1"/>
          </p:cNvPicPr>
          <p:nvPr/>
        </p:nvPicPr>
        <p:blipFill>
          <a:blip r:embed="rId2" cstate="print"/>
          <a:srcRect/>
          <a:stretch>
            <a:fillRect/>
          </a:stretch>
        </p:blipFill>
        <p:spPr bwMode="auto">
          <a:xfrm>
            <a:off x="479376" y="1124744"/>
            <a:ext cx="10801960" cy="367240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260648"/>
            <a:ext cx="11577368" cy="1037800"/>
          </a:xfrm>
        </p:spPr>
        <p:txBody>
          <a:bodyPr>
            <a:noAutofit/>
          </a:bodyPr>
          <a:lstStyle/>
          <a:p>
            <a:r>
              <a:rPr lang="ru-RU" sz="2800" dirty="0" smtClean="0"/>
              <a:t>Приказ № 330 «О мерах по совершенствованию лечебного питания в лечебно-профилактических учреждениях Российской Федерации»</a:t>
            </a:r>
            <a:endParaRPr lang="ru-RU" sz="2800" dirty="0"/>
          </a:p>
        </p:txBody>
      </p:sp>
      <p:sp>
        <p:nvSpPr>
          <p:cNvPr id="3" name="Прямоугольник 2"/>
          <p:cNvSpPr/>
          <p:nvPr/>
        </p:nvSpPr>
        <p:spPr>
          <a:xfrm>
            <a:off x="335360" y="1443840"/>
            <a:ext cx="11233248" cy="5262979"/>
          </a:xfrm>
          <a:prstGeom prst="rect">
            <a:avLst/>
          </a:prstGeom>
        </p:spPr>
        <p:txBody>
          <a:bodyPr wrap="square">
            <a:spAutoFit/>
          </a:bodyPr>
          <a:lstStyle/>
          <a:p>
            <a:r>
              <a:rPr lang="ru-RU" sz="2800" b="1" dirty="0" smtClean="0"/>
              <a:t>Ответственные за диетическое питание лица</a:t>
            </a:r>
          </a:p>
          <a:p>
            <a:r>
              <a:rPr lang="ru-RU" sz="2800" dirty="0" smtClean="0"/>
              <a:t>Общее руководство диетпитанием в лечебно-профилактическом учреждении осуществляет главный врач, а в его отсутствие – заместитель по лечебной части.</a:t>
            </a:r>
          </a:p>
          <a:p>
            <a:r>
              <a:rPr lang="ru-RU" sz="2800" dirty="0" smtClean="0"/>
              <a:t>Ответственным за организацию лечебного питания является врач-диетолог. В тех случаях, когда должность врача-диетолога в лечебно-профилактическом учреждении отсутствует, ответственным за эту работу является медицинская сестра диетическая.</a:t>
            </a:r>
          </a:p>
          <a:p>
            <a:r>
              <a:rPr lang="ru-RU" sz="2800" dirty="0" smtClean="0"/>
              <a:t>В подчинении врача-диетолога находятся медицинские сестры диетические и все работники пищеблока, обеспечивающие лечебное питание в лечебно-профилактическом учреждении в соответствии с данным Приказом.</a:t>
            </a:r>
            <a:endParaRPr lang="ru-RU" sz="2800" dirty="0"/>
          </a:p>
        </p:txBody>
      </p:sp>
    </p:spTree>
    <p:extLst>
      <p:ext uri="{BB962C8B-B14F-4D97-AF65-F5344CB8AC3E}">
        <p14:creationId xmlns:p14="http://schemas.microsoft.com/office/powerpoint/2010/main" val="547100618"/>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0" y="188640"/>
            <a:ext cx="10729192" cy="6124754"/>
          </a:xfrm>
          <a:prstGeom prst="rect">
            <a:avLst/>
          </a:prstGeom>
        </p:spPr>
        <p:txBody>
          <a:bodyPr wrap="square">
            <a:spAutoFit/>
          </a:bodyPr>
          <a:lstStyle/>
          <a:p>
            <a:r>
              <a:rPr lang="ru-RU" sz="2800" dirty="0" smtClean="0"/>
              <a:t>На пищеблоке лечебно-профилактического учреждения контроль за соблюдением технологии приготовления и выходом готовых диетических блюд осуществляет заведующий производством (шеф-повар, ст. повар), контроль за качеством готовых диетических блюд – врач-диетолог, медицинская сестра диетическая, дежурный врач, разрешающий выдачу готовой пищи в отделения. </a:t>
            </a:r>
          </a:p>
          <a:p>
            <a:r>
              <a:rPr lang="ru-RU" sz="2800" b="1" dirty="0" smtClean="0"/>
              <a:t>Контроль правильности диетотерапии</a:t>
            </a:r>
          </a:p>
          <a:p>
            <a:r>
              <a:rPr lang="ru-RU" sz="2800" dirty="0" smtClean="0"/>
              <a:t>Контроль правильности проводимой диетотерапии должен осуществляться путем проверки соответствия получаемых больными диет (по набору продуктов и блюд, технологии приготовления, химическому составу и энергетической ценности) рекомендуемым характеристикам стандартных диет и путем проверки равномерного использования ассигнований по кварталам года.</a:t>
            </a:r>
            <a:endParaRPr lang="ru-RU" sz="2800" dirty="0"/>
          </a:p>
        </p:txBody>
      </p:sp>
    </p:spTree>
    <p:extLst>
      <p:ext uri="{BB962C8B-B14F-4D97-AF65-F5344CB8AC3E}">
        <p14:creationId xmlns:p14="http://schemas.microsoft.com/office/powerpoint/2010/main" val="1001865620"/>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3" name="Объект 2"/>
          <p:cNvSpPr>
            <a:spLocks noGrp="1"/>
          </p:cNvSpPr>
          <p:nvPr>
            <p:ph idx="1"/>
          </p:nvPr>
        </p:nvSpPr>
        <p:spPr/>
        <p:txBody>
          <a:bodyPr>
            <a:normAutofit fontScale="77500" lnSpcReduction="20000"/>
          </a:bodyPr>
          <a:lstStyle/>
          <a:p>
            <a:r>
              <a:rPr lang="ru-RU" b="1" dirty="0"/>
              <a:t>Питание</a:t>
            </a:r>
            <a:r>
              <a:rPr lang="ru-RU" dirty="0"/>
              <a:t> – поступление в организм веществ, необходимых для покрытия энергетического расхода, построения и возобновления тканей тела и регуляции функций организма</a:t>
            </a:r>
            <a:r>
              <a:rPr lang="ru-RU" dirty="0" smtClean="0"/>
              <a:t>.</a:t>
            </a:r>
            <a:endParaRPr lang="ru-RU" dirty="0"/>
          </a:p>
          <a:p>
            <a:r>
              <a:rPr lang="ru-RU" b="1" dirty="0"/>
              <a:t>Диета</a:t>
            </a:r>
            <a:r>
              <a:rPr lang="ru-RU" dirty="0"/>
              <a:t> – режим питания здорового и больного человека слагается из качественного состава пищи, количества пищи (общего и отдельных составных частей), времени и частоты приемов пищи</a:t>
            </a:r>
            <a:r>
              <a:rPr lang="ru-RU" dirty="0" smtClean="0"/>
              <a:t>.</a:t>
            </a:r>
            <a:r>
              <a:rPr lang="ru-RU" dirty="0"/>
              <a:t> </a:t>
            </a:r>
          </a:p>
          <a:p>
            <a:r>
              <a:rPr lang="ru-RU" b="1" dirty="0"/>
              <a:t>Диетотерапия</a:t>
            </a:r>
            <a:r>
              <a:rPr lang="ru-RU" dirty="0"/>
              <a:t> – это применение питания с лечебной целью. Она является составной частью лечебного процесса</a:t>
            </a:r>
            <a:r>
              <a:rPr lang="ru-RU" dirty="0" smtClean="0"/>
              <a:t>.</a:t>
            </a:r>
            <a:r>
              <a:rPr lang="ru-RU" dirty="0"/>
              <a:t> </a:t>
            </a:r>
          </a:p>
          <a:p>
            <a:r>
              <a:rPr lang="ru-RU" b="1" dirty="0"/>
              <a:t>Лечебное питание</a:t>
            </a:r>
            <a:r>
              <a:rPr lang="ru-RU" dirty="0"/>
              <a:t> – это питание больного человека, обеспечивающее его физиологические потребности в пищевых веществах и терапевтически воздействующее на течение заболевания</a:t>
            </a:r>
            <a:r>
              <a:rPr lang="ru-RU" dirty="0" smtClean="0"/>
              <a:t>.</a:t>
            </a:r>
            <a:r>
              <a:rPr lang="ru-RU" dirty="0"/>
              <a:t> </a:t>
            </a:r>
          </a:p>
          <a:p>
            <a:r>
              <a:rPr lang="ru-RU" b="1" dirty="0"/>
              <a:t>Основные принципы рационального питания</a:t>
            </a:r>
            <a:r>
              <a:rPr lang="ru-RU" dirty="0"/>
              <a:t> – полноценность, разнообразие, умеренность.</a:t>
            </a:r>
          </a:p>
          <a:p>
            <a:pPr marL="0" indent="0">
              <a:buNone/>
            </a:pPr>
            <a:endParaRPr lang="ru-RU" dirty="0"/>
          </a:p>
        </p:txBody>
      </p:sp>
    </p:spTree>
    <p:extLst>
      <p:ext uri="{BB962C8B-B14F-4D97-AF65-F5344CB8AC3E}">
        <p14:creationId xmlns:p14="http://schemas.microsoft.com/office/powerpoint/2010/main" val="568743725"/>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457200"/>
            <a:ext cx="11509424" cy="811560"/>
          </a:xfrm>
        </p:spPr>
        <p:txBody>
          <a:bodyPr>
            <a:normAutofit fontScale="90000"/>
          </a:bodyPr>
          <a:lstStyle/>
          <a:p>
            <a:pPr algn="ctr"/>
            <a:r>
              <a:rPr lang="ru-RU" b="1" dirty="0" smtClean="0"/>
              <a:t>Значение основных питательных веществ, </a:t>
            </a:r>
            <a:br>
              <a:rPr lang="ru-RU" b="1" dirty="0" smtClean="0"/>
            </a:br>
            <a:r>
              <a:rPr lang="ru-RU" b="1" dirty="0" smtClean="0"/>
              <a:t>их энергетическая ценность</a:t>
            </a:r>
            <a:endParaRPr lang="ru-RU" dirty="0"/>
          </a:p>
        </p:txBody>
      </p:sp>
      <p:sp>
        <p:nvSpPr>
          <p:cNvPr id="4" name="Содержимое 3"/>
          <p:cNvSpPr>
            <a:spLocks noGrp="1"/>
          </p:cNvSpPr>
          <p:nvPr>
            <p:ph idx="1"/>
          </p:nvPr>
        </p:nvSpPr>
        <p:spPr>
          <a:xfrm>
            <a:off x="191344" y="1554163"/>
            <a:ext cx="11797456" cy="4683149"/>
          </a:xfrm>
        </p:spPr>
        <p:txBody>
          <a:bodyPr>
            <a:noAutofit/>
          </a:bodyPr>
          <a:lstStyle/>
          <a:p>
            <a:pPr>
              <a:buNone/>
            </a:pPr>
            <a:r>
              <a:rPr lang="ru-RU" sz="2500" b="1" dirty="0" smtClean="0">
                <a:hlinkClick r:id="rId2" tooltip="Белки"/>
              </a:rPr>
              <a:t>Белки</a:t>
            </a:r>
            <a:r>
              <a:rPr lang="ru-RU" sz="2500" dirty="0" smtClean="0"/>
              <a:t> — жизненно необходимые вещества в организме. Источник энергии </a:t>
            </a:r>
          </a:p>
          <a:p>
            <a:pPr>
              <a:buNone/>
            </a:pPr>
            <a:r>
              <a:rPr lang="ru-RU" sz="2500" dirty="0" smtClean="0"/>
              <a:t>(окисление1 г белка в организме дает4 ккал энергии), строительного материала для </a:t>
            </a:r>
          </a:p>
          <a:p>
            <a:pPr>
              <a:buNone/>
            </a:pPr>
            <a:r>
              <a:rPr lang="ru-RU" sz="2500" dirty="0" smtClean="0"/>
              <a:t>регенерации(восстановления) клеток, образования ферментов и гормонов. Белки </a:t>
            </a:r>
          </a:p>
          <a:p>
            <a:pPr>
              <a:buNone/>
            </a:pPr>
            <a:r>
              <a:rPr lang="ru-RU" sz="2500" dirty="0" smtClean="0"/>
              <a:t>должны обеспечивать примерно 15 % калорийности суточного рациона. В состав</a:t>
            </a:r>
          </a:p>
          <a:p>
            <a:pPr>
              <a:buNone/>
            </a:pPr>
            <a:r>
              <a:rPr lang="ru-RU" sz="2500" dirty="0" smtClean="0"/>
              <a:t>Белков входят аминокислоты, которые подразделяются на заменимые и </a:t>
            </a:r>
          </a:p>
          <a:p>
            <a:pPr>
              <a:buNone/>
            </a:pPr>
            <a:r>
              <a:rPr lang="ru-RU" sz="2500" dirty="0" smtClean="0"/>
              <a:t>незаменимые. Чем больше белки содержат незаменимых аминокислот, тем они </a:t>
            </a:r>
          </a:p>
          <a:p>
            <a:pPr>
              <a:buNone/>
            </a:pPr>
            <a:r>
              <a:rPr lang="ru-RU" sz="2500" dirty="0" smtClean="0"/>
              <a:t>полноценнее. К незаменимым аминокислотам относятся: триптофан, лейцин, </a:t>
            </a:r>
          </a:p>
          <a:p>
            <a:pPr>
              <a:buNone/>
            </a:pPr>
            <a:r>
              <a:rPr lang="ru-RU" sz="2500" dirty="0" smtClean="0"/>
              <a:t>изолейцин, </a:t>
            </a:r>
            <a:r>
              <a:rPr lang="ru-RU" sz="2500" dirty="0" err="1" smtClean="0"/>
              <a:t>валин</a:t>
            </a:r>
            <a:r>
              <a:rPr lang="ru-RU" sz="2500" dirty="0" smtClean="0"/>
              <a:t>, лизин, метионин, </a:t>
            </a:r>
            <a:r>
              <a:rPr lang="ru-RU" sz="2500" dirty="0" err="1" smtClean="0"/>
              <a:t>фенилаланин</a:t>
            </a:r>
            <a:r>
              <a:rPr lang="ru-RU" sz="2500" dirty="0" smtClean="0"/>
              <a:t>, </a:t>
            </a:r>
            <a:r>
              <a:rPr lang="ru-RU" sz="2500" dirty="0" err="1" smtClean="0"/>
              <a:t>треонин</a:t>
            </a:r>
            <a:r>
              <a:rPr lang="ru-RU" sz="2500" dirty="0" smtClean="0"/>
              <a:t>.</a:t>
            </a:r>
          </a:p>
          <a:p>
            <a:pPr>
              <a:buNone/>
            </a:pPr>
            <a:endParaRPr lang="ru-RU" sz="2400" dirty="0" smtClean="0"/>
          </a:p>
          <a:p>
            <a:pPr>
              <a:buNone/>
            </a:pPr>
            <a:endParaRPr lang="ru-RU" sz="2400" dirty="0"/>
          </a:p>
        </p:txBody>
      </p:sp>
    </p:spTree>
    <p:extLst>
      <p:ext uri="{BB962C8B-B14F-4D97-AF65-F5344CB8AC3E}">
        <p14:creationId xmlns:p14="http://schemas.microsoft.com/office/powerpoint/2010/main" val="1928620899"/>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3352" y="188641"/>
            <a:ext cx="11725448" cy="5891486"/>
          </a:xfrm>
        </p:spPr>
        <p:txBody>
          <a:bodyPr>
            <a:normAutofit fontScale="70000" lnSpcReduction="20000"/>
          </a:bodyPr>
          <a:lstStyle/>
          <a:p>
            <a:pPr>
              <a:buNone/>
            </a:pPr>
            <a:r>
              <a:rPr lang="ru-RU" b="1" dirty="0" smtClean="0">
                <a:hlinkClick r:id="rId2" tooltip="Жиры"/>
              </a:rPr>
              <a:t>Жиры</a:t>
            </a:r>
            <a:r>
              <a:rPr lang="ru-RU" dirty="0" smtClean="0"/>
              <a:t> являются основным источником энергии в организме (окисление 1 г жиров</a:t>
            </a:r>
          </a:p>
          <a:p>
            <a:pPr>
              <a:buNone/>
            </a:pPr>
            <a:r>
              <a:rPr lang="ru-RU" dirty="0" smtClean="0"/>
              <a:t>дает 9 ккал). Жиры содержат ценные для организма вещества: ненасыщенные </a:t>
            </a:r>
          </a:p>
          <a:p>
            <a:pPr>
              <a:buNone/>
            </a:pPr>
            <a:r>
              <a:rPr lang="ru-RU" dirty="0" smtClean="0"/>
              <a:t>жирные кислоты, </a:t>
            </a:r>
            <a:r>
              <a:rPr lang="ru-RU" dirty="0" err="1" smtClean="0"/>
              <a:t>фосфатиды</a:t>
            </a:r>
            <a:r>
              <a:rPr lang="ru-RU" dirty="0" smtClean="0"/>
              <a:t>, жирорастворимые витамины А, Е, К. </a:t>
            </a:r>
          </a:p>
          <a:p>
            <a:pPr>
              <a:buNone/>
            </a:pPr>
            <a:r>
              <a:rPr lang="ru-RU" dirty="0" smtClean="0"/>
              <a:t>Жиры должны обеспечивать примерно 35 % калорийности суточного рациона.</a:t>
            </a:r>
          </a:p>
          <a:p>
            <a:pPr>
              <a:buNone/>
            </a:pPr>
            <a:r>
              <a:rPr lang="ru-RU" dirty="0" smtClean="0"/>
              <a:t>Наибольшую ценность для организма представляют жиры, содержащие </a:t>
            </a:r>
          </a:p>
          <a:p>
            <a:pPr>
              <a:buNone/>
            </a:pPr>
            <a:r>
              <a:rPr lang="ru-RU" dirty="0" smtClean="0"/>
              <a:t>ненасыщенные жирные кислоты, т. е. жиры растительного происхождения.</a:t>
            </a:r>
          </a:p>
          <a:p>
            <a:pPr>
              <a:buNone/>
            </a:pPr>
            <a:endParaRPr lang="ru-RU" b="1" dirty="0" smtClean="0">
              <a:hlinkClick r:id="rId2" tooltip="Углеводы"/>
            </a:endParaRPr>
          </a:p>
          <a:p>
            <a:pPr>
              <a:buNone/>
            </a:pPr>
            <a:r>
              <a:rPr lang="ru-RU" b="1" dirty="0" smtClean="0">
                <a:hlinkClick r:id="rId2" tooltip="Углеводы"/>
              </a:rPr>
              <a:t>Углеводы</a:t>
            </a:r>
            <a:r>
              <a:rPr lang="ru-RU" dirty="0" smtClean="0"/>
              <a:t> являются одним из основных источников энергии (окисление 1 г</a:t>
            </a:r>
          </a:p>
          <a:p>
            <a:pPr>
              <a:buNone/>
            </a:pPr>
            <a:r>
              <a:rPr lang="ru-RU" dirty="0" smtClean="0"/>
              <a:t>углеводов дает 3,75 ккал). Суточная потребность организма в углеводах составляет </a:t>
            </a:r>
          </a:p>
          <a:p>
            <a:pPr>
              <a:buNone/>
            </a:pPr>
            <a:r>
              <a:rPr lang="ru-RU" dirty="0" smtClean="0"/>
              <a:t>от 400-500 г, в том числе крахмала 400-450 г, сахара 50-100 г, </a:t>
            </a:r>
          </a:p>
          <a:p>
            <a:pPr>
              <a:buNone/>
            </a:pPr>
            <a:r>
              <a:rPr lang="ru-RU" dirty="0" smtClean="0"/>
              <a:t>пектинов 25 г. Углеводы должны обеспечивать примерно 50 % калорийности</a:t>
            </a:r>
          </a:p>
          <a:p>
            <a:pPr>
              <a:buNone/>
            </a:pPr>
            <a:r>
              <a:rPr lang="ru-RU" dirty="0" smtClean="0"/>
              <a:t>суточного рациона. Если углеводов в организме избыток, то они переходят в жиры, </a:t>
            </a:r>
          </a:p>
          <a:p>
            <a:pPr>
              <a:buNone/>
            </a:pPr>
            <a:r>
              <a:rPr lang="ru-RU" dirty="0" smtClean="0"/>
              <a:t>т. е. избыточное количество углеводов способствует ожирению.</a:t>
            </a:r>
            <a:endParaRPr lang="ru-RU"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Принципы рационального питания</a:t>
            </a:r>
            <a:endParaRPr lang="ru-RU" dirty="0"/>
          </a:p>
        </p:txBody>
      </p:sp>
      <p:sp>
        <p:nvSpPr>
          <p:cNvPr id="3" name="Объект 2"/>
          <p:cNvSpPr>
            <a:spLocks noGrp="1"/>
          </p:cNvSpPr>
          <p:nvPr>
            <p:ph idx="1"/>
          </p:nvPr>
        </p:nvSpPr>
        <p:spPr>
          <a:xfrm>
            <a:off x="479376" y="1554163"/>
            <a:ext cx="11509424" cy="5187205"/>
          </a:xfrm>
        </p:spPr>
        <p:txBody>
          <a:bodyPr>
            <a:normAutofit fontScale="85000" lnSpcReduction="10000"/>
          </a:bodyPr>
          <a:lstStyle/>
          <a:p>
            <a:pPr>
              <a:buNone/>
            </a:pPr>
            <a:r>
              <a:rPr lang="ru-RU" b="1" dirty="0" smtClean="0"/>
              <a:t>Принципы рационального питания — энергетическое равновесие,</a:t>
            </a:r>
          </a:p>
          <a:p>
            <a:pPr>
              <a:buNone/>
            </a:pPr>
            <a:r>
              <a:rPr lang="ru-RU" b="1" dirty="0" smtClean="0"/>
              <a:t>соблюдение режима прием пищи и сбалансированное питание</a:t>
            </a:r>
            <a:r>
              <a:rPr lang="ru-RU" dirty="0" smtClean="0"/>
              <a:t>.</a:t>
            </a:r>
          </a:p>
          <a:p>
            <a:r>
              <a:rPr lang="ru-RU" dirty="0" smtClean="0"/>
              <a:t>Первый принцип рационального питания — энергетическое равновесие — предполагает соответствие энергетической ценности суточного рациона энергозатратам организма, не больше и не меньше.</a:t>
            </a:r>
          </a:p>
          <a:p>
            <a:r>
              <a:rPr lang="ru-RU" dirty="0" smtClean="0"/>
              <a:t>Второй принцип рационального питания — сбалансированное питание. Это значит, что в организм должны поступать те вещества, которые ему нужны, и в том количестве или пропорциях, в которых это нужно.</a:t>
            </a:r>
          </a:p>
          <a:p>
            <a:r>
              <a:rPr lang="ru-RU" dirty="0" smtClean="0"/>
              <a:t>Режим приема пищи.</a:t>
            </a:r>
          </a:p>
          <a:p>
            <a:endParaRPr lang="ru-RU" dirty="0" smtClean="0"/>
          </a:p>
          <a:p>
            <a:endParaRPr lang="ru-RU" dirty="0"/>
          </a:p>
        </p:txBody>
      </p:sp>
    </p:spTree>
    <p:extLst>
      <p:ext uri="{BB962C8B-B14F-4D97-AF65-F5344CB8AC3E}">
        <p14:creationId xmlns:p14="http://schemas.microsoft.com/office/powerpoint/2010/main" val="2738627701"/>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Слагаемые здорового образа жизни"/>
          <p:cNvPicPr>
            <a:picLocks noChangeAspect="1" noChangeArrowheads="1"/>
          </p:cNvPicPr>
          <p:nvPr/>
        </p:nvPicPr>
        <p:blipFill>
          <a:blip r:embed="rId2" cstate="print"/>
          <a:srcRect/>
          <a:stretch>
            <a:fillRect/>
          </a:stretch>
        </p:blipFill>
        <p:spPr bwMode="auto">
          <a:xfrm>
            <a:off x="2207568" y="476672"/>
            <a:ext cx="6305408" cy="619268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Режим питания. - Слайд 4 - Рациональное питание - Правила питания - Питание - Презентации по физкультуре"/>
          <p:cNvPicPr>
            <a:picLocks noChangeAspect="1" noChangeArrowheads="1"/>
          </p:cNvPicPr>
          <p:nvPr/>
        </p:nvPicPr>
        <p:blipFill>
          <a:blip r:embed="rId2" cstate="print"/>
          <a:srcRect/>
          <a:stretch>
            <a:fillRect/>
          </a:stretch>
        </p:blipFill>
        <p:spPr bwMode="auto">
          <a:xfrm>
            <a:off x="1415480" y="332656"/>
            <a:ext cx="8229600" cy="6172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Рациональное питание"/>
          <p:cNvPicPr>
            <a:picLocks noChangeAspect="1" noChangeArrowheads="1"/>
          </p:cNvPicPr>
          <p:nvPr/>
        </p:nvPicPr>
        <p:blipFill>
          <a:blip r:embed="rId2" cstate="print"/>
          <a:srcRect/>
          <a:stretch>
            <a:fillRect/>
          </a:stretch>
        </p:blipFill>
        <p:spPr bwMode="auto">
          <a:xfrm>
            <a:off x="1343472" y="0"/>
            <a:ext cx="8980760" cy="6888813"/>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Рабочий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Рабочий Theme" id="{62F939B6-93AF-4DB8-9C6B-D6C7DFDC589F}" vid="{4A3C46E8-61CC-4603-A589-7422A47A8E4A}"/>
    </a:ext>
  </a:extLst>
</a:theme>
</file>

<file path=ppt/theme/theme3.xml><?xml version="1.0" encoding="utf-8"?>
<a:theme xmlns:a="http://schemas.openxmlformats.org/drawingml/2006/main" name="Рабочий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Рабочий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5A98EF-AFBD-4156-994E-8E0D8893B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0</TotalTime>
  <Words>1124</Words>
  <Application>Microsoft Office PowerPoint</Application>
  <PresentationFormat>Широкоэкранный</PresentationFormat>
  <Paragraphs>105</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Franklin Gothic Book</vt:lpstr>
      <vt:lpstr>Franklin Gothic Medium</vt:lpstr>
      <vt:lpstr>Wingdings 2</vt:lpstr>
      <vt:lpstr>Трек</vt:lpstr>
      <vt:lpstr>Лечебное питание</vt:lpstr>
      <vt:lpstr>Презентация PowerPoint</vt:lpstr>
      <vt:lpstr>Глоссарий</vt:lpstr>
      <vt:lpstr>Значение основных питательных веществ,  их энергетическая ценность</vt:lpstr>
      <vt:lpstr>Презентация PowerPoint</vt:lpstr>
      <vt:lpstr>Принципы рационального питания</vt:lpstr>
      <vt:lpstr>Презентация PowerPoint</vt:lpstr>
      <vt:lpstr>Презентация PowerPoint</vt:lpstr>
      <vt:lpstr>Презентация PowerPoint</vt:lpstr>
      <vt:lpstr>Презентация PowerPoint</vt:lpstr>
      <vt:lpstr>Презентация PowerPoint</vt:lpstr>
      <vt:lpstr>Витамины</vt:lpstr>
      <vt:lpstr>Жирорастворимые витамины</vt:lpstr>
      <vt:lpstr>Водорастворимые витамины</vt:lpstr>
      <vt:lpstr>Презентация PowerPoint</vt:lpstr>
      <vt:lpstr> Федеральный закон от 21 ноября 2011 г. N 323-ФЗ "Об основах охраны здоровья граждан в Российской Федерации" </vt:lpstr>
      <vt:lpstr>Лечебное питание</vt:lpstr>
      <vt:lpstr>Лечебное питание</vt:lpstr>
      <vt:lpstr>В процессе лечебного питания обеспечиваются: </vt:lpstr>
      <vt:lpstr>Организация питания и кормления больных</vt:lpstr>
      <vt:lpstr>Раздача пищи</vt:lpstr>
      <vt:lpstr>   Инструкция по организации лечебного питания в лечебно-профилактических учреждениях (утв. приказом Минздрава РФ от 5 августа 2003 г. N 330)  </vt:lpstr>
      <vt:lpstr>Диетические столы по Певзнеру</vt:lpstr>
      <vt:lpstr>Презентация PowerPoint</vt:lpstr>
      <vt:lpstr>Приказ № 330 «О мерах по совершенствованию лечебного питания в лечебно-профилактических учреждениях Российской Федерации»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2015-01-15T20:49:39Z</dcterms:created>
  <dcterms:modified xsi:type="dcterms:W3CDTF">2018-11-05T02:59:27Z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