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60" r:id="rId3"/>
    <p:sldId id="259" r:id="rId4"/>
    <p:sldId id="261" r:id="rId5"/>
    <p:sldId id="262" r:id="rId6"/>
    <p:sldId id="264" r:id="rId7"/>
    <p:sldId id="265" r:id="rId8"/>
    <p:sldId id="267" r:id="rId9"/>
    <p:sldId id="291" r:id="rId10"/>
    <p:sldId id="279" r:id="rId11"/>
    <p:sldId id="269" r:id="rId12"/>
    <p:sldId id="281" r:id="rId13"/>
    <p:sldId id="283" r:id="rId14"/>
    <p:sldId id="292" r:id="rId15"/>
    <p:sldId id="285" r:id="rId16"/>
    <p:sldId id="286" r:id="rId17"/>
    <p:sldId id="293" r:id="rId18"/>
    <p:sldId id="294" r:id="rId19"/>
    <p:sldId id="288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E2793-D98C-4C25-932E-49D157A99C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83470-9376-42AC-BAA6-EEF7EE217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2187575"/>
          </a:xfrm>
        </p:spPr>
        <p:txBody>
          <a:bodyPr>
            <a:normAutofit/>
          </a:bodyPr>
          <a:lstStyle/>
          <a:p>
            <a:r>
              <a:rPr lang="ru-RU" sz="4800" b="1" i="1" smtClean="0">
                <a:solidFill>
                  <a:srgbClr val="C00000"/>
                </a:solidFill>
              </a:rPr>
              <a:t>Разложение многочленов на множители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288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Учитель математики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МБОУ « Междуреченская основная общеобразовательная школа»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</a:rPr>
              <a:t>Павлова Светлана Владимировна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Оценим свою работу: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Если нет ошибок – «5»</a:t>
            </a:r>
          </a:p>
          <a:p>
            <a:pPr>
              <a:buFont typeface="Arial" charset="0"/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- Если 1,2 ошибка – «4»</a:t>
            </a:r>
          </a:p>
          <a:p>
            <a:pPr>
              <a:buFont typeface="Arial" charset="0"/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- Если 3,4 ошибки – «3»</a:t>
            </a:r>
          </a:p>
          <a:p>
            <a:pPr>
              <a:buFont typeface="Arial" charset="0"/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- Если 5 и более ошибок – «2»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7350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Формулы сокращенного умножения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68413"/>
            <a:ext cx="7696200" cy="46751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dirty="0" smtClean="0">
                <a:solidFill>
                  <a:srgbClr val="0070C0"/>
                </a:solidFill>
              </a:rPr>
              <a:t>Сформулируй название формулы и правило, выражающее эту формулу: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2719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493963" y="2357438"/>
          <a:ext cx="4154487" cy="3929062"/>
        </p:xfrm>
        <a:graphic>
          <a:graphicData uri="http://schemas.openxmlformats.org/presentationml/2006/ole">
            <p:oleObj spid="_x0000_s1026" name="Формула" r:id="rId3" imgW="952200" imgH="1422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4000" b="1" smtClean="0">
                <a:solidFill>
                  <a:srgbClr val="C00000"/>
                </a:solidFill>
              </a:rPr>
              <a:t>Разложи на</a:t>
            </a:r>
            <a:r>
              <a:rPr lang="en-US" sz="4000" b="1" smtClean="0">
                <a:solidFill>
                  <a:srgbClr val="C00000"/>
                </a:solidFill>
              </a:rPr>
              <a:t> </a:t>
            </a:r>
            <a:r>
              <a:rPr lang="ru-RU" sz="4000" b="1" smtClean="0">
                <a:solidFill>
                  <a:srgbClr val="C00000"/>
                </a:solidFill>
              </a:rPr>
              <a:t>множители</a:t>
            </a:r>
            <a:endParaRPr lang="ru-RU" sz="4000" smtClean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196752"/>
            <a:ext cx="8229600" cy="4929411"/>
          </a:xfrm>
          <a:blipFill rotWithShape="1">
            <a:blip r:embed="rId2" cstate="print"/>
            <a:stretch>
              <a:fillRect l="-2963" t="-2472" r="-519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Разложи на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множители 1 вариант</a:t>
            </a:r>
            <a:endParaRPr lang="ru-RU" sz="4000" dirty="0" smtClean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196752"/>
            <a:ext cx="8229600" cy="4929411"/>
          </a:xfrm>
          <a:blipFill rotWithShape="1">
            <a:blip r:embed="rId2" cstate="print"/>
            <a:stretch>
              <a:fillRect l="-1852" t="-1607" b="-989"/>
            </a:stretch>
          </a:blipFill>
        </p:spPr>
        <p:txBody>
          <a:bodyPr/>
          <a:lstStyle/>
          <a:p>
            <a:r>
              <a:rPr lang="ru-RU" dirty="0">
                <a:noFill/>
              </a:rPr>
              <a:t> 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1857364"/>
            <a:ext cx="3960813" cy="8651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(m-n-p)(</a:t>
            </a:r>
            <a:r>
              <a:rPr lang="en-US" sz="3600" b="1" dirty="0" err="1"/>
              <a:t>m-n+p</a:t>
            </a:r>
            <a:r>
              <a:rPr lang="en-US" sz="3600" b="1" dirty="0"/>
              <a:t>)</a:t>
            </a:r>
            <a:endParaRPr lang="ru-RU" sz="3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2857496"/>
            <a:ext cx="3960813" cy="8651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(x+3y-</a:t>
            </a:r>
            <a:r>
              <a:rPr lang="en-US" sz="3600" b="1" i="1" dirty="0">
                <a:solidFill>
                  <a:schemeClr val="tx1"/>
                </a:solidFill>
              </a:rPr>
              <a:t>z</a:t>
            </a:r>
            <a:r>
              <a:rPr lang="en-US" sz="3600" b="1" dirty="0">
                <a:solidFill>
                  <a:schemeClr val="tx1"/>
                </a:solidFill>
              </a:rPr>
              <a:t>)(</a:t>
            </a:r>
            <a:r>
              <a:rPr lang="en-US" sz="3600" b="1" dirty="0" smtClean="0">
                <a:solidFill>
                  <a:schemeClr val="tx1"/>
                </a:solidFill>
              </a:rPr>
              <a:t>x+3y</a:t>
            </a:r>
            <a:r>
              <a:rPr lang="ru-RU" sz="3600" b="1" dirty="0">
                <a:solidFill>
                  <a:schemeClr val="tx1"/>
                </a:solidFill>
              </a:rPr>
              <a:t>+</a:t>
            </a:r>
            <a:r>
              <a:rPr lang="en-US" sz="3600" b="1" dirty="0" smtClean="0">
                <a:solidFill>
                  <a:schemeClr val="tx1"/>
                </a:solidFill>
              </a:rPr>
              <a:t>z)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4102089"/>
            <a:ext cx="3960439" cy="864096"/>
          </a:xfrm>
          <a:prstGeom prst="round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pic>
        <p:nvPicPr>
          <p:cNvPr id="8" name="Скругленный прямоугольник 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1857364"/>
            <a:ext cx="4200525" cy="963612"/>
          </a:xfrm>
          <a:prstGeom prst="rect">
            <a:avLst/>
          </a:prstGeom>
          <a:noFill/>
        </p:spPr>
      </p:pic>
      <p:pic>
        <p:nvPicPr>
          <p:cNvPr id="9" name="Скругленный прямоугольник 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024188"/>
            <a:ext cx="4200525" cy="962025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88155" y="4102089"/>
            <a:ext cx="4104456" cy="864096"/>
          </a:xfrm>
          <a:prstGeom prst="round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11300" y="5148263"/>
            <a:ext cx="5545138" cy="863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</a:rPr>
              <a:t>(4 + 8b – </a:t>
            </a:r>
            <a:r>
              <a:rPr lang="en-US" sz="3600" b="1" dirty="0" smtClean="0">
                <a:solidFill>
                  <a:schemeClr val="tx1"/>
                </a:solidFill>
              </a:rPr>
              <a:t>2)(</a:t>
            </a:r>
            <a:r>
              <a:rPr lang="en-US" sz="3600" b="1" dirty="0">
                <a:solidFill>
                  <a:schemeClr val="tx1"/>
                </a:solidFill>
              </a:rPr>
              <a:t>4 - 8b + 16a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Разложи на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множители 2вариант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Письменно </a:t>
            </a:r>
          </a:p>
          <a:p>
            <a:r>
              <a:rPr lang="ru-RU" sz="5400" dirty="0" smtClean="0"/>
              <a:t>а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-9                  а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-4а+4</a:t>
            </a:r>
          </a:p>
          <a:p>
            <a:r>
              <a:rPr lang="ru-RU" sz="5400" dirty="0" smtClean="0"/>
              <a:t>25х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-у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           9а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+6ав+в</a:t>
            </a:r>
            <a:r>
              <a:rPr lang="ru-RU" sz="5400" baseline="30000" dirty="0" smtClean="0"/>
              <a:t>2</a:t>
            </a:r>
            <a:endParaRPr lang="ru-RU" sz="5400" dirty="0" smtClean="0"/>
          </a:p>
          <a:p>
            <a:r>
              <a:rPr lang="ru-RU" sz="5400" dirty="0" smtClean="0"/>
              <a:t>а</a:t>
            </a:r>
            <a:r>
              <a:rPr lang="ru-RU" sz="5400" baseline="30000" dirty="0" smtClean="0"/>
              <a:t>3</a:t>
            </a:r>
            <a:r>
              <a:rPr lang="ru-RU" sz="5400" dirty="0" smtClean="0"/>
              <a:t>-8                   1+27а</a:t>
            </a:r>
            <a:r>
              <a:rPr lang="ru-RU" sz="5400" baseline="30000" dirty="0" smtClean="0"/>
              <a:t>3</a:t>
            </a:r>
            <a:endParaRPr lang="ru-RU" sz="5400" dirty="0" smtClean="0"/>
          </a:p>
          <a:p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596" y="3643314"/>
            <a:ext cx="400052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(5х-у)(5х+у)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43438" y="3643314"/>
            <a:ext cx="40719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(3а+в)</a:t>
            </a:r>
            <a:r>
              <a:rPr lang="ru-RU" sz="4400" baseline="30000" dirty="0" smtClean="0">
                <a:solidFill>
                  <a:srgbClr val="FFFF00"/>
                </a:solidFill>
              </a:rPr>
              <a:t>2</a:t>
            </a:r>
            <a:endParaRPr lang="ru-RU" sz="4400" dirty="0" smtClean="0">
              <a:solidFill>
                <a:srgbClr val="FFFF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85720" y="4643446"/>
            <a:ext cx="40719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(а-2)(а</a:t>
            </a:r>
            <a:r>
              <a:rPr lang="ru-RU" sz="3200" baseline="30000" dirty="0" smtClean="0">
                <a:solidFill>
                  <a:srgbClr val="FFFF00"/>
                </a:solidFill>
              </a:rPr>
              <a:t>2</a:t>
            </a:r>
            <a:r>
              <a:rPr lang="ru-RU" sz="3200" dirty="0" smtClean="0">
                <a:solidFill>
                  <a:srgbClr val="FFFF00"/>
                </a:solidFill>
              </a:rPr>
              <a:t>+2а+4)</a:t>
            </a:r>
          </a:p>
          <a:p>
            <a:pPr algn="ctr"/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14876" y="2571744"/>
            <a:ext cx="40719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(а-2)</a:t>
            </a:r>
            <a:r>
              <a:rPr lang="ru-RU" sz="3600" baseline="30000" dirty="0" smtClean="0">
                <a:solidFill>
                  <a:srgbClr val="FFFF00"/>
                </a:solidFill>
              </a:rPr>
              <a:t>2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57158" y="2571744"/>
            <a:ext cx="405767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(а-3)(а+3)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786314" y="4714884"/>
            <a:ext cx="407196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FFFF00"/>
                </a:solidFill>
              </a:rPr>
              <a:t>(1+3а)(1-3а+9а</a:t>
            </a:r>
            <a:r>
              <a:rPr lang="ru-RU" sz="2800" baseline="30000" dirty="0" smtClean="0">
                <a:solidFill>
                  <a:srgbClr val="FFFF00"/>
                </a:solidFill>
              </a:rPr>
              <a:t>2</a:t>
            </a:r>
            <a:r>
              <a:rPr lang="ru-RU" sz="2800" dirty="0" smtClean="0">
                <a:solidFill>
                  <a:srgbClr val="FFFF00"/>
                </a:solidFill>
              </a:rPr>
              <a:t>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20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4000" b="1" smtClean="0">
                <a:solidFill>
                  <a:srgbClr val="C00000"/>
                </a:solidFill>
              </a:rPr>
              <a:t>Способ группировки</a:t>
            </a:r>
            <a:endParaRPr lang="ru-RU" sz="400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ru-RU" sz="4800" b="1" dirty="0" smtClean="0"/>
              <a:t>     10ау – 5су + 2ах – </a:t>
            </a:r>
            <a:r>
              <a:rPr lang="ru-RU" sz="4800" b="1" dirty="0" err="1" smtClean="0"/>
              <a:t>сх</a:t>
            </a:r>
            <a:r>
              <a:rPr lang="ru-RU" sz="4800" b="1" dirty="0" smtClean="0"/>
              <a:t> =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ru-RU" sz="4800" b="1" dirty="0" smtClean="0"/>
              <a:t>     =  (10ау – 5су) + ( 2ах - </a:t>
            </a:r>
            <a:r>
              <a:rPr lang="ru-RU" sz="4800" b="1" dirty="0" err="1" smtClean="0"/>
              <a:t>сх</a:t>
            </a:r>
            <a:r>
              <a:rPr lang="ru-RU" sz="4800" b="1" dirty="0" smtClean="0"/>
              <a:t>)=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ru-RU" sz="4800" b="1" dirty="0" smtClean="0"/>
              <a:t>     = 5у(2а - с) + х(2а - с) =</a:t>
            </a:r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r>
              <a:rPr lang="ru-RU" sz="4800" b="1" dirty="0" smtClean="0"/>
              <a:t>     = ( 2а - с)(5у + х)</a:t>
            </a:r>
          </a:p>
          <a:p>
            <a:pPr marL="0" indent="0">
              <a:buFont typeface="Arial" charset="0"/>
              <a:buNone/>
            </a:pPr>
            <a:endParaRPr lang="ru-RU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Разложи на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множители  1 вариант</a:t>
            </a:r>
            <a:endParaRPr lang="ru-RU" sz="4000" dirty="0" smtClean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68760"/>
            <a:ext cx="8229600" cy="4857403"/>
          </a:xfrm>
          <a:blipFill rotWithShape="1">
            <a:blip r:embed="rId2" cstate="print"/>
            <a:stretch>
              <a:fillRect l="-2963" t="-2509" b="-5395"/>
            </a:stretch>
          </a:blipFill>
        </p:spPr>
        <p:txBody>
          <a:bodyPr/>
          <a:lstStyle/>
          <a:p>
            <a:r>
              <a:rPr lang="ru-RU" dirty="0">
                <a:noFill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40300" y="1341438"/>
            <a:ext cx="3671888" cy="6477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(x + y)(2a + 1)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10138" y="2163763"/>
            <a:ext cx="3671887" cy="6477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(x + y)(5a - 1)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91088" y="2963863"/>
            <a:ext cx="3671887" cy="6492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(m + n)(a + b)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10138" y="3765550"/>
            <a:ext cx="3671887" cy="6477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(a – x)(5a - 7)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10138" y="4565650"/>
            <a:ext cx="3671887" cy="6477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(a + b)(3x – 4y)</a:t>
            </a:r>
            <a:endParaRPr lang="ru-RU" sz="4000" b="1" dirty="0"/>
          </a:p>
        </p:txBody>
      </p:sp>
      <p:sp>
        <p:nvSpPr>
          <p:cNvPr id="9" name="Прямоугольник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09932" y="5365846"/>
            <a:ext cx="3672408" cy="6480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Разложи на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множители 2 вариант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ху+ха+6у+6а</a:t>
            </a:r>
          </a:p>
          <a:p>
            <a:r>
              <a:rPr lang="ru-RU" sz="4000" dirty="0" smtClean="0"/>
              <a:t>4а+4в+вх+ах</a:t>
            </a:r>
          </a:p>
          <a:p>
            <a:r>
              <a:rPr lang="ru-RU" sz="4000" dirty="0" smtClean="0"/>
              <a:t>св+3а+3в+ас</a:t>
            </a:r>
          </a:p>
          <a:p>
            <a:r>
              <a:rPr lang="ru-RU" sz="4000" dirty="0" smtClean="0"/>
              <a:t>ср+2в+вр+2с</a:t>
            </a:r>
          </a:p>
          <a:p>
            <a:r>
              <a:rPr lang="ru-RU" sz="4000" dirty="0" smtClean="0"/>
              <a:t>ав-ас+5в-5с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2000240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(</a:t>
            </a:r>
            <a:r>
              <a:rPr lang="ru-RU" sz="3200" b="1" dirty="0" smtClean="0">
                <a:solidFill>
                  <a:schemeClr val="bg1"/>
                </a:solidFill>
              </a:rPr>
              <a:t>у+а)(х+6)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5143512"/>
            <a:ext cx="3571900" cy="628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(в-с)(а+5)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2857496"/>
            <a:ext cx="3429024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(а+в)(4+х)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3571876"/>
            <a:ext cx="335758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(с+3)(в+а)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429132"/>
            <a:ext cx="342902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(2+р)(в+с)</a:t>
            </a:r>
          </a:p>
          <a:p>
            <a:pPr algn="ctr"/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(2+р)(в+с)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858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Проверь и оцени себя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>
                <a:solidFill>
                  <a:srgbClr val="C00000"/>
                </a:solidFill>
              </a:rPr>
              <a:t>тветы на тест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4000528"/>
          </a:xfrm>
        </p:spPr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  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Критерии оценок: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ошибок – «5»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ошибка – «4»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ошибки – «3»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Более 2 ошибок – «2»</a:t>
            </a:r>
          </a:p>
          <a:p>
            <a:pPr algn="ctr">
              <a:buFont typeface="Arial" pitchFamily="34" charset="0"/>
              <a:buChar char="•"/>
            </a:pP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Итог урока: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Мы с вами сегодня повторили способы разложения на множители. Я думаю, что сегодня было над чем подумать.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Как вы считаете: урок удался?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Помог ли он вам понять то, что еще было не понято?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Всем спасибо за урок.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857232"/>
            <a:ext cx="76438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Считай несчастным тот день или тот час, в который ты не усвоил ничего нового и ничего не прибавил к своему образованию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Я.-А. Коменский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Повторить формулы сокращенного умножения;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№891; №896</a:t>
            </a:r>
            <a:endParaRPr lang="ru-RU" dirty="0" smtClean="0"/>
          </a:p>
          <a:p>
            <a:pPr eaLnBrk="1" hangingPunct="1"/>
            <a:r>
              <a:rPr lang="ru-RU" dirty="0" smtClean="0"/>
              <a:t>Думаю не стоит расстраиваться если что-то не получиться!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dirty="0" smtClean="0">
                <a:latin typeface="Arial" charset="0"/>
              </a:rPr>
              <a:t>Цели урока: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350908"/>
          </a:xfrm>
        </p:spPr>
        <p:txBody>
          <a:bodyPr/>
          <a:lstStyle/>
          <a:p>
            <a:r>
              <a:rPr lang="ru-RU" b="1" i="1" dirty="0" smtClean="0"/>
              <a:t> Обучающие</a:t>
            </a:r>
            <a:endParaRPr lang="ru-RU" dirty="0" smtClean="0"/>
          </a:p>
          <a:p>
            <a:pPr lvl="0"/>
            <a:r>
              <a:rPr lang="ru-RU" dirty="0" smtClean="0"/>
              <a:t>Обобщить и систематизировать умения и навыки при разложении многочлена на множители;</a:t>
            </a:r>
          </a:p>
          <a:p>
            <a:pPr lvl="0"/>
            <a:r>
              <a:rPr lang="ru-RU" dirty="0" smtClean="0"/>
              <a:t>Выявить пробелы в знаниях;</a:t>
            </a:r>
          </a:p>
          <a:p>
            <a:pPr lvl="0"/>
            <a:r>
              <a:rPr lang="ru-RU" dirty="0" smtClean="0"/>
              <a:t>Осуществить коррекцию знаний учащихся;</a:t>
            </a:r>
            <a:endParaRPr lang="ru-RU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86124"/>
            <a:ext cx="8229600" cy="4071966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2. </a:t>
            </a:r>
            <a:r>
              <a:rPr lang="ru-RU" b="1" i="1" dirty="0" smtClean="0"/>
              <a:t>Развивающие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tx1"/>
                </a:solidFill>
              </a:rPr>
              <a:t>Развивать навыки самостоятельной работы, самоконтроля, самооценки;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Развивать коммуникабельность, креативность, умение анализировать, обобщать, сравнивать, выделять главное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471490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3. </a:t>
            </a:r>
            <a:r>
              <a:rPr lang="ru-RU" sz="4000" b="1" i="1" dirty="0" smtClean="0"/>
              <a:t>Воспитательные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tx1"/>
                </a:solidFill>
              </a:rPr>
              <a:t>Воспитывать познавательный интерес к предмету и уверенность в своих силах;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Воспитывать творческую самоответственность личности, стремящуюся к самореализации и составлению субъективности на всех этапах урока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6962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C00000"/>
                </a:solidFill>
              </a:rPr>
              <a:t>Способы разложения на множители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924300" y="4005263"/>
            <a:ext cx="20875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Способ</a:t>
            </a:r>
          </a:p>
          <a:p>
            <a:pPr algn="ctr"/>
            <a:r>
              <a:rPr lang="ru-RU" sz="2800"/>
              <a:t>группировки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6516688" y="4005263"/>
            <a:ext cx="230346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Применение</a:t>
            </a:r>
          </a:p>
          <a:p>
            <a:pPr algn="ctr"/>
            <a:r>
              <a:rPr lang="ru-RU" sz="2800"/>
              <a:t>ФСУ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539750" y="4076700"/>
            <a:ext cx="2879725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Вынесение общего </a:t>
            </a:r>
          </a:p>
          <a:p>
            <a:pPr algn="ctr"/>
            <a:r>
              <a:rPr lang="ru-RU" sz="2400"/>
              <a:t>множителя за </a:t>
            </a:r>
          </a:p>
          <a:p>
            <a:pPr algn="ctr"/>
            <a:r>
              <a:rPr lang="ru-RU" sz="2400"/>
              <a:t>скобки </a:t>
            </a:r>
          </a:p>
        </p:txBody>
      </p:sp>
      <p:sp>
        <p:nvSpPr>
          <p:cNvPr id="10247" name="Line 13"/>
          <p:cNvSpPr>
            <a:spLocks noChangeShapeType="1"/>
          </p:cNvSpPr>
          <p:nvPr/>
        </p:nvSpPr>
        <p:spPr bwMode="auto">
          <a:xfrm flipH="1">
            <a:off x="2124075" y="1989138"/>
            <a:ext cx="2447925" cy="1944687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14"/>
          <p:cNvSpPr>
            <a:spLocks noChangeShapeType="1"/>
          </p:cNvSpPr>
          <p:nvPr/>
        </p:nvSpPr>
        <p:spPr bwMode="auto">
          <a:xfrm>
            <a:off x="4572000" y="2060575"/>
            <a:ext cx="0" cy="1800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5"/>
          <p:cNvSpPr>
            <a:spLocks noChangeShapeType="1"/>
          </p:cNvSpPr>
          <p:nvPr/>
        </p:nvSpPr>
        <p:spPr bwMode="auto">
          <a:xfrm>
            <a:off x="4716463" y="2060575"/>
            <a:ext cx="2735262" cy="18002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Вынесение общего множителя за скобки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Устно</a:t>
            </a:r>
          </a:p>
          <a:p>
            <a:pPr marL="0" indent="0"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</a:rPr>
              <a:t>   </a:t>
            </a:r>
            <a:r>
              <a:rPr lang="ru-RU" sz="4000" b="1" dirty="0" smtClean="0">
                <a:solidFill>
                  <a:srgbClr val="002060"/>
                </a:solidFill>
              </a:rPr>
              <a:t>6</a:t>
            </a:r>
            <a:r>
              <a:rPr lang="en-US" sz="4000" b="1" dirty="0" smtClean="0">
                <a:solidFill>
                  <a:srgbClr val="002060"/>
                </a:solidFill>
              </a:rPr>
              <a:t>m + 6n       </a:t>
            </a:r>
            <a:r>
              <a:rPr lang="ru-RU" sz="4000" b="1" dirty="0" smtClean="0">
                <a:solidFill>
                  <a:srgbClr val="002060"/>
                </a:solidFill>
              </a:rPr>
              <a:t>                      </a:t>
            </a:r>
            <a:r>
              <a:rPr lang="en-US" sz="4000" b="1" dirty="0" smtClean="0">
                <a:solidFill>
                  <a:srgbClr val="002060"/>
                </a:solidFill>
              </a:rPr>
              <a:t>4 – 12x</a:t>
            </a:r>
          </a:p>
          <a:p>
            <a:pPr marL="0" indent="0"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</a:rPr>
              <a:t>   2b + 2c        </a:t>
            </a:r>
            <a:r>
              <a:rPr lang="ru-RU" sz="4000" b="1" dirty="0" smtClean="0">
                <a:solidFill>
                  <a:srgbClr val="002060"/>
                </a:solidFill>
              </a:rPr>
              <a:t>                      </a:t>
            </a:r>
            <a:r>
              <a:rPr lang="en-US" sz="4000" b="1" dirty="0" smtClean="0">
                <a:solidFill>
                  <a:srgbClr val="002060"/>
                </a:solidFill>
              </a:rPr>
              <a:t> 9m +6n</a:t>
            </a:r>
          </a:p>
          <a:p>
            <a:pPr marL="0" indent="0"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</a:rPr>
              <a:t>   -2a + 3ab    </a:t>
            </a:r>
            <a:r>
              <a:rPr lang="ru-RU" sz="4000" b="1" dirty="0" smtClean="0">
                <a:solidFill>
                  <a:srgbClr val="002060"/>
                </a:solidFill>
              </a:rPr>
              <a:t>                      </a:t>
            </a:r>
            <a:r>
              <a:rPr lang="en-US" sz="4000" b="1" dirty="0" smtClean="0">
                <a:solidFill>
                  <a:srgbClr val="002060"/>
                </a:solidFill>
              </a:rPr>
              <a:t> 10x – 5y</a:t>
            </a:r>
          </a:p>
          <a:p>
            <a:pPr marL="0" indent="0"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</a:rPr>
              <a:t>   3x + 3 y      </a:t>
            </a:r>
            <a:r>
              <a:rPr lang="ru-RU" sz="4000" b="1" dirty="0" smtClean="0">
                <a:solidFill>
                  <a:srgbClr val="002060"/>
                </a:solidFill>
              </a:rPr>
              <a:t>                       </a:t>
            </a:r>
            <a:r>
              <a:rPr lang="en-US" sz="4000" b="1" dirty="0" smtClean="0">
                <a:solidFill>
                  <a:srgbClr val="002060"/>
                </a:solidFill>
              </a:rPr>
              <a:t>  8a – 16</a:t>
            </a:r>
          </a:p>
          <a:p>
            <a:pPr marL="0" indent="0"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</a:rPr>
              <a:t>   4r – 4q         </a:t>
            </a:r>
            <a:r>
              <a:rPr lang="ru-RU" sz="4000" b="1" dirty="0" smtClean="0">
                <a:solidFill>
                  <a:srgbClr val="002060"/>
                </a:solidFill>
              </a:rPr>
              <a:t>                       </a:t>
            </a:r>
            <a:r>
              <a:rPr lang="en-US" sz="4000" b="1" dirty="0" smtClean="0">
                <a:solidFill>
                  <a:srgbClr val="002060"/>
                </a:solidFill>
              </a:rPr>
              <a:t>2 – 2b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Разложи на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множители  1 вариант</a:t>
            </a:r>
            <a:endParaRPr lang="ru-RU" sz="4000" dirty="0" smtClean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052736"/>
            <a:ext cx="8229600" cy="5073427"/>
          </a:xfrm>
          <a:blipFill rotWithShape="1">
            <a:blip r:embed="rId2" cstate="print"/>
            <a:stretch>
              <a:fillRect l="-1852" t="-1563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643050"/>
            <a:ext cx="3298825" cy="1152525"/>
          </a:xfrm>
          <a:prstGeom prst="rect">
            <a:avLst/>
          </a:prstGeom>
          <a:noFill/>
        </p:spPr>
      </p:pic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7259" y="2564904"/>
            <a:ext cx="3202023" cy="72008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088" y="3297238"/>
            <a:ext cx="3608387" cy="1152525"/>
          </a:xfrm>
          <a:prstGeom prst="rect">
            <a:avLst/>
          </a:prstGeom>
          <a:noFill/>
        </p:spPr>
      </p:pic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438" y="4127500"/>
            <a:ext cx="3298825" cy="1157288"/>
          </a:xfrm>
          <a:prstGeom prst="rect">
            <a:avLst/>
          </a:prstGeom>
          <a:noFill/>
        </p:spPr>
      </p:pic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9916" y="5085184"/>
            <a:ext cx="3202023" cy="720080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9" name="Прямоугольник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0" y="1700808"/>
            <a:ext cx="3384376" cy="720080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pic>
        <p:nvPicPr>
          <p:cNvPr id="10" name="Прямоугольник 9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56113" y="2457450"/>
            <a:ext cx="3627437" cy="115093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80226" y="3429000"/>
            <a:ext cx="3384376" cy="720080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2" name="Прямоугольник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84339" y="4238600"/>
            <a:ext cx="3384376" cy="720080"/>
          </a:xfrm>
          <a:prstGeom prst="rect">
            <a:avLst/>
          </a:prstGeom>
          <a:blipFill rotWithShape="1">
            <a:blip r:embed="rId11" cstate="print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pic>
        <p:nvPicPr>
          <p:cNvPr id="13" name="Прямоугольник 12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41838" y="4973638"/>
            <a:ext cx="3479800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Разложи на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множители 2 вариант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2а+2с                                   3х-9у</a:t>
            </a:r>
          </a:p>
          <a:p>
            <a:r>
              <a:rPr lang="ru-RU" sz="3600" dirty="0" smtClean="0"/>
              <a:t>8+8а                                    16а-20в</a:t>
            </a:r>
          </a:p>
          <a:p>
            <a:r>
              <a:rPr lang="ru-RU" sz="3600" dirty="0" err="1" smtClean="0"/>
              <a:t>ав-вс</a:t>
            </a:r>
            <a:r>
              <a:rPr lang="ru-RU" sz="3600" dirty="0" smtClean="0"/>
              <a:t>                                   4а+ав</a:t>
            </a:r>
          </a:p>
          <a:p>
            <a:r>
              <a:rPr lang="ru-RU" sz="3600" dirty="0" err="1" smtClean="0"/>
              <a:t>су+у</a:t>
            </a:r>
            <a:r>
              <a:rPr lang="ru-RU" sz="3600" dirty="0" smtClean="0"/>
              <a:t>                                     х-2ху</a:t>
            </a:r>
          </a:p>
          <a:p>
            <a:r>
              <a:rPr lang="ru-RU" sz="3600" dirty="0" err="1" smtClean="0"/>
              <a:t>хус+уср</a:t>
            </a:r>
            <a:r>
              <a:rPr lang="ru-RU" sz="3600" dirty="0" smtClean="0"/>
              <a:t>                                </a:t>
            </a:r>
            <a:r>
              <a:rPr lang="ru-RU" sz="3600" dirty="0" err="1" smtClean="0"/>
              <a:t>авх-асх-арх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2571744"/>
            <a:ext cx="242889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8(1+а)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4000504"/>
            <a:ext cx="248603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у(с+1)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3429000"/>
            <a:ext cx="242889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в(</a:t>
            </a:r>
            <a:r>
              <a:rPr lang="ru-RU" sz="3200" dirty="0" err="1" smtClean="0">
                <a:solidFill>
                  <a:srgbClr val="C00000"/>
                </a:solidFill>
              </a:rPr>
              <a:t>а-с</a:t>
            </a:r>
            <a:r>
              <a:rPr lang="ru-RU" sz="3200" dirty="0" smtClean="0">
                <a:solidFill>
                  <a:srgbClr val="C00000"/>
                </a:solidFill>
              </a:rPr>
              <a:t>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1928802"/>
            <a:ext cx="242889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2(</a:t>
            </a:r>
            <a:r>
              <a:rPr lang="ru-RU" sz="3600" dirty="0" err="1" smtClean="0">
                <a:solidFill>
                  <a:srgbClr val="C00000"/>
                </a:solidFill>
              </a:rPr>
              <a:t>а+с</a:t>
            </a:r>
            <a:r>
              <a:rPr lang="ru-RU" sz="3600" dirty="0" smtClean="0">
                <a:solidFill>
                  <a:srgbClr val="C00000"/>
                </a:solidFill>
              </a:rPr>
              <a:t>)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29256" y="3357562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а(4+в)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57818" y="1928802"/>
            <a:ext cx="278608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3(</a:t>
            </a:r>
            <a:r>
              <a:rPr lang="ru-RU" sz="3200" dirty="0" err="1" smtClean="0">
                <a:solidFill>
                  <a:srgbClr val="C00000"/>
                </a:solidFill>
              </a:rPr>
              <a:t>х-у</a:t>
            </a:r>
            <a:r>
              <a:rPr lang="ru-RU" sz="3200" dirty="0" smtClean="0">
                <a:solidFill>
                  <a:srgbClr val="C00000"/>
                </a:solidFill>
              </a:rPr>
              <a:t>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29256" y="2643182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4(4а-5в)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00694" y="4714884"/>
            <a:ext cx="321471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ах(</a:t>
            </a:r>
            <a:r>
              <a:rPr lang="ru-RU" sz="3200" dirty="0" err="1" smtClean="0">
                <a:solidFill>
                  <a:srgbClr val="C00000"/>
                </a:solidFill>
              </a:rPr>
              <a:t>в-с-р</a:t>
            </a:r>
            <a:r>
              <a:rPr lang="ru-RU" sz="3200" dirty="0" smtClean="0">
                <a:solidFill>
                  <a:srgbClr val="C00000"/>
                </a:solidFill>
              </a:rPr>
              <a:t>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2910" y="4714884"/>
            <a:ext cx="250033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ус(</a:t>
            </a:r>
            <a:r>
              <a:rPr lang="ru-RU" sz="3200" dirty="0" err="1" smtClean="0">
                <a:solidFill>
                  <a:srgbClr val="C00000"/>
                </a:solidFill>
              </a:rPr>
              <a:t>х+р</a:t>
            </a:r>
            <a:r>
              <a:rPr lang="ru-RU" sz="3200" dirty="0" smtClean="0">
                <a:solidFill>
                  <a:srgbClr val="C00000"/>
                </a:solidFill>
              </a:rPr>
              <a:t>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29256" y="4071942"/>
            <a:ext cx="28575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х(1-2у)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3" grpId="0" build="p" animBg="1"/>
      <p:bldP spid="14" grpId="0" build="p" animBg="1"/>
      <p:bldP spid="16" grpId="0" build="p" animBg="1"/>
      <p:bldP spid="18" grpId="0" build="p" animBg="1"/>
      <p:bldP spid="19" grpId="0" build="p" animBg="1"/>
      <p:bldP spid="20" grpId="0" build="p" animBg="1"/>
      <p:bldP spid="21" grpId="0" build="p" animBg="1"/>
      <p:bldP spid="22" grpId="0" build="p" animBg="1"/>
      <p:bldP spid="2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545</Words>
  <Application>Microsoft Office PowerPoint</Application>
  <PresentationFormat>Экран (4:3)</PresentationFormat>
  <Paragraphs>121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Поток</vt:lpstr>
      <vt:lpstr>Формула</vt:lpstr>
      <vt:lpstr>Разложение многочленов на множители</vt:lpstr>
      <vt:lpstr>Слайд 2</vt:lpstr>
      <vt:lpstr>Цели урока:</vt:lpstr>
      <vt:lpstr>       2. Развивающие Развивать навыки самостоятельной работы, самоконтроля, самооценки; Развивать коммуникабельность, креативность, умение анализировать, обобщать, сравнивать, выделять главное;    </vt:lpstr>
      <vt:lpstr>3. Воспитательные Воспитывать познавательный интерес к предмету и уверенность в своих силах; Воспитывать творческую самоответственность личности, стремящуюся к самореализации и составлению субъективности на всех этапах урока</vt:lpstr>
      <vt:lpstr>Способы разложения на множители</vt:lpstr>
      <vt:lpstr>Вынесение общего множителя за скобки</vt:lpstr>
      <vt:lpstr>Разложи на множители  1 вариант</vt:lpstr>
      <vt:lpstr>Разложи на множители 2 вариант</vt:lpstr>
      <vt:lpstr>Оценим свою работу:</vt:lpstr>
      <vt:lpstr>Формулы сокращенного умножения</vt:lpstr>
      <vt:lpstr>Разложи на множители</vt:lpstr>
      <vt:lpstr>Разложи на множители 1 вариант</vt:lpstr>
      <vt:lpstr>Разложи на множители 2вариант</vt:lpstr>
      <vt:lpstr>Способ группировки</vt:lpstr>
      <vt:lpstr>Разложи на множители  1 вариант</vt:lpstr>
      <vt:lpstr>Разложи на множители 2 вариант </vt:lpstr>
      <vt:lpstr>Проверь и оцени себя Ответы на тест</vt:lpstr>
      <vt:lpstr>Итог урока: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многочленов на множители</dc:title>
  <cp:lastModifiedBy>Семья</cp:lastModifiedBy>
  <cp:revision>40</cp:revision>
  <dcterms:modified xsi:type="dcterms:W3CDTF">2013-03-13T23:02:37Z</dcterms:modified>
</cp:coreProperties>
</file>