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57" r:id="rId4"/>
    <p:sldId id="258" r:id="rId5"/>
    <p:sldId id="259" r:id="rId6"/>
    <p:sldId id="267" r:id="rId7"/>
    <p:sldId id="268" r:id="rId8"/>
    <p:sldId id="269" r:id="rId9"/>
    <p:sldId id="270" r:id="rId10"/>
    <p:sldId id="271" r:id="rId11"/>
    <p:sldId id="260" r:id="rId12"/>
    <p:sldId id="272" r:id="rId13"/>
    <p:sldId id="273" r:id="rId14"/>
    <p:sldId id="274" r:id="rId15"/>
    <p:sldId id="261" r:id="rId16"/>
    <p:sldId id="262" r:id="rId17"/>
    <p:sldId id="263" r:id="rId18"/>
    <p:sldId id="264" r:id="rId19"/>
    <p:sldId id="265" r:id="rId20"/>
    <p:sldId id="266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FF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FD7FD3-BF61-459B-BFDF-391A0F4C4C3D}" type="doc">
      <dgm:prSet loTypeId="urn:microsoft.com/office/officeart/2005/8/layout/default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42B4CC-2431-46AE-9206-9D05DAE63D69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solidFill>
            <a:srgbClr val="002060"/>
          </a:solidFill>
        </a:ln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Клетки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6130EF-EFBE-4E97-9CC2-E1578BC20CC4}" type="parTrans" cxnId="{FB4661FB-11F7-4D88-94EC-682088D8784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DE802C-39CE-42A9-BCDA-375C7A7B36FC}" type="sibTrans" cxnId="{FB4661FB-11F7-4D88-94EC-682088D8784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034D75-5976-4AD3-A7D2-163372FB3A40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>
          <a:solidFill>
            <a:srgbClr val="002060"/>
          </a:solidFill>
        </a:ln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Половые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DE9FB2-1514-43B8-9F37-E08E1884BCB4}" type="parTrans" cxnId="{ADB4C46B-9211-4FED-8F72-B3D9CDA6A25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B1F062-6C12-4F4A-A34F-4B9C52DE66D9}" type="sibTrans" cxnId="{ADB4C46B-9211-4FED-8F72-B3D9CDA6A25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BE4523-0427-455F-BDF4-B8DB49927ACD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>
          <a:solidFill>
            <a:srgbClr val="002060"/>
          </a:solidFill>
        </a:ln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Соматические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5D793C-49EF-45BC-8CBA-87A6520D476E}" type="parTrans" cxnId="{D49A4C70-B060-464A-B28C-EC0E2841697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DDAD1C-0E5E-4F0C-9AEE-3966995874C0}" type="sibTrans" cxnId="{D49A4C70-B060-464A-B28C-EC0E2841697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35F770-1DF1-4CD7-A10F-6C2A671C6E98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002060"/>
          </a:solidFill>
        </a:ln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Клетки тела и всех его органов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A848B1-0AD9-41CD-9758-15343CC7183E}" type="parTrans" cxnId="{DF33EE7A-5BCD-47F6-8921-9E867CF9CA2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B85BB2-349D-49C4-950F-5FF2BFA1D567}" type="sibTrans" cxnId="{DF33EE7A-5BCD-47F6-8921-9E867CF9CA2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B5B370-F5E6-48FF-B00F-973819CB3054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002060"/>
          </a:solidFill>
        </a:ln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Образуются</a:t>
          </a:r>
          <a:r>
            <a:rPr lang="ru-RU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 половых железах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C9C21F-9E1C-4356-B655-3B638D30233A}" type="parTrans" cxnId="{DC22AECC-537C-4313-A5E0-802C5F17E4D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3BA097-8C42-4984-9F53-26126D1ACB5C}" type="sibTrans" cxnId="{DC22AECC-537C-4313-A5E0-802C5F17E4D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A66C65-77C8-452F-8639-C3B777968DAF}" type="pres">
      <dgm:prSet presAssocID="{77FD7FD3-BF61-459B-BFDF-391A0F4C4C3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1803C0-C757-4778-90E5-778BEB3B4AFE}" type="pres">
      <dgm:prSet presAssocID="{7142B4CC-2431-46AE-9206-9D05DAE63D69}" presName="node" presStyleLbl="node1" presStyleIdx="0" presStyleCnt="5" custScaleY="48719" custLinFactNeighborX="56719" custLinFactNeighborY="-180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156CFA-5BE5-4E1F-A1B7-EADE8C0CF16F}" type="pres">
      <dgm:prSet presAssocID="{97DE802C-39CE-42A9-BCDA-375C7A7B36FC}" presName="sibTrans" presStyleCnt="0"/>
      <dgm:spPr/>
    </dgm:pt>
    <dgm:pt modelId="{4D210507-F148-4106-826B-FBB4433EF589}" type="pres">
      <dgm:prSet presAssocID="{99034D75-5976-4AD3-A7D2-163372FB3A40}" presName="node" presStyleLbl="node1" presStyleIdx="1" presStyleCnt="5" custScaleY="54639" custLinFactNeighborX="-4707" custLinFactNeighborY="515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917684-5C2C-4D6F-BCF0-8C195224798C}" type="pres">
      <dgm:prSet presAssocID="{38B1F062-6C12-4F4A-A34F-4B9C52DE66D9}" presName="sibTrans" presStyleCnt="0"/>
      <dgm:spPr/>
    </dgm:pt>
    <dgm:pt modelId="{E09BE35D-DFDD-4CAD-B7E3-3D11CE3337B9}" type="pres">
      <dgm:prSet presAssocID="{2BBE4523-0427-455F-BDF4-B8DB49927ACD}" presName="node" presStyleLbl="node1" presStyleIdx="2" presStyleCnt="5" custScaleY="53741" custLinFactNeighborX="-229" custLinFactNeighborY="-214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D50EB1-B586-41BB-86C5-CDA3EFD2E445}" type="pres">
      <dgm:prSet presAssocID="{2BDDAD1C-0E5E-4F0C-9AEE-3966995874C0}" presName="sibTrans" presStyleCnt="0"/>
      <dgm:spPr/>
    </dgm:pt>
    <dgm:pt modelId="{BE7997C7-C4EB-4375-90DC-1A11733DE746}" type="pres">
      <dgm:prSet presAssocID="{5D35F770-1DF1-4CD7-A10F-6C2A671C6E98}" presName="node" presStyleLbl="node1" presStyleIdx="3" presStyleCnt="5" custScaleY="59004" custLinFactX="-9632" custLinFactNeighborX="-100000" custLinFactNeighborY="596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BCFD68-2A9F-4FEC-A4EA-B936703BB485}" type="pres">
      <dgm:prSet presAssocID="{D1B85BB2-349D-49C4-950F-5FF2BFA1D567}" presName="sibTrans" presStyleCnt="0"/>
      <dgm:spPr/>
    </dgm:pt>
    <dgm:pt modelId="{759FB804-EFAE-48AB-98AF-1830B580E814}" type="pres">
      <dgm:prSet presAssocID="{70B5B370-F5E6-48FF-B00F-973819CB3054}" presName="node" presStyleLbl="node1" presStyleIdx="4" presStyleCnt="5" custScaleY="58895" custLinFactNeighborX="51874" custLinFactNeighborY="-154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B3BAA1-7775-4BE5-836F-63182EC1B8D9}" type="presOf" srcId="{99034D75-5976-4AD3-A7D2-163372FB3A40}" destId="{4D210507-F148-4106-826B-FBB4433EF589}" srcOrd="0" destOrd="0" presId="urn:microsoft.com/office/officeart/2005/8/layout/default"/>
    <dgm:cxn modelId="{A0C534A8-DFA5-48F8-A098-315CE8421B5D}" type="presOf" srcId="{70B5B370-F5E6-48FF-B00F-973819CB3054}" destId="{759FB804-EFAE-48AB-98AF-1830B580E814}" srcOrd="0" destOrd="0" presId="urn:microsoft.com/office/officeart/2005/8/layout/default"/>
    <dgm:cxn modelId="{DC22AECC-537C-4313-A5E0-802C5F17E4D5}" srcId="{77FD7FD3-BF61-459B-BFDF-391A0F4C4C3D}" destId="{70B5B370-F5E6-48FF-B00F-973819CB3054}" srcOrd="4" destOrd="0" parTransId="{AAC9C21F-9E1C-4356-B655-3B638D30233A}" sibTransId="{353BA097-8C42-4984-9F53-26126D1ACB5C}"/>
    <dgm:cxn modelId="{625C7187-9B23-428F-8E72-B68F76067BD8}" type="presOf" srcId="{5D35F770-1DF1-4CD7-A10F-6C2A671C6E98}" destId="{BE7997C7-C4EB-4375-90DC-1A11733DE746}" srcOrd="0" destOrd="0" presId="urn:microsoft.com/office/officeart/2005/8/layout/default"/>
    <dgm:cxn modelId="{8DE51285-0AF9-41F1-BBD6-7B051B1A737E}" type="presOf" srcId="{77FD7FD3-BF61-459B-BFDF-391A0F4C4C3D}" destId="{81A66C65-77C8-452F-8639-C3B777968DAF}" srcOrd="0" destOrd="0" presId="urn:microsoft.com/office/officeart/2005/8/layout/default"/>
    <dgm:cxn modelId="{A9CF5AE2-7886-41E4-A442-831A57C743DD}" type="presOf" srcId="{2BBE4523-0427-455F-BDF4-B8DB49927ACD}" destId="{E09BE35D-DFDD-4CAD-B7E3-3D11CE3337B9}" srcOrd="0" destOrd="0" presId="urn:microsoft.com/office/officeart/2005/8/layout/default"/>
    <dgm:cxn modelId="{FB4661FB-11F7-4D88-94EC-682088D87849}" srcId="{77FD7FD3-BF61-459B-BFDF-391A0F4C4C3D}" destId="{7142B4CC-2431-46AE-9206-9D05DAE63D69}" srcOrd="0" destOrd="0" parTransId="{936130EF-EFBE-4E97-9CC2-E1578BC20CC4}" sibTransId="{97DE802C-39CE-42A9-BCDA-375C7A7B36FC}"/>
    <dgm:cxn modelId="{ADB4C46B-9211-4FED-8F72-B3D9CDA6A25F}" srcId="{77FD7FD3-BF61-459B-BFDF-391A0F4C4C3D}" destId="{99034D75-5976-4AD3-A7D2-163372FB3A40}" srcOrd="1" destOrd="0" parTransId="{94DE9FB2-1514-43B8-9F37-E08E1884BCB4}" sibTransId="{38B1F062-6C12-4F4A-A34F-4B9C52DE66D9}"/>
    <dgm:cxn modelId="{D49A4C70-B060-464A-B28C-EC0E2841697B}" srcId="{77FD7FD3-BF61-459B-BFDF-391A0F4C4C3D}" destId="{2BBE4523-0427-455F-BDF4-B8DB49927ACD}" srcOrd="2" destOrd="0" parTransId="{C45D793C-49EF-45BC-8CBA-87A6520D476E}" sibTransId="{2BDDAD1C-0E5E-4F0C-9AEE-3966995874C0}"/>
    <dgm:cxn modelId="{18790124-6734-43DF-B0AC-A1EFA818E8A2}" type="presOf" srcId="{7142B4CC-2431-46AE-9206-9D05DAE63D69}" destId="{8B1803C0-C757-4778-90E5-778BEB3B4AFE}" srcOrd="0" destOrd="0" presId="urn:microsoft.com/office/officeart/2005/8/layout/default"/>
    <dgm:cxn modelId="{DF33EE7A-5BCD-47F6-8921-9E867CF9CA22}" srcId="{77FD7FD3-BF61-459B-BFDF-391A0F4C4C3D}" destId="{5D35F770-1DF1-4CD7-A10F-6C2A671C6E98}" srcOrd="3" destOrd="0" parTransId="{3BA848B1-0AD9-41CD-9758-15343CC7183E}" sibTransId="{D1B85BB2-349D-49C4-950F-5FF2BFA1D567}"/>
    <dgm:cxn modelId="{8F435A0E-E565-4DDB-B417-1B188EFC8E87}" type="presParOf" srcId="{81A66C65-77C8-452F-8639-C3B777968DAF}" destId="{8B1803C0-C757-4778-90E5-778BEB3B4AFE}" srcOrd="0" destOrd="0" presId="urn:microsoft.com/office/officeart/2005/8/layout/default"/>
    <dgm:cxn modelId="{996D9F5B-0B6C-4050-A6DA-F7E157B1F3CD}" type="presParOf" srcId="{81A66C65-77C8-452F-8639-C3B777968DAF}" destId="{86156CFA-5BE5-4E1F-A1B7-EADE8C0CF16F}" srcOrd="1" destOrd="0" presId="urn:microsoft.com/office/officeart/2005/8/layout/default"/>
    <dgm:cxn modelId="{89128648-C967-4B71-BF3D-097AA7B3D0E8}" type="presParOf" srcId="{81A66C65-77C8-452F-8639-C3B777968DAF}" destId="{4D210507-F148-4106-826B-FBB4433EF589}" srcOrd="2" destOrd="0" presId="urn:microsoft.com/office/officeart/2005/8/layout/default"/>
    <dgm:cxn modelId="{C0375675-98C6-4430-A7B3-BBE0D6671620}" type="presParOf" srcId="{81A66C65-77C8-452F-8639-C3B777968DAF}" destId="{C5917684-5C2C-4D6F-BCF0-8C195224798C}" srcOrd="3" destOrd="0" presId="urn:microsoft.com/office/officeart/2005/8/layout/default"/>
    <dgm:cxn modelId="{CFCC7898-BA90-4730-B276-3165987BEDE7}" type="presParOf" srcId="{81A66C65-77C8-452F-8639-C3B777968DAF}" destId="{E09BE35D-DFDD-4CAD-B7E3-3D11CE3337B9}" srcOrd="4" destOrd="0" presId="urn:microsoft.com/office/officeart/2005/8/layout/default"/>
    <dgm:cxn modelId="{B30AEB29-0787-4C08-BD15-CD0256A1C7D3}" type="presParOf" srcId="{81A66C65-77C8-452F-8639-C3B777968DAF}" destId="{63D50EB1-B586-41BB-86C5-CDA3EFD2E445}" srcOrd="5" destOrd="0" presId="urn:microsoft.com/office/officeart/2005/8/layout/default"/>
    <dgm:cxn modelId="{A775224B-01B7-4263-9AD7-3E40BD4193BC}" type="presParOf" srcId="{81A66C65-77C8-452F-8639-C3B777968DAF}" destId="{BE7997C7-C4EB-4375-90DC-1A11733DE746}" srcOrd="6" destOrd="0" presId="urn:microsoft.com/office/officeart/2005/8/layout/default"/>
    <dgm:cxn modelId="{C4DA8CB2-1E71-4638-B6B1-E527C15B9E30}" type="presParOf" srcId="{81A66C65-77C8-452F-8639-C3B777968DAF}" destId="{94BCFD68-2A9F-4FEC-A4EA-B936703BB485}" srcOrd="7" destOrd="0" presId="urn:microsoft.com/office/officeart/2005/8/layout/default"/>
    <dgm:cxn modelId="{2FACAF1D-AB4D-495F-84C5-C4FE177948C6}" type="presParOf" srcId="{81A66C65-77C8-452F-8639-C3B777968DAF}" destId="{759FB804-EFAE-48AB-98AF-1830B580E81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1803C0-C757-4778-90E5-778BEB3B4AFE}">
      <dsp:nvSpPr>
        <dsp:cNvPr id="0" name=""/>
        <dsp:cNvSpPr/>
      </dsp:nvSpPr>
      <dsp:spPr>
        <a:xfrm>
          <a:off x="1965525" y="137322"/>
          <a:ext cx="3463807" cy="1012519"/>
        </a:xfrm>
        <a:prstGeom prst="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rgbClr val="002060"/>
          </a:solidFill>
          <a:prstDash val="solid"/>
          <a:miter lim="800000"/>
        </a:ln>
        <a:effectLst/>
        <a:sp3d extrusionH="506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Клетки</a:t>
          </a:r>
          <a:endParaRPr lang="ru-RU" sz="3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65525" y="137322"/>
        <a:ext cx="3463807" cy="1012519"/>
      </dsp:txXfrm>
    </dsp:sp>
    <dsp:sp modelId="{4D210507-F148-4106-826B-FBB4433EF589}">
      <dsp:nvSpPr>
        <dsp:cNvPr id="0" name=""/>
        <dsp:cNvSpPr/>
      </dsp:nvSpPr>
      <dsp:spPr>
        <a:xfrm>
          <a:off x="3648035" y="1522914"/>
          <a:ext cx="3463807" cy="1135554"/>
        </a:xfrm>
        <a:prstGeom prst="rect">
          <a:avLst/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rgbClr val="002060"/>
          </a:solidFill>
          <a:prstDash val="solid"/>
          <a:miter lim="800000"/>
        </a:ln>
        <a:effectLst/>
        <a:sp3d extrusionH="50600"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Половые</a:t>
          </a:r>
          <a:endParaRPr lang="ru-RU" sz="3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48035" y="1522914"/>
        <a:ext cx="3463807" cy="1135554"/>
      </dsp:txXfrm>
    </dsp:sp>
    <dsp:sp modelId="{E09BE35D-DFDD-4CAD-B7E3-3D11CE3337B9}">
      <dsp:nvSpPr>
        <dsp:cNvPr id="0" name=""/>
        <dsp:cNvSpPr/>
      </dsp:nvSpPr>
      <dsp:spPr>
        <a:xfrm>
          <a:off x="0" y="1541581"/>
          <a:ext cx="3463807" cy="1116891"/>
        </a:xfrm>
        <a:prstGeom prst="rect">
          <a:avLst/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rgbClr val="002060"/>
          </a:solidFill>
          <a:prstDash val="solid"/>
          <a:miter lim="800000"/>
        </a:ln>
        <a:effectLst/>
        <a:sp3d extrusionH="50600"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Соматические</a:t>
          </a:r>
          <a:endParaRPr lang="ru-RU" sz="3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541581"/>
        <a:ext cx="3463807" cy="1116891"/>
      </dsp:txXfrm>
    </dsp:sp>
    <dsp:sp modelId="{BE7997C7-C4EB-4375-90DC-1A11733DE746}">
      <dsp:nvSpPr>
        <dsp:cNvPr id="0" name=""/>
        <dsp:cNvSpPr/>
      </dsp:nvSpPr>
      <dsp:spPr>
        <a:xfrm>
          <a:off x="13634" y="3171943"/>
          <a:ext cx="3463807" cy="1226271"/>
        </a:xfrm>
        <a:prstGeom prst="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rgbClr val="002060"/>
          </a:solidFill>
          <a:prstDash val="solid"/>
          <a:miter lim="800000"/>
        </a:ln>
        <a:effectLst/>
        <a:sp3d extrusionH="50600"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Клетки тела и всех его органов</a:t>
          </a:r>
          <a:endParaRPr lang="ru-RU" sz="3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634" y="3171943"/>
        <a:ext cx="3463807" cy="1226271"/>
      </dsp:txXfrm>
    </dsp:sp>
    <dsp:sp modelId="{759FB804-EFAE-48AB-98AF-1830B580E814}">
      <dsp:nvSpPr>
        <dsp:cNvPr id="0" name=""/>
        <dsp:cNvSpPr/>
      </dsp:nvSpPr>
      <dsp:spPr>
        <a:xfrm>
          <a:off x="3702798" y="3183803"/>
          <a:ext cx="3463807" cy="1224005"/>
        </a:xfrm>
        <a:prstGeom prst="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rgbClr val="002060"/>
          </a:solidFill>
          <a:prstDash val="solid"/>
          <a:miter lim="800000"/>
        </a:ln>
        <a:effectLst/>
        <a:sp3d extrusionH="50600"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Образуются</a:t>
          </a:r>
          <a:r>
            <a:rPr lang="ru-RU" sz="34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 половых железах</a:t>
          </a:r>
          <a:endParaRPr lang="ru-RU" sz="3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02798" y="3183803"/>
        <a:ext cx="3463807" cy="12240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8AFFE-8AAF-4CCB-8DAF-3F1902502958}" type="datetimeFigureOut">
              <a:rPr lang="ru-RU" smtClean="0"/>
              <a:t>17.09.2017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626E0-5DA7-441B-AF76-9AE8E0051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6860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8AFFE-8AAF-4CCB-8DAF-3F1902502958}" type="datetimeFigureOut">
              <a:rPr lang="ru-RU" smtClean="0"/>
              <a:t>17.09.2017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626E0-5DA7-441B-AF76-9AE8E0051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7428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8AFFE-8AAF-4CCB-8DAF-3F1902502958}" type="datetimeFigureOut">
              <a:rPr lang="ru-RU" smtClean="0"/>
              <a:t>17.09.2017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626E0-5DA7-441B-AF76-9AE8E0051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9620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8AFFE-8AAF-4CCB-8DAF-3F1902502958}" type="datetimeFigureOut">
              <a:rPr lang="ru-RU" smtClean="0"/>
              <a:t>17.09.2017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626E0-5DA7-441B-AF76-9AE8E0051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3455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8AFFE-8AAF-4CCB-8DAF-3F1902502958}" type="datetimeFigureOut">
              <a:rPr lang="ru-RU" smtClean="0"/>
              <a:t>17.09.2017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626E0-5DA7-441B-AF76-9AE8E0051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7036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8AFFE-8AAF-4CCB-8DAF-3F1902502958}" type="datetimeFigureOut">
              <a:rPr lang="ru-RU" smtClean="0"/>
              <a:t>17.09.2017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626E0-5DA7-441B-AF76-9AE8E0051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8550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8AFFE-8AAF-4CCB-8DAF-3F1902502958}" type="datetimeFigureOut">
              <a:rPr lang="ru-RU" smtClean="0"/>
              <a:t>17.09.2017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626E0-5DA7-441B-AF76-9AE8E0051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6098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8AFFE-8AAF-4CCB-8DAF-3F1902502958}" type="datetimeFigureOut">
              <a:rPr lang="ru-RU" smtClean="0"/>
              <a:t>17.09.2017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626E0-5DA7-441B-AF76-9AE8E0051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4884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8AFFE-8AAF-4CCB-8DAF-3F1902502958}" type="datetimeFigureOut">
              <a:rPr lang="ru-RU" smtClean="0"/>
              <a:t>17.09.2017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626E0-5DA7-441B-AF76-9AE8E0051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8155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8AFFE-8AAF-4CCB-8DAF-3F1902502958}" type="datetimeFigureOut">
              <a:rPr lang="ru-RU" smtClean="0"/>
              <a:t>17.09.2017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626E0-5DA7-441B-AF76-9AE8E0051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3609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8AFFE-8AAF-4CCB-8DAF-3F1902502958}" type="datetimeFigureOut">
              <a:rPr lang="ru-RU" smtClean="0"/>
              <a:t>17.09.2017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626E0-5DA7-441B-AF76-9AE8E0051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4045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8AFFE-8AAF-4CCB-8DAF-3F1902502958}" type="datetimeFigureOut">
              <a:rPr lang="ru-RU" smtClean="0"/>
              <a:t>17.09.2017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626E0-5DA7-441B-AF76-9AE8E0051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79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rhivurokov.ru/multiurok/html/2017/01/12/s_5877d6c5f31ad/527247_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41946" y="435873"/>
            <a:ext cx="10672550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Конспект урока по биологии 9 класс</a:t>
            </a:r>
            <a:b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Учитель – Майко Е.А.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Дата: </a:t>
            </a:r>
            <a:b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Размножение и развитие организмов.</a:t>
            </a:r>
            <a:b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урока: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изучить основные формы размножения живых организмов.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ru-RU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расширить и систематизировать знания об основных формах и способах размножения организмов,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способствовать развитию навыков аргументированного выступления, логического мышления, анализа литературы, сравнения, продолжить развивать кратковременную память и навыки самостоятельной, учебной работы (составление опорных конспектов, таблиц и схем, работа в группах).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ru-RU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Оборудование: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ИКТ</a:t>
            </a:r>
            <a:b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Понятия: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наружное и внутреннее оплодотворение, онтогенез, эмбриональный и постэмбриональный период, дробление, бластула, гаструла, зародышевый листок.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Структура урока: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Организация</a:t>
            </a:r>
            <a:b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Целевая установка</a:t>
            </a:r>
            <a:b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Актуализация опорных знаний</a:t>
            </a:r>
            <a:b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Изучение новой темы</a:t>
            </a:r>
            <a:b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Итоговое закрепление</a:t>
            </a:r>
            <a:b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Домашнее задание</a:t>
            </a:r>
            <a:b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Комментирование оценок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26413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decor.az/katalog-oboev.html?task=images.crossdomain&amp;image=https://static8.depositphotos.com/1002457/924/v/950/depositphotos_9243090-stock-illustration-science-background-with-dn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1" b="1900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28130" y="1524878"/>
            <a:ext cx="10381397" cy="3203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24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Значение митоза:</a:t>
            </a:r>
          </a:p>
          <a:p>
            <a:pPr>
              <a:lnSpc>
                <a:spcPct val="107000"/>
              </a:lnSpc>
              <a:spcAft>
                <a:spcPts val="750"/>
              </a:spcAft>
            </a:pP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Образуются 2 дочерние клетки с исходным набором хромосом.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Точная передача наследственной информации от материнской клетки к дочерней.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Митоз лежит в основе обновления тканей, восстановления органов после повреждения, роста и развития организма.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5002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arhivurokov.ru/multiurok/html/2017/01/12/s_5877d6c5f31ad/527247_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79510" y="311299"/>
            <a:ext cx="9248634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В половом размножении принимают участие две родительские особи. У потомков появляются новые наследственные признаки. В основе полового размножения лежит мейоз, в результате которого образуются гаметы с одинарным набором хромосом.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://agnifobzhets.com/wp-content/uploads/2013/04/%D0%9C%D0%B8%D1%82%D0%BE%D0%B7-%D0%B8-%D0%BC%D0%B5%D0%B9%D0%BE%D0%B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510" y="1180400"/>
            <a:ext cx="7419835" cy="54721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8592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decor.az/katalog-oboev.html?task=images.crossdomain&amp;image=https://static8.depositphotos.com/1002457/924/v/950/depositphotos_9243090-stock-illustration-science-background-with-dn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1" b="1900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14232" y="1001658"/>
            <a:ext cx="10845421" cy="4454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750"/>
              </a:spcAft>
            </a:pPr>
            <a:r>
              <a:rPr lang="ru-RU" sz="36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Образование половых клеток (мейоз). Оплодотворение</a:t>
            </a:r>
          </a:p>
          <a:p>
            <a:pPr algn="ctr">
              <a:lnSpc>
                <a:spcPct val="107000"/>
              </a:lnSpc>
              <a:spcAft>
                <a:spcPts val="750"/>
              </a:spcAft>
            </a:pPr>
            <a:endParaRPr lang="ru-RU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750"/>
              </a:spcAft>
            </a:pPr>
            <a:r>
              <a:rPr lang="ru-RU" sz="3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Половые клетки образуются в результате мейоза. </a:t>
            </a:r>
          </a:p>
          <a:p>
            <a:pPr algn="ctr">
              <a:lnSpc>
                <a:spcPct val="107000"/>
              </a:lnSpc>
              <a:spcAft>
                <a:spcPts val="750"/>
              </a:spcAft>
            </a:pPr>
            <a:endParaRPr lang="ru-RU" sz="36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750"/>
              </a:spcAft>
            </a:pPr>
            <a:r>
              <a:rPr lang="ru-RU" sz="3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непрерывном процессе мейоза идут два последовательных деления: мейоз I и мейоз II. 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8909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decor.az/katalog-oboev.html?task=images.crossdomain&amp;image=https://static8.depositphotos.com/1002457/924/v/950/depositphotos_9243090-stock-illustration-science-background-with-dn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1" b="1900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0333" y="353707"/>
            <a:ext cx="11527809" cy="2075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Мейоз 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это особый вид деления, когда из диплоидных (2п) соматических клеток половых органов образуются половые клетки (гаметы) у животных и растений или споры у споровых растений с гаплоидным (п) набором хромосом в этих клетках. Затем в процессе оплодотворения ядра половых клеток сливаются, и восстанавливается диплоидный набор хромосом (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n+n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=2n)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Этот процесс состоит из двух делений, следующих друг за другом. 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непрерывном процессе мейоза идут два последовательных деления: мейоз I и мейоз II.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0327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decor.az/katalog-oboev.html?task=images.crossdomain&amp;image=https://static8.depositphotos.com/1002457/924/v/950/depositphotos_9243090-stock-illustration-science-background-with-dn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1" b="1900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2842" y="0"/>
            <a:ext cx="3369159" cy="3616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54674" y="0"/>
            <a:ext cx="11937242" cy="2759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Удвоение хромосом 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происходит только перед первым делением мейоза.</a:t>
            </a:r>
            <a:b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его ходе к полюсам расходятся целые удвоенные хромосомы, а не их половинки. Происходит </a:t>
            </a:r>
            <a:r>
              <a:rPr lang="ru-RU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кроссинговер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обмена участками гомологичных хромосом во время конъюгации (слияния).</a:t>
            </a:r>
            <a:endParaRPr lang="ru-RU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результате второго деления, которое проходит аналогично митозу, число хромосом уменьшается в два раза.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Поэтому мейоз называют редукционным делением (уменьшение).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результате двух делений мейоза образуются 4 клетки, содержащие по 23 хромосомы.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семенниках из них формируются 4 сперматозоида.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яичниках образуются 1 яйцеклетка и три вспомогательных клетки, которые вскоре погибают.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Users\13\Desktop\Стадии мейоза (Рисунок)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" t="4388" r="1907" b="2330"/>
          <a:stretch/>
        </p:blipFill>
        <p:spPr bwMode="auto">
          <a:xfrm>
            <a:off x="2552131" y="2606722"/>
            <a:ext cx="6619165" cy="425127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9269484" y="4732361"/>
            <a:ext cx="201946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Весь процесс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длится около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24 суток.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1800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arhivurokov.ru/multiurok/html/2017/01/12/s_5877d6c5f31ad/527247_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942493" y="228179"/>
            <a:ext cx="28762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Оплодотворение</a:t>
            </a:r>
            <a:endParaRPr lang="ru-RU" sz="2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24168" y="1086081"/>
            <a:ext cx="9917372" cy="139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715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В результате оплодотворения (слияния мужской и женской гамет) формируется зигота — первая клетка будущего организма. В зиготе объединяется наследственная информация, полученная от родительских особей, и восстанавливается диплоидный набор хромосом.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://multiring.ru/course/biology/content/chapter10/section4/paragraph2/images/1004020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168" y="2479411"/>
            <a:ext cx="4539255" cy="38907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twofb.ru/misc/i/gallery/33887/8632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3" y="2182681"/>
            <a:ext cx="5250267" cy="3937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8354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arhivurokov.ru/multiurok/html/2017/01/12/s_5877d6c5f31ad/527247_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19199" y="737071"/>
            <a:ext cx="10490579" cy="2178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У позвоночных животных, обитающих в воде, яйцеклетки и сперматозоиды выбрасываются в воду, где происходит их слияние — наружное оплодотворение.                             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Оплодотворение водорослей, мхов, папоротников также связано с водой.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наземных позвоночных характерно внутреннее оплодотворение — слияние половых клеток внутри женского организма.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семенных растений оплодотворение также происходит внутри завязи, в семязачатке.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://zoo.rin.ru/images/arts/img_52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86" y="2915360"/>
            <a:ext cx="3271696" cy="35977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framedecortula.ru/kartinki/59160d9a74e4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267" y="2915360"/>
            <a:ext cx="7534393" cy="35977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7442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arhivurokov.ru/multiurok/html/2017/01/12/s_5877d6c5f31ad/527247_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38387" y="241827"/>
            <a:ext cx="57190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Эмбриональный период развития</a:t>
            </a:r>
            <a:endParaRPr lang="ru-RU" sz="2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60726" y="1006874"/>
            <a:ext cx="105309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Процесс индивидуального развития особи с момента образования зиготы до конца жизни организма называют </a:t>
            </a:r>
            <a:r>
              <a:rPr lang="ru-RU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онтогенезом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</a:t>
            </a:r>
            <a:r>
              <a:rPr lang="ru-RU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Эмбриональный период 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онтогенеза начинается с момента образования зиготы. </a:t>
            </a:r>
            <a:b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 первом этапе следуют её </a:t>
            </a:r>
            <a:r>
              <a:rPr lang="ru-RU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митотические деления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Сначала образуются 2 одинаковые клетки, потом — 4, 8, 16 и т.д. Клетки делятся, но не растут. С этим связано название этого этапа — </a:t>
            </a:r>
            <a:r>
              <a:rPr lang="ru-RU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дробление. </a:t>
            </a:r>
            <a:endParaRPr lang="ru-RU" sz="20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4048" y="2593075"/>
            <a:ext cx="5438065" cy="4006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56826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arhivurokov.ru/multiurok/html/2017/01/12/s_5877d6c5f31ad/527247_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14984" y="1136302"/>
            <a:ext cx="99856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По окончании дробления зародыш приобретает вид небольшого полого шарика — бластулы, стенка которого состоит из одного слоя клеток, а полость заполнена жидкостью. </a:t>
            </a:r>
            <a:endParaRPr lang="ru-RU" sz="2000" dirty="0"/>
          </a:p>
        </p:txBody>
      </p:sp>
      <p:pic>
        <p:nvPicPr>
          <p:cNvPr id="4098" name="Picture 2" descr="https://ds04.infourok.ru/uploads/ex/0537/00008dee-ba1a252e/img1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5" t="17599" r="7130" b="8005"/>
          <a:stretch/>
        </p:blipFill>
        <p:spPr bwMode="auto">
          <a:xfrm>
            <a:off x="2852383" y="1937561"/>
            <a:ext cx="7017635" cy="46270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4501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arhivurokov.ru/multiurok/html/2017/01/12/s_5877d6c5f31ad/527247_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96621" y="1028848"/>
            <a:ext cx="101903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На втором этапе на одном из полюсов зародыша клетки интенсивно делятся митозом. </a:t>
            </a: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Постепенно этот участок впячивается во внутреннюю полость. В результате образуется двухслойный зародыш — </a:t>
            </a:r>
            <a:r>
              <a:rPr lang="ru-RU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гаструла.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Два слоя клеток, наружный и внутренний, называют </a:t>
            </a:r>
            <a:r>
              <a:rPr lang="ru-RU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зародышевыми листками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При их образовании </a:t>
            </a:r>
            <a:r>
              <a:rPr lang="ru-RU" u="sng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роста клеток также не происходит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Между наружным и внутренним листками закладывается третий зародышевый листок. Из каждого зародышевого листка далее развиваются строго определённые ткани и органы.</a:t>
            </a:r>
            <a:endParaRPr lang="ru-RU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AutoShape 2" descr="http://unpictures.ru/images/2799259_blastula-gastrula-neirula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621" y="2919699"/>
            <a:ext cx="9829491" cy="3071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123059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arhivurokov.ru/multiurok/html/2017/01/12/s_5877d6c5f31ad/527247_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66197" y="501428"/>
            <a:ext cx="91258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680">
              <a:spcBef>
                <a:spcPts val="100"/>
              </a:spcBef>
              <a:spcAft>
                <a:spcPts val="100"/>
              </a:spcAft>
            </a:pPr>
            <a:r>
              <a:rPr lang="ru-RU" sz="20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Повторение ранее изученного материала на тему «Строение клетки».</a:t>
            </a:r>
            <a:br>
              <a:rPr lang="ru-RU" sz="20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Дайте определение и назовите функции, выполняемые каждым органоидом.</a:t>
            </a:r>
            <a:br>
              <a:rPr lang="ru-RU" sz="20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02172" y="1466924"/>
            <a:ext cx="8084025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680">
              <a:spcBef>
                <a:spcPts val="100"/>
              </a:spcBef>
              <a:spcAft>
                <a:spcPts val="10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Мембрана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indent="360680">
              <a:spcBef>
                <a:spcPts val="100"/>
              </a:spcBef>
              <a:spcAft>
                <a:spcPts val="10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Цитоплазма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</a:p>
          <a:p>
            <a:pPr indent="360680">
              <a:spcBef>
                <a:spcPts val="100"/>
              </a:spcBef>
              <a:spcAft>
                <a:spcPts val="10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Эндоплазматическая сеть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это</a:t>
            </a:r>
            <a:b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Виды: </a:t>
            </a:r>
            <a:b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-</a:t>
            </a:r>
            <a:b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- </a:t>
            </a:r>
          </a:p>
          <a:p>
            <a:pPr indent="360680">
              <a:spcBef>
                <a:spcPts val="100"/>
              </a:spcBef>
              <a:spcAft>
                <a:spcPts val="10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Комплекс Гольджи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 </a:t>
            </a:r>
          </a:p>
          <a:p>
            <a:pPr indent="360680">
              <a:spcBef>
                <a:spcPts val="100"/>
              </a:spcBef>
              <a:spcAft>
                <a:spcPts val="10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5. Лизосомы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</a:p>
          <a:p>
            <a:pPr indent="360680">
              <a:spcBef>
                <a:spcPts val="100"/>
              </a:spcBef>
              <a:spcAft>
                <a:spcPts val="10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6. Митохондрии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 </a:t>
            </a:r>
          </a:p>
          <a:p>
            <a:pPr indent="360680">
              <a:spcBef>
                <a:spcPts val="100"/>
              </a:spcBef>
              <a:spcAft>
                <a:spcPts val="10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7. Рибосома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 </a:t>
            </a:r>
          </a:p>
          <a:p>
            <a:pPr indent="360680">
              <a:spcBef>
                <a:spcPts val="100"/>
              </a:spcBef>
              <a:spcAft>
                <a:spcPts val="10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8. Клеточный центр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</a:p>
          <a:p>
            <a:pPr indent="360680">
              <a:spcBef>
                <a:spcPts val="100"/>
              </a:spcBef>
              <a:spcAft>
                <a:spcPts val="10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9. Цитоскелет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 </a:t>
            </a:r>
          </a:p>
          <a:p>
            <a:pPr indent="360680">
              <a:spcBef>
                <a:spcPts val="100"/>
              </a:spcBef>
              <a:spcAft>
                <a:spcPts val="10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10. Ядро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3931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arhivurokov.ru/multiurok/html/2017/01/12/s_5877d6c5f31ad/527247_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69575" y="206652"/>
            <a:ext cx="1017668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У позвоночных животных </a:t>
            </a:r>
            <a:r>
              <a:rPr lang="ru-RU" sz="20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из наружного зародышевого листка 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формируются кожа и её железы, нервная система и органы чувств; </a:t>
            </a:r>
            <a:r>
              <a:rPr lang="ru-RU" sz="20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из среднего 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— хрящевой и костный скелет, почки, мышечная, половая и сердечно-сосудистая системы; </a:t>
            </a:r>
            <a:r>
              <a:rPr lang="ru-RU" sz="20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из внутреннего 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— лёгкие, кишечник и пищеварительные железы.</a:t>
            </a:r>
            <a:endParaRPr lang="ru-RU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8" b="5871"/>
          <a:stretch/>
        </p:blipFill>
        <p:spPr>
          <a:xfrm>
            <a:off x="2465695" y="1530091"/>
            <a:ext cx="7838364" cy="4925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625752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arhivurokov.ru/multiurok/html/2017/01/12/s_5877d6c5f31ad/527247_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856" y="281485"/>
            <a:ext cx="8393373" cy="6295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208230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arhivurokov.ru/multiurok/html/2017/01/12/s_5877d6c5f31ad/527247_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53134" y="333316"/>
            <a:ext cx="81886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После рождения особи начинается постэмбриональный период. Существует два типа постэмбрионального развития: прямое и непрямое.</a:t>
            </a:r>
            <a:endParaRPr lang="ru-RU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50" b="5672"/>
          <a:stretch/>
        </p:blipFill>
        <p:spPr>
          <a:xfrm>
            <a:off x="1705969" y="876341"/>
            <a:ext cx="9010359" cy="5715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957428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arhivurokov.ru/multiurok/html/2017/01/12/s_5877d6c5f31ad/527247_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94177" y="604224"/>
            <a:ext cx="4530707" cy="1162289"/>
          </a:xfrm>
          <a:prstGeom prst="rect">
            <a:avLst/>
          </a:prstGeom>
        </p:spPr>
        <p:txBody>
          <a:bodyPr wrap="none">
            <a:prstTxWarp prst="textTriangleInverted">
              <a:avLst/>
            </a:prstTxWarp>
            <a:spAutoFit/>
          </a:bodyPr>
          <a:lstStyle/>
          <a:p>
            <a:r>
              <a:rPr lang="ru-RU" sz="4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Рефлексия</a:t>
            </a:r>
            <a:endParaRPr lang="ru-RU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25336" y="507360"/>
            <a:ext cx="4451680" cy="646331"/>
          </a:xfrm>
          <a:prstGeom prst="rect">
            <a:avLst/>
          </a:prstGeom>
        </p:spPr>
        <p:txBody>
          <a:bodyPr wrap="square">
            <a:spAutoFit/>
            <a:scene3d>
              <a:camera prst="isometricOffAxis2Lef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36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«5 ступенек роста»</a:t>
            </a:r>
            <a:endParaRPr lang="ru-RU" sz="3600" b="1" dirty="0">
              <a:ln/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024884" y="1508534"/>
            <a:ext cx="3643952" cy="70968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Результат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Доволен                  Не доволен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96836" y="2537611"/>
            <a:ext cx="4572000" cy="7096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Ступенька защиты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Сложно                  Легко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96189" y="4795078"/>
            <a:ext cx="8372647" cy="7096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Ступенька настроения в конце работы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Отличное                        Хорошее                          Плохое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74856" y="3566688"/>
            <a:ext cx="6093980" cy="93967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Ступенька трудностей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Сложно искать, оформлять       Трудно сделать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Сложно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68926" y="5793473"/>
            <a:ext cx="9299910" cy="7096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Ступенька настроения в начале работы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Отличное                       Хорошее                     Плохое</a:t>
            </a:r>
          </a:p>
        </p:txBody>
      </p:sp>
      <p:pic>
        <p:nvPicPr>
          <p:cNvPr id="13314" name="Picture 2" descr="http://justclickit.ru/flash/other/other%20(1386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722" y="1120232"/>
            <a:ext cx="2732039" cy="4617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1224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arhivurokov.ru/multiurok/html/2017/01/12/s_5877d6c5f31ad/527247_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47999" y="2351782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Домашнее задание:</a:t>
            </a:r>
            <a:b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П. 4 – учить, пересказывать </a:t>
            </a:r>
            <a:br>
              <a:rPr lang="ru-RU" sz="3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br>
              <a:rPr lang="ru-RU" sz="3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митоз и мейоз</a:t>
            </a:r>
            <a:endParaRPr lang="ru-RU" sz="32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2637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arhivurokov.ru/multiurok/html/2017/01/12/s_5877d6c5f31ad/527247_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3959" y="1072319"/>
            <a:ext cx="9457898" cy="1487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 этом процессе говорят: </a:t>
            </a:r>
          </a:p>
          <a:p>
            <a:pPr>
              <a:spcAft>
                <a:spcPts val="750"/>
              </a:spcAft>
            </a:pPr>
            <a: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«Это процесс, с помощью которого Жизнь умудряется обвести вокруг пальца Время».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3959" y="2844225"/>
            <a:ext cx="78606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Тема: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Размножение и развитие организмов.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3958" y="3628074"/>
            <a:ext cx="99492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ru-RU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Цель урока: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изучить основные формы размножения живых организмов.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7521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arhivurokov.ru/multiurok/html/2017/01/12/s_5877d6c5f31ad/527247_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46495" y="1004194"/>
            <a:ext cx="10490580" cy="2151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Для организмов характерна способность к </a:t>
            </a:r>
            <a:r>
              <a:rPr lang="ru-RU" sz="24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размножению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24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индивидуальному развитию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</a:t>
            </a:r>
            <a:r>
              <a:rPr lang="ru-RU" sz="24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размножении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происходит увеличение численности особей и передача генетической информации от родителей к потомкам. В основе размножения лежат </a:t>
            </a:r>
            <a:r>
              <a:rPr lang="ru-RU" sz="24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процессы деления клеток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8308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arhivurokov.ru/multiurok/html/2017/01/12/s_5877d6c5f31ad/527247_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45017" y="327680"/>
            <a:ext cx="5553187" cy="530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Бесполое и половое размножение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15129" y="1090420"/>
            <a:ext cx="10085467" cy="2048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Предполагают, что в процессе эволюционного развития живой природы первым возникло бесполое размножение. В его основе лежит </a:t>
            </a:r>
            <a:r>
              <a:rPr lang="ru-RU" sz="24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митоз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Новые организмы развиваются из одной или нескольких клеток тела родительского организма. Все дочерние особи — точные копии материнской и имеют двойной набор хромосом.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://www.niceimage.ru/pic/201506/1680x1050/niceimage.ru-733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25" y="3139186"/>
            <a:ext cx="4915968" cy="3072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bugaga.ru/uploads/posts/2011-06/1307305590_zveri-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142" y="3139186"/>
            <a:ext cx="4608719" cy="3072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1575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decor.az/katalog-oboev.html?task=images.crossdomain&amp;image=https://static8.depositphotos.com/1002457/924/v/950/depositphotos_9243090-stock-illustration-science-background-with-dn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1" b="1900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5869" y="309510"/>
            <a:ext cx="11432274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40"/>
              </a:spcBef>
              <a:spcAft>
                <a:spcPts val="240"/>
              </a:spcAft>
            </a:pPr>
            <a:r>
              <a:rPr lang="ru-RU" sz="2800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 клетки в организме человека и животных можно разделить на две группы: соматические и половые. 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/>
          </p:nvPr>
        </p:nvGraphicFramePr>
        <p:xfrm>
          <a:off x="2332249" y="1323890"/>
          <a:ext cx="7275773" cy="5180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182932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decor.az/katalog-oboev.html?task=images.crossdomain&amp;image=https://static8.depositphotos.com/1002457/924/v/950/depositphotos_9243090-stock-illustration-science-background-with-dn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1" b="1900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3163" y="832199"/>
            <a:ext cx="7024049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Соматические и половые клетки </a:t>
            </a:r>
            <a:r>
              <a:rPr lang="ru-RU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отличаются числом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хромосом.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3163" y="1859552"/>
            <a:ext cx="11518710" cy="2807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соматических клетках человека — 46 хромосом (23 пары). </a:t>
            </a: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Хромосомы одной пары имеют одинаковые размеры и форму, поэтому их называют </a:t>
            </a:r>
            <a:r>
              <a:rPr lang="ru-RU" sz="20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гомологичными.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Первые 22 пары хромосом одинаковы у мужчин и женщин — это </a:t>
            </a:r>
            <a:r>
              <a:rPr lang="ru-RU" sz="20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аутосомы</a:t>
            </a:r>
            <a:r>
              <a:rPr lang="ru-RU" sz="20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(хромосомы, одинаковые у обоих полов). 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Хромосомы двадцать третьей пары — </a:t>
            </a:r>
            <a:r>
              <a:rPr lang="ru-RU" sz="20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половые - гетерохромосомы, 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они различаются у представителей разных полов. 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мужчин — это X </a:t>
            </a:r>
            <a:r>
              <a:rPr lang="ru-RU" sz="20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 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хромосомы</a:t>
            </a:r>
            <a:r>
              <a:rPr lang="ru-RU" sz="20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женщин — две Х-хромосомы.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1.bp.blogspot.com/-z7Qo8qq3e7A/Tp6hkpyys5I/AAAAAAAAABE/1wDcbN5TDIY/s1600/chromosom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212" y="0"/>
            <a:ext cx="2542749" cy="22518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mk.ru/upload/iblock_mk/475/63/17/7a/DETAIL_PICTURE__943566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352" y="4558352"/>
            <a:ext cx="3068351" cy="22996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peoplemagazines.net/wp-content/uploads/2016/01/162d0_x-chromosome-thinkstock-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892" y="4505694"/>
            <a:ext cx="4230806" cy="23523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3073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decor.az/katalog-oboev.html?task=images.crossdomain&amp;image=https://static8.depositphotos.com/1002457/924/v/950/depositphotos_9243090-stock-illustration-science-background-with-dn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1" b="1900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8615" y="1797116"/>
            <a:ext cx="11068334" cy="2968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750"/>
              </a:spcAft>
            </a:pP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Деление соматических слеток </a:t>
            </a:r>
            <a:b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клетки тела и всех его органов</a:t>
            </a: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107000"/>
              </a:lnSpc>
              <a:spcAft>
                <a:spcPts val="750"/>
              </a:spcAft>
            </a:pP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750"/>
              </a:spcAft>
            </a:pP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жизненном цикле клеток выделяют два периода: </a:t>
            </a:r>
            <a:r>
              <a:rPr lang="ru-RU" sz="3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интерфазу и собственно деление — митоз.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8590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decor.az/katalog-oboev.html?task=images.crossdomain&amp;image=https://static8.depositphotos.com/1002457/924/v/950/depositphotos_9243090-stock-illustration-science-background-with-dn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1" b="1900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9266" y="0"/>
            <a:ext cx="11773468" cy="5615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период </a:t>
            </a:r>
            <a:r>
              <a:rPr lang="ru-RU" sz="20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интерфазы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клетка готовится к очередному делению: происходит удвоение хромосом, запасаются органические вещества и энергия в виде АТФ. Удвоившиеся хромосомы состоят из двух половинок, связанных перетяжкой.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процессе митоза выделяют четыре стадии: профаза, метафаза, анафаза, телофаза.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Профаза 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хромосомы скручиваются, ядерная мембрана распадается, образуется веретено деления.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Метафаза.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Хромосомы собираются в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центре клетки, прикрепляются к нитям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веретена.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Анафаза.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Перетяжка делится,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половинки хромосом расходятся к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полюсам клетки и становятся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самостоятельными. 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Телофаза.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Вокруг хромосом восстанавливается ядерная мембрана, они раскручиваются и приобретают вид тонких нитей. Затем клетка с помощью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перетяжки делится пополам. 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Весь процесс длится в течении 1-2 часов.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1828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" name="Рисунок 12" descr="Стадии митоза (Рисунок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" t="6183" r="1839" b="4571"/>
          <a:stretch/>
        </p:blipFill>
        <p:spPr bwMode="auto">
          <a:xfrm>
            <a:off x="4665356" y="1828800"/>
            <a:ext cx="7526644" cy="4679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105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878</Words>
  <Application>Microsoft Office PowerPoint</Application>
  <PresentationFormat>Широкоэкранный</PresentationFormat>
  <Paragraphs>105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13</dc:creator>
  <cp:lastModifiedBy>13</cp:lastModifiedBy>
  <cp:revision>17</cp:revision>
  <dcterms:created xsi:type="dcterms:W3CDTF">2017-09-17T17:50:53Z</dcterms:created>
  <dcterms:modified xsi:type="dcterms:W3CDTF">2017-09-17T19:19:36Z</dcterms:modified>
</cp:coreProperties>
</file>