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1" r:id="rId4"/>
    <p:sldId id="270" r:id="rId5"/>
    <p:sldId id="271" r:id="rId6"/>
    <p:sldId id="268" r:id="rId7"/>
    <p:sldId id="273" r:id="rId8"/>
    <p:sldId id="257" r:id="rId9"/>
    <p:sldId id="256" r:id="rId10"/>
    <p:sldId id="272" r:id="rId11"/>
    <p:sldId id="263" r:id="rId12"/>
    <p:sldId id="27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alphaModFix amt="6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932723"/>
            <a:ext cx="5256584" cy="5280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797"/>
            </a:avLst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764" y="1790723"/>
            <a:ext cx="6064289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РАЗВИТИЕ ИССЛЕДОВАТЕЛЬСКИХ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НАВЫКОВ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УЧАЩИХСЯ В УРОЧНОЙ И</a:t>
            </a:r>
          </a:p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 ВНЕУРОЧНОЙ ДЕЯТЕЛЬНОСТИ.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048" y="4653136"/>
            <a:ext cx="329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 начальных классов </a:t>
            </a:r>
          </a:p>
          <a:p>
            <a:r>
              <a:rPr lang="ru-RU" dirty="0" err="1" smtClean="0"/>
              <a:t>Заводина</a:t>
            </a:r>
            <a:r>
              <a:rPr lang="ru-RU" dirty="0" smtClean="0"/>
              <a:t> Светлана Николаевна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508030"/>
            <a:ext cx="685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Коммунальное государственное учреждение «Средняя школа №2»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3968" y="6237312"/>
            <a:ext cx="2066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Г. </a:t>
            </a:r>
            <a:r>
              <a:rPr lang="ru-RU" dirty="0" err="1" smtClean="0"/>
              <a:t>Риддер</a:t>
            </a:r>
            <a:r>
              <a:rPr lang="ru-RU" dirty="0" smtClean="0"/>
              <a:t>  2019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05745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2656"/>
            <a:ext cx="4564038" cy="60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908720"/>
            <a:ext cx="252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Школьный тур  «</a:t>
            </a:r>
            <a:r>
              <a:rPr lang="ru-RU" dirty="0" err="1" smtClean="0"/>
              <a:t>Зерде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844824"/>
            <a:ext cx="2994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Исследовательская работа </a:t>
            </a:r>
          </a:p>
          <a:p>
            <a:pPr algn="ctr"/>
            <a:r>
              <a:rPr lang="ru-RU" dirty="0" smtClean="0"/>
              <a:t>«Вторая жизнь пластиковой </a:t>
            </a:r>
          </a:p>
          <a:p>
            <a:pPr algn="ctr"/>
            <a:r>
              <a:rPr lang="ru-RU" dirty="0" smtClean="0"/>
              <a:t>бутылки»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460358"/>
            <a:ext cx="2194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Новоселов Давид</a:t>
            </a:r>
          </a:p>
          <a:p>
            <a:r>
              <a:rPr lang="ru-RU" dirty="0" smtClean="0"/>
              <a:t>1 «В» класс 2019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1321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84690"/>
            <a:ext cx="8668399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Результат:</a:t>
            </a:r>
          </a:p>
          <a:p>
            <a:r>
              <a:rPr lang="ru-RU" sz="2000" dirty="0"/>
              <a:t>Такая система работы с учащимися имеет свои результаты. Учащиеся </a:t>
            </a:r>
            <a:r>
              <a:rPr lang="ru-RU" sz="2000" dirty="0" smtClean="0"/>
              <a:t>2В и 3 В</a:t>
            </a:r>
          </a:p>
          <a:p>
            <a:r>
              <a:rPr lang="ru-RU" sz="2000" dirty="0" smtClean="0"/>
              <a:t>классов </a:t>
            </a:r>
            <a:r>
              <a:rPr lang="ru-RU" sz="2000" dirty="0"/>
              <a:t>готовят свои </a:t>
            </a:r>
            <a:r>
              <a:rPr lang="ru-RU" sz="2000" dirty="0" smtClean="0"/>
              <a:t>сообщения, рефераты. </a:t>
            </a:r>
          </a:p>
          <a:p>
            <a:endParaRPr lang="ru-RU" sz="2000" dirty="0"/>
          </a:p>
          <a:p>
            <a:r>
              <a:rPr lang="ru-RU" sz="2000" dirty="0"/>
              <a:t>Работа с дополнительной литературой помогает учащимся </a:t>
            </a:r>
            <a:r>
              <a:rPr lang="ru-RU" sz="2000" dirty="0" smtClean="0"/>
              <a:t>углубить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свои знания по литературному чтению, </a:t>
            </a:r>
            <a:r>
              <a:rPr lang="ru-RU" sz="2000" dirty="0" smtClean="0"/>
              <a:t>познанию мира, </a:t>
            </a:r>
            <a:r>
              <a:rPr lang="ru-RU" sz="2000" dirty="0"/>
              <a:t>естествознанию,</a:t>
            </a:r>
            <a:endParaRPr lang="ru-RU" sz="2000" dirty="0" smtClean="0"/>
          </a:p>
          <a:p>
            <a:r>
              <a:rPr lang="ru-RU" sz="2000" dirty="0" smtClean="0"/>
              <a:t>расширить </a:t>
            </a:r>
            <a:r>
              <a:rPr lang="ru-RU" sz="2000" dirty="0"/>
              <a:t>общие знания </a:t>
            </a:r>
            <a:r>
              <a:rPr lang="ru-RU" sz="2000" dirty="0" smtClean="0"/>
              <a:t>о </a:t>
            </a:r>
            <a:r>
              <a:rPr lang="ru-RU" sz="2000" dirty="0"/>
              <a:t>живой природе, закрепить интерес к </a:t>
            </a:r>
            <a:r>
              <a:rPr lang="ru-RU" sz="2000" dirty="0" smtClean="0"/>
              <a:t>учебным</a:t>
            </a:r>
          </a:p>
          <a:p>
            <a:r>
              <a:rPr lang="ru-RU" sz="2000" dirty="0" smtClean="0"/>
              <a:t> предметам </a:t>
            </a:r>
            <a:r>
              <a:rPr lang="ru-RU" sz="2000" dirty="0"/>
              <a:t>и, возможно </a:t>
            </a:r>
            <a:r>
              <a:rPr lang="ru-RU" sz="2000" dirty="0" smtClean="0"/>
              <a:t>в </a:t>
            </a:r>
            <a:r>
              <a:rPr lang="ru-RU" sz="2000" dirty="0"/>
              <a:t>б</a:t>
            </a:r>
            <a:r>
              <a:rPr lang="ru-RU" sz="2000" dirty="0" smtClean="0"/>
              <a:t>удущем выбрать профессию</a:t>
            </a:r>
            <a:r>
              <a:rPr lang="ru-RU" sz="2000" dirty="0"/>
              <a:t>, </a:t>
            </a:r>
            <a:r>
              <a:rPr lang="ru-RU" sz="2000" dirty="0" smtClean="0"/>
              <a:t>связанную </a:t>
            </a:r>
            <a:r>
              <a:rPr lang="ru-RU" sz="2000" dirty="0"/>
              <a:t>с </a:t>
            </a:r>
            <a:r>
              <a:rPr lang="ru-RU" sz="2000" dirty="0" smtClean="0"/>
              <a:t>тем</a:t>
            </a:r>
          </a:p>
          <a:p>
            <a:r>
              <a:rPr lang="ru-RU" sz="2000" dirty="0" smtClean="0"/>
              <a:t> или иным предметом. </a:t>
            </a:r>
          </a:p>
          <a:p>
            <a:endParaRPr lang="ru-RU" sz="2000" dirty="0"/>
          </a:p>
          <a:p>
            <a:r>
              <a:rPr lang="ru-RU" sz="2000" dirty="0" smtClean="0"/>
              <a:t>Так </a:t>
            </a:r>
            <a:r>
              <a:rPr lang="ru-RU" sz="2000" dirty="0"/>
              <a:t>рождаются идеи </a:t>
            </a:r>
            <a:r>
              <a:rPr lang="ru-RU" sz="2000" i="1" dirty="0"/>
              <a:t>проектов</a:t>
            </a:r>
            <a:r>
              <a:rPr lang="ru-RU" sz="2000" i="1" dirty="0" smtClean="0"/>
              <a:t>, </a:t>
            </a:r>
            <a:r>
              <a:rPr lang="ru-RU" sz="2000" i="1" dirty="0"/>
              <a:t>темы</a:t>
            </a:r>
            <a:r>
              <a:rPr lang="ru-RU" sz="2000" dirty="0"/>
              <a:t> научно-исследовательских работ </a:t>
            </a:r>
            <a:endParaRPr lang="ru-RU" sz="2000" dirty="0" smtClean="0"/>
          </a:p>
          <a:p>
            <a:r>
              <a:rPr lang="ru-RU" sz="2000" dirty="0" smtClean="0"/>
              <a:t>( 3место в школе -2019г.),</a:t>
            </a:r>
          </a:p>
          <a:p>
            <a:r>
              <a:rPr lang="ru-RU" sz="2000" dirty="0"/>
              <a:t> </a:t>
            </a:r>
            <a:r>
              <a:rPr lang="ru-RU" sz="2000" i="1" dirty="0"/>
              <a:t>возрастает</a:t>
            </a:r>
            <a:r>
              <a:rPr lang="ru-RU" sz="2000" dirty="0"/>
              <a:t> интерес к участию в </a:t>
            </a:r>
            <a:r>
              <a:rPr lang="ru-RU" sz="2000" dirty="0" smtClean="0"/>
              <a:t>школьных</a:t>
            </a:r>
            <a:r>
              <a:rPr lang="ru-RU" sz="2000" dirty="0"/>
              <a:t> </a:t>
            </a:r>
            <a:r>
              <a:rPr lang="ru-RU" sz="2000" i="1" dirty="0"/>
              <a:t>олимпиадах</a:t>
            </a:r>
            <a:r>
              <a:rPr lang="ru-RU" sz="2000" dirty="0"/>
              <a:t> </a:t>
            </a:r>
            <a:r>
              <a:rPr lang="ru-RU" sz="2000" dirty="0" smtClean="0"/>
              <a:t>по естествознанию</a:t>
            </a:r>
          </a:p>
          <a:p>
            <a:r>
              <a:rPr lang="ru-RU" sz="2000" dirty="0" smtClean="0"/>
              <a:t> (3 место), познанию мира (2 место). </a:t>
            </a:r>
          </a:p>
          <a:p>
            <a:endParaRPr lang="ru-RU" sz="2000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3178896" cy="423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User\Desktop\фотки\Класс в\20181027_104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4558" y="1786875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49" y="1090798"/>
            <a:ext cx="6503078" cy="487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6369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331632"/>
            <a:ext cx="690766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8924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08720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«</a:t>
            </a:r>
            <a:r>
              <a:rPr lang="ru-RU" sz="3600" b="1" i="1" dirty="0"/>
              <a:t>Значительное влияние на поведение и деятельность оказывает то знание, которое самостоятельно усвоено человеком и связано с открытием, сделанным им самим</a:t>
            </a:r>
            <a:r>
              <a:rPr lang="ru-RU" sz="3600" b="1" i="1" dirty="0" smtClean="0"/>
              <a:t>».</a:t>
            </a:r>
          </a:p>
          <a:p>
            <a:pPr algn="r"/>
            <a:r>
              <a:rPr lang="ru-RU" sz="3600" dirty="0" smtClean="0"/>
              <a:t> </a:t>
            </a:r>
            <a:r>
              <a:rPr lang="ru-RU" sz="2800" b="1" dirty="0"/>
              <a:t>Карл </a:t>
            </a:r>
            <a:r>
              <a:rPr lang="ru-RU" sz="2800" b="1" dirty="0" err="1" smtClean="0"/>
              <a:t>Роджерс</a:t>
            </a:r>
            <a:endParaRPr lang="ru-RU" sz="28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9502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2996" y="404664"/>
            <a:ext cx="376727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Исследовательская деятельность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1052736"/>
            <a:ext cx="236475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Урочная деятельность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41740" y="1068524"/>
            <a:ext cx="271753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772815"/>
            <a:ext cx="263392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Исследовательские</a:t>
            </a:r>
          </a:p>
          <a:p>
            <a:r>
              <a:rPr lang="ru-RU" dirty="0" smtClean="0"/>
              <a:t> методы (практические </a:t>
            </a:r>
          </a:p>
          <a:p>
            <a:r>
              <a:rPr lang="ru-RU" dirty="0" smtClean="0"/>
              <a:t>и лабораторные работы)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0109" y="3728286"/>
            <a:ext cx="103906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Проекты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8481" y="4230380"/>
            <a:ext cx="216225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Творческие задания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05396" y="2713233"/>
            <a:ext cx="154927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Коллективная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508104" y="1868379"/>
            <a:ext cx="118481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Групповая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2893030"/>
            <a:ext cx="185467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Индивидуальная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110107" y="3410416"/>
            <a:ext cx="221721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Познавательные</a:t>
            </a:r>
          </a:p>
          <a:p>
            <a:r>
              <a:rPr lang="ru-RU" dirty="0" smtClean="0"/>
              <a:t> игры, конкурсы, </a:t>
            </a:r>
          </a:p>
          <a:p>
            <a:r>
              <a:rPr lang="ru-RU" dirty="0" smtClean="0"/>
              <a:t>2.  Предметные </a:t>
            </a:r>
          </a:p>
          <a:p>
            <a:r>
              <a:rPr lang="ru-RU" dirty="0" smtClean="0"/>
              <a:t>    недели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407852" y="2558346"/>
            <a:ext cx="138531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Кружок</a:t>
            </a:r>
          </a:p>
          <a:p>
            <a:pPr marL="342900" indent="-342900">
              <a:buAutoNum type="arabicPeriod"/>
            </a:pPr>
            <a:r>
              <a:rPr lang="ru-RU" dirty="0" smtClean="0"/>
              <a:t>Проекты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692916" y="3613313"/>
            <a:ext cx="241707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Исследовательская</a:t>
            </a:r>
          </a:p>
          <a:p>
            <a:r>
              <a:rPr lang="ru-RU" dirty="0" smtClean="0"/>
              <a:t> работа</a:t>
            </a:r>
          </a:p>
          <a:p>
            <a:r>
              <a:rPr lang="ru-RU" dirty="0" smtClean="0"/>
              <a:t>2. Творческая работа</a:t>
            </a:r>
          </a:p>
          <a:p>
            <a:r>
              <a:rPr lang="ru-RU" dirty="0" smtClean="0"/>
              <a:t>3. Проект, реферат, </a:t>
            </a:r>
          </a:p>
          <a:p>
            <a:r>
              <a:rPr lang="ru-RU" dirty="0" smtClean="0"/>
              <a:t>сообщение.</a:t>
            </a:r>
            <a:endParaRPr lang="ru-RU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1835696" y="1422068"/>
            <a:ext cx="242316" cy="3507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09" y="1511363"/>
            <a:ext cx="304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14281"/>
            <a:ext cx="304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34" y="2227058"/>
            <a:ext cx="304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09" y="3289589"/>
            <a:ext cx="304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Прямая соединительная линия 16"/>
          <p:cNvCxnSpPr>
            <a:endCxn id="19" idx="1"/>
          </p:cNvCxnSpPr>
          <p:nvPr/>
        </p:nvCxnSpPr>
        <p:spPr>
          <a:xfrm>
            <a:off x="622758" y="2737015"/>
            <a:ext cx="15721" cy="2388819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  <a:headEnd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61" y="752702"/>
            <a:ext cx="304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96" y="773996"/>
            <a:ext cx="304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557">
            <a:off x="4568316" y="1385503"/>
            <a:ext cx="304800" cy="149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8700">
            <a:off x="7005879" y="1467912"/>
            <a:ext cx="304800" cy="148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479" y="2961751"/>
            <a:ext cx="2470997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Учебные </a:t>
            </a:r>
            <a:r>
              <a:rPr lang="ru-RU" dirty="0" smtClean="0"/>
              <a:t>исследования</a:t>
            </a:r>
          </a:p>
          <a:p>
            <a:r>
              <a:rPr lang="ru-RU" dirty="0" smtClean="0"/>
              <a:t> </a:t>
            </a:r>
            <a:r>
              <a:rPr lang="ru-RU" dirty="0"/>
              <a:t>по проблеме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8479" y="4941168"/>
            <a:ext cx="119526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Экскурсии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9413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532" y="386221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Урочная деятельность: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2815" y="980728"/>
            <a:ext cx="2465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Урок-исследование </a:t>
            </a:r>
          </a:p>
          <a:p>
            <a:r>
              <a:rPr lang="ru-RU" dirty="0" smtClean="0"/>
              <a:t>Естествознание</a:t>
            </a:r>
          </a:p>
          <a:p>
            <a:r>
              <a:rPr lang="ru-RU" dirty="0" smtClean="0"/>
              <a:t>2 класс</a:t>
            </a:r>
          </a:p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«Как мы улыбаемся?»</a:t>
            </a:r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6202718" cy="465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86" y="497632"/>
            <a:ext cx="6027114" cy="452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77903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36" y="548680"/>
            <a:ext cx="4529046" cy="603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0535"/>
            <a:ext cx="7476517" cy="448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24744"/>
            <a:ext cx="280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Виды почвы (Плодородие)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40809" y="1638345"/>
            <a:ext cx="2193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Математика 1 класс </a:t>
            </a:r>
          </a:p>
          <a:p>
            <a:r>
              <a:rPr lang="ru-RU" dirty="0" smtClean="0"/>
              <a:t>«Виды диаграмм»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Урок-исследование </a:t>
            </a:r>
          </a:p>
          <a:p>
            <a:r>
              <a:rPr lang="ru-RU" dirty="0"/>
              <a:t>Естествознание</a:t>
            </a:r>
          </a:p>
          <a:p>
            <a:r>
              <a:rPr lang="ru-RU" dirty="0"/>
              <a:t>2 класс</a:t>
            </a:r>
          </a:p>
        </p:txBody>
      </p:sp>
    </p:spTree>
    <p:extLst>
      <p:ext uri="{BB962C8B-B14F-4D97-AF65-F5344CB8AC3E}">
        <p14:creationId xmlns:p14="http://schemas.microsoft.com/office/powerpoint/2010/main" val="30141599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2" y="1579362"/>
            <a:ext cx="3416129" cy="455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549" y="1579362"/>
            <a:ext cx="3325044" cy="443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76672"/>
            <a:ext cx="766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Домашнее задание исследовательского  характера может сочетать в себе</a:t>
            </a:r>
          </a:p>
          <a:p>
            <a:r>
              <a:rPr lang="ru-RU" dirty="0" smtClean="0"/>
              <a:t>Разнообразные виды, причем позволяет провести учебное исследование, достаточно  протяженное во времени.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1182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070884" cy="409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041" y="692696"/>
            <a:ext cx="8239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Домашнее задание</a:t>
            </a:r>
          </a:p>
          <a:p>
            <a:r>
              <a:rPr lang="ru-RU" dirty="0" smtClean="0"/>
              <a:t> «Найди из разных источников дополнительную информацию о диких животных»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3160894" cy="42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77" y="1339027"/>
            <a:ext cx="3958898" cy="52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0844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75047"/>
            <a:ext cx="6843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Внеурочная работа учащихся-благоприятная почва</a:t>
            </a:r>
          </a:p>
          <a:p>
            <a:r>
              <a:rPr lang="ru-RU" dirty="0" smtClean="0"/>
              <a:t> для развития исследовательских навыков, которые приобретаются </a:t>
            </a:r>
          </a:p>
          <a:p>
            <a:r>
              <a:rPr lang="ru-RU" dirty="0" smtClean="0"/>
              <a:t> на индивидуальных и групповых консультациях.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61279"/>
            <a:ext cx="8617808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ИССЛЕДОВАТЕЛЬСКАЯ ДЕЯТЕЛЬНОСТЬ ВО ВНЕУРОЧНОЕ ВРЕМЯ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6084971">
            <a:off x="1619672" y="22768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3882436" y="224142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3993667">
            <a:off x="6628874" y="229124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2974764"/>
            <a:ext cx="269849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Исследовательская</a:t>
            </a:r>
          </a:p>
          <a:p>
            <a:r>
              <a:rPr lang="ru-RU" sz="2400" dirty="0" smtClean="0"/>
              <a:t> практика,</a:t>
            </a:r>
          </a:p>
          <a:p>
            <a:r>
              <a:rPr lang="ru-RU" sz="2400" dirty="0" smtClean="0"/>
              <a:t> процесс работы </a:t>
            </a:r>
          </a:p>
          <a:p>
            <a:r>
              <a:rPr lang="ru-RU" sz="2400" dirty="0" smtClean="0"/>
              <a:t>над темой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596016" y="3102096"/>
            <a:ext cx="161800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Работа </a:t>
            </a:r>
          </a:p>
          <a:p>
            <a:r>
              <a:rPr lang="ru-RU" sz="2400" dirty="0" smtClean="0"/>
              <a:t>в кружках, </a:t>
            </a:r>
          </a:p>
          <a:p>
            <a:r>
              <a:rPr lang="ru-RU" sz="2400" dirty="0" smtClean="0"/>
              <a:t>секциях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342101" y="3102096"/>
            <a:ext cx="2381678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Участие во </a:t>
            </a:r>
          </a:p>
          <a:p>
            <a:r>
              <a:rPr lang="ru-RU" sz="2400" dirty="0" smtClean="0"/>
              <a:t>внеклассных</a:t>
            </a:r>
          </a:p>
          <a:p>
            <a:r>
              <a:rPr lang="ru-RU" sz="2400" dirty="0" smtClean="0"/>
              <a:t> познавательных</a:t>
            </a:r>
          </a:p>
          <a:p>
            <a:r>
              <a:rPr lang="ru-RU" sz="2400" dirty="0" smtClean="0"/>
              <a:t> мероприятиях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940591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ages.myshared.ru/7/829192/slide_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9" y="836712"/>
            <a:ext cx="3441576" cy="458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4756109" cy="356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3488001" cy="465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325" y="364014"/>
            <a:ext cx="371261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Полезные ископаемые нашего края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06935" y="436022"/>
            <a:ext cx="33554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Морские и пресноводные рыбы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4682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Шаблон Универсаль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Универсальный</Template>
  <TotalTime>417</TotalTime>
  <Words>332</Words>
  <Application>Microsoft Office PowerPoint</Application>
  <PresentationFormat>Экран (4:3)</PresentationFormat>
  <Paragraphs>88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Шаблон Универсальный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2019-10-25T09:52:43Z</dcterms:created>
  <dcterms:modified xsi:type="dcterms:W3CDTF">2019-10-26T12:01:17Z</dcterms:modified>
</cp:coreProperties>
</file>