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734" r:id="rId3"/>
    <p:sldId id="437" r:id="rId4"/>
    <p:sldId id="510" r:id="rId6"/>
    <p:sldId id="438" r:id="rId7"/>
    <p:sldId id="517" r:id="rId8"/>
    <p:sldId id="512" r:id="rId9"/>
    <p:sldId id="435" r:id="rId10"/>
    <p:sldId id="776" r:id="rId11"/>
    <p:sldId id="582" r:id="rId12"/>
    <p:sldId id="676" r:id="rId13"/>
    <p:sldId id="589" r:id="rId14"/>
    <p:sldId id="289" r:id="rId15"/>
    <p:sldId id="583" r:id="rId16"/>
    <p:sldId id="290" r:id="rId17"/>
    <p:sldId id="446" r:id="rId18"/>
    <p:sldId id="445" r:id="rId19"/>
    <p:sldId id="581" r:id="rId20"/>
    <p:sldId id="579" r:id="rId21"/>
    <p:sldId id="593" r:id="rId22"/>
    <p:sldId id="297" r:id="rId23"/>
    <p:sldId id="443" r:id="rId24"/>
    <p:sldId id="281" r:id="rId25"/>
    <p:sldId id="284" r:id="rId26"/>
    <p:sldId id="385" r:id="rId27"/>
    <p:sldId id="418" r:id="rId28"/>
    <p:sldId id="431" r:id="rId29"/>
    <p:sldId id="673" r:id="rId30"/>
    <p:sldId id="674" r:id="rId31"/>
    <p:sldId id="677" r:id="rId32"/>
    <p:sldId id="306" r:id="rId33"/>
    <p:sldId id="308" r:id="rId34"/>
    <p:sldId id="421" r:id="rId35"/>
    <p:sldId id="454" r:id="rId36"/>
    <p:sldId id="416" r:id="rId37"/>
    <p:sldId id="417" r:id="rId38"/>
    <p:sldId id="712" r:id="rId39"/>
    <p:sldId id="713" r:id="rId40"/>
    <p:sldId id="27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EE78"/>
    <a:srgbClr val="000000"/>
    <a:srgbClr val="E6F882"/>
    <a:srgbClr val="F7FC7E"/>
    <a:srgbClr val="0C7E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-246" y="-84"/>
      </p:cViewPr>
      <p:guideLst>
        <p:guide orient="horz" pos="2160"/>
        <p:guide pos="298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4" Type="http://schemas.openxmlformats.org/officeDocument/2006/relationships/tableStyles" Target="tableStyles.xml"/><Relationship Id="rId43" Type="http://schemas.openxmlformats.org/officeDocument/2006/relationships/viewProps" Target="viewProps.xml"/><Relationship Id="rId42" Type="http://schemas.openxmlformats.org/officeDocument/2006/relationships/presProps" Target="presProps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image" Target="../media/image15.jpeg"/></Relationships>
</file>

<file path=ppt/slides/_rels/slide3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image" Target="../media/image2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.png"/><Relationship Id="rId2" Type="http://schemas.openxmlformats.org/officeDocument/2006/relationships/hyperlink" Target="http://allforchildren.ru/pictures/showimg/books/book017png.htm" TargetMode="External"/><Relationship Id="rId1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мещающее содержимое 3"/>
          <p:cNvSpPr>
            <a:spLocks noGrp="1"/>
          </p:cNvSpPr>
          <p:nvPr>
            <p:ph sz="quarter" idx="14"/>
          </p:nvPr>
        </p:nvSpPr>
        <p:spPr>
          <a:xfrm>
            <a:off x="107315" y="275590"/>
            <a:ext cx="8770620" cy="1718945"/>
          </a:xfrm>
          <a:solidFill>
            <a:schemeClr val="bg1"/>
          </a:solidFill>
        </p:spPr>
        <p:txBody>
          <a:bodyPr>
            <a:noAutofit/>
          </a:bodyPr>
          <a:p>
            <a:pPr marL="45720" indent="0" algn="ctr">
              <a:buNone/>
            </a:pPr>
            <a:r>
              <a:rPr lang="ru-RU" sz="2700" b="1" dirty="0">
                <a:solidFill>
                  <a:schemeClr val="tx2">
                    <a:lumMod val="75000"/>
                  </a:schemeClr>
                </a:solidFill>
              </a:rPr>
              <a:t>Мастер-класс для воспитатетелей </a:t>
            </a:r>
            <a:endParaRPr lang="ru-RU" sz="2700" b="1" dirty="0">
              <a:solidFill>
                <a:schemeClr val="tx2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2700" b="1" dirty="0">
                <a:solidFill>
                  <a:schemeClr val="accent6">
                    <a:lumMod val="75000"/>
                  </a:schemeClr>
                </a:solidFill>
              </a:rPr>
              <a:t>«Развитие пространственной ориентации</a:t>
            </a:r>
            <a:endParaRPr lang="ru-RU" sz="27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2700" b="1" dirty="0">
                <a:solidFill>
                  <a:schemeClr val="accent6">
                    <a:lumMod val="75000"/>
                  </a:schemeClr>
                </a:solidFill>
              </a:rPr>
              <a:t>у детей дошкольного возраста»</a:t>
            </a:r>
            <a:endParaRPr lang="ru-RU" sz="27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endParaRPr lang="ru-RU" sz="27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45720" indent="0" algn="ctr">
              <a:buNone/>
            </a:pPr>
            <a:r>
              <a:rPr lang="ru-RU" sz="27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ru-RU" sz="27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33370" y="2277110"/>
            <a:ext cx="61283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2400" b="1" dirty="0"/>
              <a:t>Учитель-дефектолог: Парфёнова Н.Л.</a:t>
            </a:r>
            <a:endParaRPr lang="ru-RU" sz="2400" b="1" dirty="0"/>
          </a:p>
        </p:txBody>
      </p:sp>
      <p:pic>
        <p:nvPicPr>
          <p:cNvPr id="2" name="Замещающее содержимое 1" descr="ltnb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2131060" y="3172460"/>
            <a:ext cx="5375910" cy="36010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95" y="116840"/>
            <a:ext cx="2049780" cy="657860"/>
          </a:xfr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/>
          <a:p>
            <a:pPr marL="0" indent="0" algn="l">
              <a:buNone/>
            </a:pPr>
            <a:r>
              <a:rPr lang="ru-RU" altLang="en-US" sz="2800">
                <a:solidFill>
                  <a:srgbClr val="C00000"/>
                </a:solidFill>
              </a:rPr>
              <a:t>Игры:</a:t>
            </a:r>
            <a:br>
              <a:rPr lang="ru-RU" altLang="en-US" sz="2800">
                <a:solidFill>
                  <a:srgbClr val="C00000"/>
                </a:solidFill>
              </a:rPr>
            </a:br>
            <a:endParaRPr lang="ru-RU" altLang="en-US" sz="2800">
              <a:solidFill>
                <a:srgbClr val="C00000"/>
              </a:solidFill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395605" y="765175"/>
            <a:ext cx="7397750" cy="5133975"/>
          </a:xfrm>
          <a:solidFill>
            <a:schemeClr val="bg1"/>
          </a:solidFill>
        </p:spPr>
        <p:txBody>
          <a:bodyPr>
            <a:noAutofit/>
          </a:bodyPr>
          <a:p>
            <a:pPr>
              <a:buFont typeface="Wingdings" panose="05000000000000000000" charset="0"/>
              <a:buChar char="Ø"/>
            </a:pPr>
            <a:r>
              <a:rPr lang="ru-RU" altLang="en-US" sz="2400">
                <a:solidFill>
                  <a:srgbClr val="C00000"/>
                </a:solidFill>
              </a:rPr>
              <a:t>«Ветрянка»</a:t>
            </a:r>
            <a:r>
              <a:rPr lang="ru-RU" altLang="en-US"/>
              <a:t> (шапочка доктора, портрет ребенка с ярко выраженными чертами, зеленые кружочки на липучке (можно магнитную доску с магнитами)</a:t>
            </a:r>
            <a:endParaRPr lang="ru-RU" altLang="en-US"/>
          </a:p>
          <a:p>
            <a:pPr marL="45720" indent="0">
              <a:buNone/>
            </a:pPr>
            <a:r>
              <a:rPr lang="ru-RU" altLang="en-US"/>
              <a:t>Сейчас мы с вами поиграем в больницу. Есть такая заразная болезнь «Ветрянка». Саша заболел ветрянкой, у него на лице стали появляться прыщики, их мажут зеленкой. Прыщик появился выше носа (ребенок прилепляет зеленый кружок выше носа). Прыщик появился ниже рта, прыщик появился выше бровей и т. д. Саша поправился: болячка исчезла выше носа, ниже рта, выше бровей и т. д.</a:t>
            </a:r>
            <a:endParaRPr lang="ru-RU" altLang="en-US"/>
          </a:p>
          <a:p>
            <a:pPr>
              <a:buFont typeface="Wingdings" panose="05000000000000000000" charset="0"/>
              <a:buChar char="Ø"/>
            </a:pPr>
            <a:r>
              <a:rPr lang="ru-RU" altLang="en-US" sz="2400" b="1">
                <a:solidFill>
                  <a:srgbClr val="C00000"/>
                </a:solidFill>
              </a:rPr>
              <a:t>«Где прищепки?», «Собери прищепки»</a:t>
            </a:r>
            <a:endParaRPr lang="ru-RU" altLang="en-US" sz="2400" b="1">
              <a:solidFill>
                <a:srgbClr val="C00000"/>
              </a:solidFill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altLang="en-US" sz="2400" b="1">
                <a:solidFill>
                  <a:srgbClr val="C00000"/>
                </a:solidFill>
              </a:rPr>
              <a:t>«Что забыл нарисовать Незнайка?» </a:t>
            </a:r>
            <a:endParaRPr lang="ru-RU" altLang="en-US" sz="2400" b="1">
              <a:solidFill>
                <a:srgbClr val="C00000"/>
              </a:solidFill>
            </a:endParaRPr>
          </a:p>
          <a:p>
            <a:pPr>
              <a:buNone/>
            </a:pPr>
            <a:endParaRPr lang="ru-RU" alt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040" y="45085"/>
            <a:ext cx="7898765" cy="1143000"/>
          </a:xfrm>
          <a:solidFill>
            <a:srgbClr val="E6F882"/>
          </a:solidFill>
        </p:spPr>
        <p:txBody>
          <a:bodyPr/>
          <a:p>
            <a:pPr marL="0" indent="0" algn="ctr">
              <a:buNone/>
            </a:pP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Обучение </a:t>
            </a: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детей ориентировке “на себе”, в схеме собственного тела.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28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6100" y="2060575"/>
            <a:ext cx="4001135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Первостепенная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отводится различению «правого-левого».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понимать где правая рука, где левая рука, правое ухо, левое ухо и т. д.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Ребёнок сам и есть точка отсчёта. Поэтому полезно твёрдо выучить с ребёнком правую и левую стороны тела. Если малышу трудно запомнить это, то надо создать какие-то "якоря".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>
            <p:ph sz="quarter" idx="13"/>
          </p:nvPr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"/>
          <a:stretch>
            <a:fillRect/>
          </a:stretch>
        </p:blipFill>
        <p:spPr bwMode="auto">
          <a:xfrm>
            <a:off x="323850" y="1412875"/>
            <a:ext cx="3672840" cy="5207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"/>
          <a:srcRect l="28279" t="14584" r="40177" b="14291"/>
          <a:stretch>
            <a:fillRect/>
          </a:stretch>
        </p:blipFill>
        <p:spPr>
          <a:xfrm>
            <a:off x="5669280" y="182880"/>
            <a:ext cx="3171151" cy="5362597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85115" y="1484630"/>
            <a:ext cx="4514850" cy="482092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endParaRPr lang="ru-RU" sz="2000" dirty="0" smtClean="0"/>
          </a:p>
          <a:p>
            <a:pPr marL="0" indent="0">
              <a:buNone/>
            </a:pPr>
            <a:r>
              <a:rPr lang="ru-RU" sz="2200" dirty="0" smtClean="0"/>
              <a:t>Ребёнку </a:t>
            </a:r>
            <a:r>
              <a:rPr lang="ru-RU" sz="2200" dirty="0"/>
              <a:t>на левую руку надевается красная ленточка (это может быть </a:t>
            </a:r>
            <a:r>
              <a:rPr lang="ru-RU" sz="2200" dirty="0" err="1"/>
              <a:t>резиночка</a:t>
            </a:r>
            <a:r>
              <a:rPr lang="ru-RU" sz="2200" dirty="0"/>
              <a:t> для волос, браслет), которую ребёнок не снимает на протяжении всего курса занятий. Красная ленточка служит маркером, с помощью которого ребёнок будет определять, где у него правая рука, а где левая. Ленточка повязывается именно на левую руку, так как в школе ребёнок </a:t>
            </a:r>
            <a:r>
              <a:rPr lang="ru-RU" sz="2200" dirty="0" smtClean="0"/>
              <a:t>делает </a:t>
            </a:r>
            <a:r>
              <a:rPr lang="ru-RU" sz="2200" dirty="0"/>
              <a:t>слева направо (от левой руки)— </a:t>
            </a:r>
            <a:r>
              <a:rPr lang="ru-RU" sz="2200" dirty="0" smtClean="0"/>
              <a:t>пишет, читает.</a:t>
            </a:r>
            <a:endParaRPr lang="ru-RU" sz="2200" dirty="0" smtClean="0"/>
          </a:p>
        </p:txBody>
      </p:sp>
      <p:sp>
        <p:nvSpPr>
          <p:cNvPr id="14" name="Прямоугольник 13"/>
          <p:cNvSpPr/>
          <p:nvPr/>
        </p:nvSpPr>
        <p:spPr>
          <a:xfrm>
            <a:off x="5943600" y="2194560"/>
            <a:ext cx="285750" cy="28956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107315" y="44450"/>
            <a:ext cx="5267960" cy="82994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Развитие  пространственных представлений</a:t>
            </a:r>
            <a:endParaRPr lang="ru-RU" sz="2400" b="1" dirty="0" smtClean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6626" name="Rectangle 2"/>
          <p:cNvSpPr>
            <a:spLocks noGrp="1"/>
          </p:cNvSpPr>
          <p:nvPr>
            <p:ph type="title"/>
          </p:nvPr>
        </p:nvSpPr>
        <p:spPr>
          <a:xfrm>
            <a:off x="500063" y="214313"/>
            <a:ext cx="8229600" cy="508000"/>
          </a:xfrm>
          <a:solidFill>
            <a:srgbClr val="E6F882"/>
          </a:solidFill>
        </p:spPr>
        <p:txBody>
          <a:bodyPr vert="horz" wrap="square" lIns="91440" tIns="45720" rIns="91440" bIns="45720" anchor="t" anchorCtr="0"/>
          <a:p>
            <a:pPr marL="0" indent="0" algn="l" eaLnBrk="1" hangingPunct="1">
              <a:buNone/>
            </a:pPr>
            <a:r>
              <a:rPr sz="3800" b="1" dirty="0"/>
              <a:t>Виды заданий:</a:t>
            </a:r>
            <a:br>
              <a:rPr sz="3800" dirty="0"/>
            </a:br>
            <a:endParaRPr sz="3800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28625" y="857250"/>
            <a:ext cx="8329613" cy="5380038"/>
          </a:xfrm>
          <a:solidFill>
            <a:schemeClr val="bg1"/>
          </a:solidFill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Правая и левая руки (во время еды, рисования и др. обращаем внимание ребенка на функциональные преимущества правой руки. С </a:t>
            </a:r>
            <a:r>
              <a:rPr kumimoji="0" lang="ru-RU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леворукими</a:t>
            </a: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детьми работаем индивидуально, ни в коем случае не переучивая и не ругая их):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какой руке держишь ложку?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какую руку взял хлеб?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 какой руке держишь карандаш?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Какой рукой придерживаешь лист бумаги?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kumimoji="0" lang="ru-RU" sz="105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4. Правосторонние и левосторонние части тела (на физкультуре, во время игр и занятий обговариваем названия частей тела, связывая их с названием рук):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Левая нога там, где левая рука.</a:t>
            </a:r>
            <a:endParaRPr kumimoji="0" lang="ru-RU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anose="05000000000000000000" pitchFamily="2" charset="2"/>
              <a:buChar char="n"/>
              <a:defRPr/>
            </a:pP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Правая нога с той стороны, где правая рука.</a:t>
            </a:r>
            <a:endParaRPr kumimoji="0" lang="ru-RU" sz="22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0155" y="764540"/>
            <a:ext cx="5343525" cy="56311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sz="2000" b="1" dirty="0" smtClean="0">
              <a:solidFill>
                <a:srgbClr val="C00000"/>
              </a:solidFill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конструкция должна быть простой, затем позы постепенно усложняются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■ поднять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правую руку;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■ поднять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левую ногу;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■ согнуть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левую руку в локте;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■ согнуть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две руки в локтях;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■ согнуть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поднять правую ногу;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■ согнуть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поднять левую ногу;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■ откинуть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голову назад, поднять правую руку;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■правой рукой коснуться своей левой руки;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■ левую руку положить на левое плечо;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■ левую руку положить на левое колено;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■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правой рукой коснуться правого уха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395605" y="116840"/>
            <a:ext cx="4799330" cy="583565"/>
          </a:xfrm>
          <a:prstGeom prst="rect">
            <a:avLst/>
          </a:prstGeom>
          <a:solidFill>
            <a:srgbClr val="E6F882"/>
          </a:solidFill>
        </p:spPr>
        <p:txBody>
          <a:bodyPr wrap="square" rtlCol="0">
            <a:spAutoFit/>
          </a:bodyPr>
          <a:p>
            <a:r>
              <a:rPr lang="ru-RU" sz="3200" dirty="0" smtClean="0">
                <a:solidFill>
                  <a:srgbClr val="C00000"/>
                </a:solidFill>
                <a:sym typeface="+mn-ea"/>
              </a:rPr>
              <a:t>Запомни и покажи</a:t>
            </a:r>
            <a:endParaRPr lang="ru-RU" altLang="en-US" sz="3200" dirty="0" smtClean="0">
              <a:solidFill>
                <a:srgbClr val="C00000"/>
              </a:solidFill>
            </a:endParaRPr>
          </a:p>
        </p:txBody>
      </p:sp>
      <p:pic>
        <p:nvPicPr>
          <p:cNvPr id="100" name="Изображение 99"/>
          <p:cNvPicPr/>
          <p:nvPr/>
        </p:nvPicPr>
        <p:blipFill>
          <a:blip r:embed="rId1"/>
          <a:stretch>
            <a:fillRect/>
          </a:stretch>
        </p:blipFill>
        <p:spPr>
          <a:xfrm>
            <a:off x="683895" y="1268730"/>
            <a:ext cx="2306955" cy="408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412750" y="44450"/>
            <a:ext cx="8329295" cy="1143000"/>
          </a:xfrm>
          <a:solidFill>
            <a:srgbClr val="E6F882"/>
          </a:solidFill>
          <a:ln>
            <a:solidFill>
              <a:srgbClr val="FFFF00"/>
            </a:solidFill>
          </a:ln>
        </p:spPr>
        <p:txBody>
          <a:bodyPr/>
          <a:lstStyle/>
          <a:p>
            <a:pPr marL="0" indent="0" algn="l" eaLnBrk="1" hangingPunct="1">
              <a:buNone/>
              <a:defRPr/>
            </a:pPr>
            <a:r>
              <a:rPr lang="ru-RU" sz="2400" smtClean="0">
                <a:solidFill>
                  <a:srgbClr val="C00000"/>
                </a:solidFill>
              </a:rPr>
              <a:t> </a:t>
            </a:r>
            <a:r>
              <a:rPr lang="ru-RU" sz="2800" smtClean="0">
                <a:solidFill>
                  <a:srgbClr val="C00000"/>
                </a:solidFill>
              </a:rPr>
              <a:t>Упражнение</a:t>
            </a:r>
            <a:br>
              <a:rPr lang="ru-RU" sz="2400" u="sng" smtClean="0">
                <a:solidFill>
                  <a:srgbClr val="C00000"/>
                </a:solidFill>
              </a:rPr>
            </a:br>
            <a:r>
              <a:rPr lang="ru-RU" sz="2400" smtClean="0">
                <a:solidFill>
                  <a:srgbClr val="C00000"/>
                </a:solidFill>
              </a:rPr>
              <a:t> «Мячик прыгает по мне – по спине и голове»</a:t>
            </a:r>
            <a:br>
              <a:rPr lang="ru-RU" sz="2400" u="sng" smtClean="0"/>
            </a:br>
            <a:br>
              <a:rPr lang="ru-RU" sz="2400" smtClean="0"/>
            </a:br>
            <a:r>
              <a:rPr lang="ru-RU" sz="180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sym typeface="+mn-ea"/>
              </a:rPr>
              <a:t>ЦЕЛЬ:</a:t>
            </a:r>
            <a:r>
              <a:rPr lang="ru-RU" sz="1800" smtClean="0">
                <a:sym typeface="+mn-ea"/>
              </a:rPr>
              <a:t> </a:t>
            </a:r>
            <a:r>
              <a:rPr lang="ru-RU" sz="1600" smtClean="0">
                <a:sym typeface="+mn-ea"/>
              </a:rPr>
              <a:t>закрепление ориентированности ребёнка в собственном теле и в пространстве</a:t>
            </a:r>
            <a:br>
              <a:rPr lang="ru-RU" sz="1600" smtClean="0">
                <a:sym typeface="+mn-ea"/>
              </a:rPr>
            </a:br>
            <a:br>
              <a:rPr lang="ru-RU" sz="1600" smtClean="0">
                <a:sym typeface="+mn-ea"/>
              </a:rPr>
            </a:br>
            <a:r>
              <a:rPr lang="ru-RU" sz="1600" smtClean="0">
                <a:sym typeface="+mn-ea"/>
              </a:rPr>
              <a:t>ОБОРУДОВАНИЕ: мячи, сшитые из ткани, теннисные мячи или любой маленький мяч.</a:t>
            </a:r>
            <a:br>
              <a:rPr lang="ru-RU" sz="1600" smtClean="0"/>
            </a:br>
            <a:endParaRPr lang="ru-RU" sz="1600" smtClean="0">
              <a:sym typeface="+mn-ea"/>
            </a:endParaRPr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26285" y="2420620"/>
            <a:ext cx="5091430" cy="4122420"/>
          </a:xfrm>
          <a:solidFill>
            <a:schemeClr val="bg1"/>
          </a:solidFill>
        </p:spPr>
        <p:txBody>
          <a:bodyPr>
            <a:normAutofit fontScale="25000"/>
          </a:bodyPr>
          <a:lstStyle/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6665" b="1" smtClean="0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</a:rPr>
              <a:t>ХОД ИГРЫ</a:t>
            </a:r>
            <a:endParaRPr lang="ru-RU" sz="6665" b="1" smtClean="0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ru-RU" sz="2665" b="1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В правую руку свой мячик возьми,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Над головою его подними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И перед грудью его подержи.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К левой ступне не спеша положи.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За спину спрячь и затылка коснись.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Руку смени и другим улыбнись.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Правого плечика мячик коснётся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И ненадолго за спину вернётся.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С голени правой да к левой ступне,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algn="ctr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ru-RU" sz="8000" b="1" smtClean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Да на живот – не запутаться б мне.</a:t>
            </a:r>
            <a:endParaRPr lang="ru-RU" sz="8000" b="1" smtClean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5" name="Rectangle 3"/>
          <p:cNvSpPr>
            <a:spLocks noGrp="1" noChangeArrowheads="1"/>
          </p:cNvSpPr>
          <p:nvPr>
            <p:ph type="title"/>
          </p:nvPr>
        </p:nvSpPr>
        <p:spPr>
          <a:xfrm>
            <a:off x="899844" y="44643"/>
            <a:ext cx="6512511" cy="1143000"/>
          </a:xfrm>
          <a:solidFill>
            <a:srgbClr val="E6F882"/>
          </a:solidFill>
          <a:ln>
            <a:solidFill>
              <a:srgbClr val="FFFF00"/>
            </a:solidFill>
          </a:ln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3200" b="1" smtClean="0">
                <a:solidFill>
                  <a:srgbClr val="C00000"/>
                </a:solidFill>
              </a:rPr>
              <a:t>Упражнение «Части тела»</a:t>
            </a:r>
            <a:br>
              <a:rPr lang="en-US" sz="2400" b="1" smtClean="0"/>
            </a:br>
            <a:br>
              <a:rPr lang="en-US" sz="2400" b="1" smtClean="0"/>
            </a:br>
            <a:endParaRPr lang="ru-RU" sz="2000" i="1" smtClean="0"/>
          </a:p>
        </p:txBody>
      </p:sp>
      <p:sp>
        <p:nvSpPr>
          <p:cNvPr id="177156" name="Rectangle 4"/>
          <p:cNvSpPr>
            <a:spLocks noGrp="1" noChangeArrowheads="1"/>
          </p:cNvSpPr>
          <p:nvPr>
            <p:ph sz="quarter" idx="14"/>
          </p:nvPr>
        </p:nvSpPr>
        <p:spPr>
          <a:xfrm>
            <a:off x="331470" y="1388745"/>
            <a:ext cx="8470265" cy="2644775"/>
          </a:xfrm>
          <a:solidFill>
            <a:schemeClr val="bg1"/>
          </a:solidFill>
        </p:spPr>
        <p:txBody>
          <a:bodyPr>
            <a:normAutofit fontScale="90000" lnSpcReduction="20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US" sz="2800" b="1" i="1" smtClean="0"/>
              <a:t>                        </a:t>
            </a:r>
            <a:r>
              <a:rPr lang="ru-RU" sz="2400" b="1" i="1" smtClean="0">
                <a:solidFill>
                  <a:srgbClr val="000000"/>
                </a:solidFill>
              </a:rPr>
              <a:t>Ход игры</a:t>
            </a:r>
            <a:r>
              <a:rPr lang="ru-RU" sz="2400" b="1" smtClean="0">
                <a:solidFill>
                  <a:srgbClr val="000000"/>
                </a:solidFill>
              </a:rPr>
              <a:t>:</a:t>
            </a:r>
            <a:endParaRPr lang="ru-RU" sz="2400" b="1" smtClean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b="1" smtClean="0">
                <a:solidFill>
                  <a:srgbClr val="000000"/>
                </a:solidFill>
              </a:rPr>
              <a:t>    </a:t>
            </a:r>
            <a:r>
              <a:rPr lang="en-US" sz="2400" b="1" smtClean="0">
                <a:solidFill>
                  <a:srgbClr val="000000"/>
                </a:solidFill>
              </a:rPr>
              <a:t> </a:t>
            </a:r>
            <a:r>
              <a:rPr lang="ru-RU" sz="2400" smtClean="0">
                <a:solidFill>
                  <a:srgbClr val="000000"/>
                </a:solidFill>
              </a:rPr>
              <a:t>Дети становятся в круг.</a:t>
            </a:r>
            <a:endParaRPr lang="ru-RU" sz="2400" smtClean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smtClean="0">
                <a:solidFill>
                  <a:srgbClr val="000000"/>
                </a:solidFill>
              </a:rPr>
              <a:t>    Один из игроков дотрагивается до какой-либо части стела своего соседа, например, до левой руки.</a:t>
            </a:r>
            <a:endParaRPr lang="ru-RU" sz="2400" smtClean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smtClean="0">
                <a:solidFill>
                  <a:srgbClr val="000000"/>
                </a:solidFill>
              </a:rPr>
              <a:t>    Тот говорит: «</a:t>
            </a:r>
            <a:r>
              <a:rPr lang="ru-RU" sz="2400" i="1" smtClean="0">
                <a:solidFill>
                  <a:srgbClr val="000000"/>
                </a:solidFill>
              </a:rPr>
              <a:t>Это моя левая рука</a:t>
            </a:r>
            <a:r>
              <a:rPr lang="ru-RU" sz="2400" smtClean="0">
                <a:solidFill>
                  <a:srgbClr val="000000"/>
                </a:solidFill>
              </a:rPr>
              <a:t>».</a:t>
            </a:r>
            <a:endParaRPr lang="ru-RU" sz="2400" smtClean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smtClean="0">
                <a:solidFill>
                  <a:srgbClr val="000000"/>
                </a:solidFill>
              </a:rPr>
              <a:t>    Начавший игру соглашается или опровергает ответ соседа.</a:t>
            </a:r>
            <a:endParaRPr lang="ru-RU" sz="2400" smtClean="0">
              <a:solidFill>
                <a:srgbClr val="00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2400" smtClean="0">
                <a:solidFill>
                  <a:srgbClr val="000000"/>
                </a:solidFill>
              </a:rPr>
              <a:t>    Игра продолжается по кругу.</a:t>
            </a:r>
            <a:endParaRPr lang="ru-RU" sz="2400" smtClean="0">
              <a:solidFill>
                <a:srgbClr val="000000"/>
              </a:solidFill>
            </a:endParaRPr>
          </a:p>
        </p:txBody>
      </p:sp>
      <p:pic>
        <p:nvPicPr>
          <p:cNvPr id="101" name="Замещающее содержимое 100"/>
          <p:cNvPicPr/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828040" y="4126865"/>
            <a:ext cx="7786370" cy="27311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611505" y="116840"/>
            <a:ext cx="7380605" cy="1027430"/>
          </a:xfrm>
          <a:solidFill>
            <a:srgbClr val="E6F882"/>
          </a:solidFill>
        </p:spPr>
        <p:txBody>
          <a:bodyPr vert="horz" wrap="square" lIns="91440" tIns="45720" rIns="91440" bIns="45720" anchor="t" anchorCtr="0"/>
          <a:p>
            <a:pPr marL="0" indent="0" algn="ctr" eaLnBrk="1" hangingPunct="1">
              <a:buNone/>
            </a:pPr>
            <a:r>
              <a:rPr sz="4000" b="1" i="1" dirty="0">
                <a:solidFill>
                  <a:srgbClr val="C00000"/>
                </a:solidFill>
              </a:rPr>
              <a:t>Физкультминутки</a:t>
            </a:r>
            <a:r>
              <a:rPr sz="4000" i="1" dirty="0">
                <a:solidFill>
                  <a:srgbClr val="C00000"/>
                </a:solidFill>
              </a:rPr>
              <a:t> </a:t>
            </a:r>
            <a:endParaRPr sz="4000" i="1" dirty="0">
              <a:solidFill>
                <a:srgbClr val="C00000"/>
              </a:solidFill>
            </a:endParaRPr>
          </a:p>
        </p:txBody>
      </p:sp>
      <p:sp>
        <p:nvSpPr>
          <p:cNvPr id="27651" name="Rectangle 3"/>
          <p:cNvSpPr>
            <a:spLocks noGrp="1"/>
          </p:cNvSpPr>
          <p:nvPr>
            <p:ph idx="1"/>
          </p:nvPr>
        </p:nvSpPr>
        <p:spPr>
          <a:xfrm>
            <a:off x="4427855" y="1484630"/>
            <a:ext cx="4053205" cy="4752975"/>
          </a:xfrm>
          <a:solidFill>
            <a:schemeClr val="bg1"/>
          </a:solidFill>
        </p:spPr>
        <p:txBody>
          <a:bodyPr vert="horz" wrap="square" lIns="91440" tIns="45720" rIns="91440" bIns="45720" anchor="t" anchorCtr="0">
            <a:normAutofit lnSpcReduction="10000"/>
          </a:bodyPr>
          <a:p>
            <a:pPr indent="101600" eaLnBrk="1" hangingPunct="1">
              <a:lnSpc>
                <a:spcPct val="80000"/>
              </a:lnSpc>
              <a:buNone/>
            </a:pPr>
            <a:r>
              <a:rPr sz="2100" b="1" i="1" dirty="0"/>
              <a:t>		</a:t>
            </a:r>
            <a:r>
              <a:rPr sz="2400" b="1" i="1" dirty="0">
                <a:solidFill>
                  <a:srgbClr val="C00000"/>
                </a:solidFill>
              </a:rPr>
              <a:t>Цыпленок </a:t>
            </a:r>
            <a:endParaRPr sz="2100" dirty="0"/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Озорной цыпленок жил,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Головой весь день крутил.</a:t>
            </a:r>
            <a:endParaRPr sz="2100" i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i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Влево</a:t>
            </a: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, </a:t>
            </a:r>
            <a:r>
              <a:rPr sz="2100" i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вправо</a:t>
            </a: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повернул,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Ножку </a:t>
            </a:r>
            <a:r>
              <a:rPr sz="2100" i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левую</a:t>
            </a: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согнул,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Потом </a:t>
            </a:r>
            <a:r>
              <a:rPr sz="2100" i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правую</a:t>
            </a: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 поднял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И на обе снова встал.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Начал крыльями махать,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Поднимать и опускать.</a:t>
            </a:r>
            <a:endParaRPr sz="2100" i="1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i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Вверх</a:t>
            </a: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, </a:t>
            </a:r>
            <a:r>
              <a:rPr sz="2100" i="1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вниз</a:t>
            </a: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, вверх, вниз.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Наклонился влево, вправо.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Хорошо на свете, право!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А потом гулять пошел,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pPr indent="101600" eaLnBrk="1" hangingPunct="1">
              <a:lnSpc>
                <a:spcPct val="80000"/>
              </a:lnSpc>
              <a:buNone/>
            </a:pPr>
            <a:r>
              <a:rPr sz="2100" dirty="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Червячка себе нашел.</a:t>
            </a:r>
            <a:endParaRPr sz="2100" dirty="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467360" y="1484630"/>
            <a:ext cx="3427730" cy="452310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pPr algn="ctr"/>
            <a:r>
              <a:rPr lang="ru-RU" altLang="en-US" sz="2400" b="1" i="1">
                <a:solidFill>
                  <a:srgbClr val="C00000"/>
                </a:solidFill>
              </a:rPr>
              <a:t> Аист</a:t>
            </a:r>
            <a:endParaRPr lang="ru-RU" altLang="en-US" sz="2400" b="1" i="1">
              <a:solidFill>
                <a:srgbClr val="C00000"/>
              </a:solidFill>
            </a:endParaRPr>
          </a:p>
          <a:p>
            <a:r>
              <a:rPr lang="ru-RU" altLang="en-US" sz="20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А</a:t>
            </a:r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ист, аист длинноногий,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Покажи домой дорогу!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Топай правою ногой,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Топай левою ногой,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Снова - правою ногой,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Снова - левою ногой,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После - правою ногой,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После - левою ногой.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r>
              <a:rPr lang="ru-RU" altLang="en-US" sz="2200">
                <a:gradFill>
                  <a:gsLst>
                    <a:gs pos="0">
                      <a:srgbClr val="007BD3"/>
                    </a:gs>
                    <a:gs pos="100000">
                      <a:srgbClr val="034373"/>
                    </a:gs>
                  </a:gsLst>
                  <a:lin scaled="0"/>
                </a:gradFill>
              </a:rPr>
              <a:t>Вот тогда придешь домой!</a:t>
            </a:r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  <a:p>
            <a:endParaRPr lang="ru-RU" altLang="en-US" sz="2200">
              <a:gradFill>
                <a:gsLst>
                  <a:gs pos="0">
                    <a:srgbClr val="007BD3"/>
                  </a:gs>
                  <a:gs pos="100000">
                    <a:srgbClr val="034373"/>
                  </a:gs>
                </a:gsLst>
                <a:lin scaled="0"/>
              </a:gra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6" name="Rectangle 2"/>
          <p:cNvSpPr>
            <a:spLocks noGrp="1"/>
          </p:cNvSpPr>
          <p:nvPr>
            <p:ph type="title"/>
          </p:nvPr>
        </p:nvSpPr>
        <p:spPr>
          <a:xfrm>
            <a:off x="395288" y="277813"/>
            <a:ext cx="8497887" cy="1139825"/>
          </a:xfrm>
          <a:solidFill>
            <a:srgbClr val="E6F882"/>
          </a:solidFill>
        </p:spPr>
        <p:txBody>
          <a:bodyPr vert="horz" wrap="square" lIns="91440" tIns="45720" rIns="91440" bIns="45720" anchor="t" anchorCtr="0"/>
          <a:p>
            <a:pPr marL="0" indent="0" eaLnBrk="1" hangingPunct="1">
              <a:buNone/>
            </a:pPr>
            <a:r>
              <a:rPr sz="3600" b="1" dirty="0"/>
              <a:t>Ориентировка в пространстве по основным направлениям («от себя»)</a:t>
            </a:r>
            <a:r>
              <a:rPr sz="3800" dirty="0"/>
              <a:t> </a:t>
            </a:r>
            <a:br>
              <a:rPr sz="3600" b="1" dirty="0"/>
            </a:br>
            <a:endParaRPr sz="3600" b="1" dirty="0"/>
          </a:p>
        </p:txBody>
      </p:sp>
      <p:sp>
        <p:nvSpPr>
          <p:cNvPr id="36867" name="Rectangle 3"/>
          <p:cNvSpPr>
            <a:spLocks noGrp="1"/>
          </p:cNvSpPr>
          <p:nvPr>
            <p:ph idx="1"/>
          </p:nvPr>
        </p:nvSpPr>
        <p:spPr>
          <a:xfrm>
            <a:off x="323850" y="1844675"/>
            <a:ext cx="8075930" cy="3197225"/>
          </a:xfrm>
          <a:solidFill>
            <a:schemeClr val="accent5">
              <a:lumMod val="20000"/>
              <a:lumOff val="80000"/>
            </a:schemeClr>
          </a:solidFill>
        </p:spPr>
        <p:txBody>
          <a:bodyPr vert="horz" wrap="square" lIns="91440" tIns="45720" rIns="91440" bIns="45720" anchor="t" anchorCtr="0">
            <a:normAutofit fontScale="90000" lnSpcReduction="10000"/>
          </a:bodyPr>
          <a:p>
            <a:pPr eaLnBrk="1" hangingPunct="1">
              <a:buNone/>
            </a:pPr>
            <a:r>
              <a:rPr b="1" dirty="0">
                <a:solidFill>
                  <a:srgbClr val="C00000"/>
                </a:solidFill>
              </a:rPr>
              <a:t>Упражнения: </a:t>
            </a:r>
            <a:endParaRPr b="1" dirty="0">
              <a:solidFill>
                <a:srgbClr val="C00000"/>
              </a:solidFill>
            </a:endParaRPr>
          </a:p>
          <a:p>
            <a:pPr eaLnBrk="1" hangingPunct="1"/>
            <a:r>
              <a:rPr sz="2800" dirty="0"/>
              <a:t>флажком (указкой, ручкой и т.п.) указать направления: вверх-вниз, вперед-назад и т.д.;</a:t>
            </a:r>
            <a:endParaRPr sz="2800" dirty="0"/>
          </a:p>
          <a:p>
            <a:pPr eaLnBrk="1" hangingPunct="1"/>
            <a:r>
              <a:rPr sz="2800" dirty="0"/>
              <a:t>дидактические игры «Скажи, что где находится», «Куда пойдешь, что найдешь», «Поиск клада», «Путешествие», «Мы – разведчики», «Прятки», «Что изменилось?», «Куда бросим мяч?» </a:t>
            </a:r>
            <a:r>
              <a:rPr lang="ru-RU" sz="2800" dirty="0"/>
              <a:t>«Где звенит колокольчик?»</a:t>
            </a:r>
            <a:r>
              <a:rPr sz="2800" dirty="0"/>
              <a:t>и др.</a:t>
            </a:r>
            <a:endParaRPr sz="2800"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560" y="1268730"/>
            <a:ext cx="4344035" cy="476948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началом игры сказать ребенку, что он будет отыскивать спрятанные в комнате игрушки. Говорим ребенку: 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Направо пойдешь – </a:t>
            </a:r>
            <a:r>
              <a:rPr lang="ru-RU" sz="20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мишку </a:t>
            </a:r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найдешь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Налево пойдешь – матрешку найдешь.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Вперед пойдешь – грибок найдешь,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Назад пойдешь – флажок найдешь.</a:t>
            </a: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же ты хочешь пойти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выбирает какое-либо направление, называет его.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5003800" y="188595"/>
            <a:ext cx="3861435" cy="829945"/>
          </a:xfrm>
          <a:prstGeom prst="rect">
            <a:avLst/>
          </a:prstGeom>
          <a:solidFill>
            <a:srgbClr val="E6F882"/>
          </a:solidFill>
        </p:spPr>
        <p:txBody>
          <a:bodyPr wrap="square" rtlCol="0" anchor="t">
            <a:spAutoFit/>
          </a:bodyPr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Игра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«Найди магнит».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 </a:t>
            </a:r>
            <a:endParaRPr lang="ru-RU" altLang="en-US" sz="2400"/>
          </a:p>
        </p:txBody>
      </p:sp>
      <p:sp>
        <p:nvSpPr>
          <p:cNvPr id="51203" name="Содержимое 2"/>
          <p:cNvSpPr>
            <a:spLocks noGrp="1"/>
          </p:cNvSpPr>
          <p:nvPr>
            <p:ph idx="1"/>
          </p:nvPr>
        </p:nvSpPr>
        <p:spPr>
          <a:xfrm>
            <a:off x="4709795" y="1340485"/>
            <a:ext cx="4154805" cy="4640580"/>
          </a:xfrm>
          <a:solidFill>
            <a:schemeClr val="bg1"/>
          </a:solidFill>
        </p:spPr>
        <p:txBody>
          <a:bodyPr vert="horz" wrap="square" lIns="91440" tIns="45720" rIns="91440" bIns="45720" anchor="t" anchorCtr="0">
            <a:noAutofit/>
          </a:bodyPr>
          <a:p>
            <a:pPr>
              <a:buNone/>
            </a:pPr>
            <a:r>
              <a:rPr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детьми на магнитной доске разнообразные магниты. Каждый из них загадывает – какой магнит он будет искать с закрытыми (завязанными) глазами. Дети по очереди выходят к доске, чтобы найти «свой» магнит, при этом остальные дети дают подсказки, где искать. Например, выше, выше, ещё выше, левее, чуть-чуть вниз. </a:t>
            </a:r>
            <a:endParaRPr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07950" y="188595"/>
            <a:ext cx="4603115" cy="829945"/>
          </a:xfrm>
          <a:prstGeom prst="rect">
            <a:avLst/>
          </a:prstGeom>
          <a:solidFill>
            <a:srgbClr val="E6F882"/>
          </a:solidFill>
        </p:spPr>
        <p:txBody>
          <a:bodyPr wrap="square" rtlCol="0">
            <a:spAutoFit/>
          </a:bodyPr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Игра 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l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«Куда пойдешь, что найдешь?».</a:t>
            </a:r>
            <a:endParaRPr lang="ru-RU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title"/>
          </p:nvPr>
        </p:nvSpPr>
        <p:spPr>
          <a:xfrm>
            <a:off x="323215" y="116205"/>
            <a:ext cx="8672830" cy="1444625"/>
          </a:xfrm>
          <a:solidFill>
            <a:srgbClr val="E6F882"/>
          </a:solidFill>
        </p:spPr>
        <p:txBody>
          <a:bodyPr/>
          <a:lstStyle/>
          <a:p>
            <a:pPr marL="0" indent="0" algn="l" eaLnBrk="1" hangingPunct="1">
              <a:buNone/>
              <a:defRPr/>
            </a:pPr>
            <a:r>
              <a:rPr lang="ru-RU" sz="2400" b="1" smtClean="0">
                <a:solidFill>
                  <a:srgbClr val="C00000"/>
                </a:solidFill>
              </a:rPr>
              <a:t>ЦЕЛЬ:</a:t>
            </a:r>
            <a:r>
              <a:rPr lang="ru-RU" sz="2400" smtClean="0">
                <a:solidFill>
                  <a:srgbClr val="C00000"/>
                </a:solidFill>
              </a:rPr>
              <a:t> </a:t>
            </a:r>
            <a:br>
              <a:rPr lang="ru-RU" sz="2400" smtClean="0"/>
            </a:br>
            <a:r>
              <a:rPr lang="ru-RU" sz="2400" smtClean="0"/>
              <a:t>познакомить педагогов с алгоритмом работы по развитию пространственных представлений у дошкольников</a:t>
            </a:r>
            <a:endParaRPr lang="ru-RU" sz="2400" b="1" smtClean="0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315" y="2348865"/>
            <a:ext cx="8733790" cy="3474720"/>
          </a:xfrm>
        </p:spPr>
        <p:txBody>
          <a:bodyPr>
            <a:normAutofit fontScale="35000"/>
          </a:bodyPr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9600" b="1" i="1" smtClean="0">
                <a:solidFill>
                  <a:srgbClr val="C00000"/>
                </a:solidFill>
              </a:rPr>
              <a:t>ЗАДАЧИ:</a:t>
            </a:r>
            <a:endParaRPr lang="en-US" sz="9600" b="1" i="1" smtClean="0">
              <a:solidFill>
                <a:srgbClr val="C0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7200" b="1" smtClean="0">
                <a:latin typeface="Arial" panose="020B0604020202020204" pitchFamily="34" charset="0"/>
                <a:cs typeface="Arial" panose="020B0604020202020204" pitchFamily="34" charset="0"/>
              </a:rPr>
              <a:t>1. Познакомить педагогов в основными этапами  работы по развитию у дошкольников пространственных отношений.</a:t>
            </a:r>
            <a:endParaRPr lang="ru-RU" sz="7200" b="1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ru-RU" sz="7200" b="1" smtClean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7200" b="1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7200" b="1" smtClean="0">
                <a:latin typeface="Arial" panose="020B0604020202020204" pitchFamily="34" charset="0"/>
                <a:cs typeface="Arial" panose="020B0604020202020204" pitchFamily="34" charset="0"/>
              </a:rPr>
              <a:t>Познакомить педагогов с системой игровых упражнений, дидактических заданий, направленных на развитие  пространственных представлений.</a:t>
            </a:r>
            <a:endParaRPr lang="ru-RU" sz="7200" b="1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460" y="952500"/>
            <a:ext cx="9005570" cy="11684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</a:rPr>
              <a:t>РОБОТ</a:t>
            </a:r>
            <a:endParaRPr lang="ru-RU" sz="1600" b="1" dirty="0">
              <a:solidFill>
                <a:srgbClr val="C00000"/>
              </a:solidFill>
            </a:endParaRPr>
          </a:p>
          <a:p>
            <a:r>
              <a:rPr lang="ru-RU" dirty="0"/>
              <a:t>Ребёнок должен изобразить робота, точно и правильно выполняющего команды взрослого. Взрослый объясняет и показывает ребёнку, что такое приставной шаг. Ребёнок делает шаг одной ногой, а потом другую ногу ставит рядом с первой.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-36195" y="0"/>
            <a:ext cx="6085205" cy="953135"/>
          </a:xfrm>
          <a:prstGeom prst="rect">
            <a:avLst/>
          </a:prstGeom>
          <a:solidFill>
            <a:srgbClr val="E6F8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smtClean="0">
                <a:solidFill>
                  <a:srgbClr val="C00000"/>
                </a:solidFill>
              </a:rPr>
              <a:t>Развитие  пространственных </a:t>
            </a:r>
            <a:endParaRPr lang="ru-RU" sz="2800" b="1" smtClean="0">
              <a:solidFill>
                <a:srgbClr val="C00000"/>
              </a:solidFill>
            </a:endParaRPr>
          </a:p>
          <a:p>
            <a:pPr algn="ctr"/>
            <a:r>
              <a:rPr lang="ru-RU" sz="2800" b="1" smtClean="0">
                <a:solidFill>
                  <a:srgbClr val="C00000"/>
                </a:solidFill>
              </a:rPr>
              <a:t>представлений в движении</a:t>
            </a:r>
            <a:endParaRPr lang="ru-RU" sz="2800" b="1" dirty="0" smtClean="0"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"/>
          <a:srcRect t="29157"/>
          <a:stretch>
            <a:fillRect/>
          </a:stretch>
        </p:blipFill>
        <p:spPr>
          <a:xfrm>
            <a:off x="6227928" y="3140642"/>
            <a:ext cx="2538748" cy="179585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705" y="2132965"/>
            <a:ext cx="5486400" cy="23069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1600" dirty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Если ребёнок хорошо освоил это упражнение, взрослый может давать сразу две, три или четыре команды, например: «шаг вперёд, затем поворот направо; четыре маленьких шага вперёд; три больших шага назад, начиная с правой ноги; два маленьких шага вправо, начиная с правой ноги; один большой шаг назад, начиная с левой ноги».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8196" y="2204960"/>
            <a:ext cx="127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Приставной шаг в сторону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550785" y="2218690"/>
            <a:ext cx="14884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prstClr val="black"/>
                </a:solidFill>
              </a:rPr>
              <a:t>Приставной шаг </a:t>
            </a:r>
            <a:r>
              <a:rPr lang="ru-RU" dirty="0" smtClean="0">
                <a:solidFill>
                  <a:prstClr val="black"/>
                </a:solidFill>
              </a:rPr>
              <a:t>вперёд и назад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2227" name="Содержимое 2"/>
          <p:cNvSpPr>
            <a:spLocks noGrp="1"/>
          </p:cNvSpPr>
          <p:nvPr/>
        </p:nvSpPr>
        <p:spPr>
          <a:xfrm>
            <a:off x="179705" y="4509135"/>
            <a:ext cx="8859520" cy="23431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vert="horz" wrap="square" lIns="91440" tIns="45720" rIns="91440" bIns="45720" rtlCol="0" anchor="t" anchorCtr="0">
            <a:normAutofit lnSpcReduction="1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9001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33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625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1">
              <a:buNone/>
            </a:pPr>
            <a:r>
              <a:rPr lang="ru-RU" b="1" dirty="0">
                <a:solidFill>
                  <a:srgbClr val="C00000"/>
                </a:solidFill>
              </a:rPr>
              <a:t>Синхронне плавание</a:t>
            </a:r>
            <a:endParaRPr lang="ru-RU" b="1" dirty="0">
              <a:solidFill>
                <a:srgbClr val="C00000"/>
              </a:solidFill>
            </a:endParaRPr>
          </a:p>
          <a:p>
            <a:pPr hangingPunct="1">
              <a:buNone/>
            </a:pPr>
            <a:r>
              <a:rPr dirty="0"/>
              <a:t>Д</a:t>
            </a:r>
            <a:r>
              <a:rPr sz="2000" dirty="0"/>
              <a:t>ети стоят на ковре на одинаковом расстоянии друг от друга. Воспитатель даёт инструкции по передвижению в пространстве одновременно всем детям, иногда изменяя их направление относительно друг друга. </a:t>
            </a:r>
            <a:endParaRPr sz="2000" dirty="0"/>
          </a:p>
          <a:p>
            <a:pPr hangingPunct="1">
              <a:buNone/>
            </a:pPr>
            <a:r>
              <a:rPr sz="2000" dirty="0"/>
              <a:t>Например, все сделали шаг вперёд, шаг вправо, два шага влево, повернулись вправо, сделали шаг назад и т.д.</a:t>
            </a:r>
            <a:endParaRPr sz="2000" dirty="0"/>
          </a:p>
          <a:p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8" name="Rectangle 4"/>
          <p:cNvSpPr>
            <a:spLocks noGrp="1" noChangeArrowheads="1"/>
          </p:cNvSpPr>
          <p:nvPr>
            <p:ph type="title"/>
          </p:nvPr>
        </p:nvSpPr>
        <p:spPr>
          <a:xfrm>
            <a:off x="468313" y="260350"/>
            <a:ext cx="8229600" cy="919163"/>
          </a:xfrm>
          <a:solidFill>
            <a:srgbClr val="E6F882"/>
          </a:solidFill>
          <a:ln>
            <a:solidFill>
              <a:srgbClr val="FFFF00"/>
            </a:solidFill>
          </a:ln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sz="2400" smtClean="0">
                <a:solidFill>
                  <a:srgbClr val="C00000"/>
                </a:solidFill>
              </a:rPr>
              <a:t>Ориентировка в двумерном пространстве -ориентировка на плоскости</a:t>
            </a:r>
            <a:endParaRPr lang="ru-RU" sz="2400" smtClean="0">
              <a:solidFill>
                <a:srgbClr val="C00000"/>
              </a:solidFill>
            </a:endParaRPr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7170" y="1484630"/>
            <a:ext cx="8481060" cy="4903470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ctr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smtClean="0">
                <a:solidFill>
                  <a:srgbClr val="C00000"/>
                </a:solidFill>
              </a:rPr>
              <a:t> </a:t>
            </a:r>
            <a:r>
              <a:rPr lang="ru-RU" sz="1900" b="1" i="1" smtClean="0">
                <a:solidFill>
                  <a:srgbClr val="C00000"/>
                </a:solidFill>
              </a:rPr>
              <a:t> В старшей группе</a:t>
            </a:r>
            <a:r>
              <a:rPr lang="ru-RU" sz="1900" b="1" smtClean="0"/>
              <a:t> дети должны научиться свободно ориентироваться на плоскости, т. е. </a:t>
            </a:r>
            <a:r>
              <a:rPr lang="ru-RU" sz="1900" b="1" i="1" smtClean="0"/>
              <a:t>в двумерном пространстве</a:t>
            </a:r>
            <a:r>
              <a:rPr lang="ru-RU" sz="1900" b="1" smtClean="0"/>
              <a:t>. </a:t>
            </a:r>
            <a:endParaRPr lang="ru-RU" sz="19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smtClean="0"/>
              <a:t>     В начале учебного года на занятиях по математике детей учат располагать предметы в указанном направлении: </a:t>
            </a:r>
            <a:endParaRPr lang="ru-RU" sz="19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i="1" smtClean="0"/>
              <a:t> </a:t>
            </a:r>
            <a:r>
              <a:rPr lang="ru-RU" sz="1900" b="1" i="1" smtClean="0">
                <a:solidFill>
                  <a:srgbClr val="C00000"/>
                </a:solidFill>
              </a:rPr>
              <a:t>    - сверху вниз</a:t>
            </a:r>
            <a:r>
              <a:rPr lang="ru-RU" sz="1900" b="1" smtClean="0">
                <a:solidFill>
                  <a:srgbClr val="C00000"/>
                </a:solidFill>
              </a:rPr>
              <a:t> или </a:t>
            </a:r>
            <a:r>
              <a:rPr lang="ru-RU" sz="1900" b="1" i="1" smtClean="0">
                <a:solidFill>
                  <a:srgbClr val="C00000"/>
                </a:solidFill>
              </a:rPr>
              <a:t>снизу вверх</a:t>
            </a:r>
            <a:r>
              <a:rPr lang="ru-RU" sz="1900" b="1" smtClean="0">
                <a:solidFill>
                  <a:srgbClr val="C00000"/>
                </a:solidFill>
              </a:rPr>
              <a:t>, </a:t>
            </a:r>
            <a:endParaRPr lang="ru-RU" sz="1900" b="1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i="1" smtClean="0">
                <a:solidFill>
                  <a:srgbClr val="C00000"/>
                </a:solidFill>
              </a:rPr>
              <a:t>     - слева направо или</a:t>
            </a:r>
            <a:r>
              <a:rPr lang="ru-RU" sz="1900" b="1" smtClean="0">
                <a:solidFill>
                  <a:srgbClr val="C00000"/>
                </a:solidFill>
              </a:rPr>
              <a:t> </a:t>
            </a:r>
            <a:r>
              <a:rPr lang="ru-RU" sz="1900" b="1" i="1" smtClean="0">
                <a:solidFill>
                  <a:srgbClr val="C00000"/>
                </a:solidFill>
              </a:rPr>
              <a:t>справа налево</a:t>
            </a:r>
            <a:r>
              <a:rPr lang="ru-RU" sz="1900" b="1" smtClean="0"/>
              <a:t>. </a:t>
            </a:r>
            <a:endParaRPr lang="ru-RU" sz="19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smtClean="0"/>
              <a:t>     Большое внимание уделяют последовательному выделению, описанию и воспроизведению взаимного расположения геометрических фигур по отношению друг к другу.</a:t>
            </a:r>
            <a:endParaRPr lang="ru-RU" sz="1900" b="1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ru-RU" sz="1900" b="1" smtClean="0"/>
              <a:t>    </a:t>
            </a:r>
            <a:r>
              <a:rPr lang="ru-RU" sz="1900" b="1" smtClean="0">
                <a:solidFill>
                  <a:srgbClr val="C00000"/>
                </a:solidFill>
              </a:rPr>
              <a:t>Дальнейшему развитию ориентировки</a:t>
            </a:r>
            <a:r>
              <a:rPr lang="ru-RU" sz="1900" b="1" smtClean="0"/>
              <a:t> на плоскости служит обучение детей умению находить</a:t>
            </a:r>
            <a:endParaRPr lang="ru-RU" sz="1900" b="1" smtClean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smtClean="0"/>
              <a:t>   </a:t>
            </a:r>
            <a:r>
              <a:rPr lang="ru-RU" sz="1900" b="1" smtClean="0">
                <a:solidFill>
                  <a:srgbClr val="C00000"/>
                </a:solidFill>
              </a:rPr>
              <a:t>- </a:t>
            </a:r>
            <a:r>
              <a:rPr lang="ru-RU" sz="1900" b="1" i="1" smtClean="0">
                <a:solidFill>
                  <a:srgbClr val="C00000"/>
                </a:solidFill>
              </a:rPr>
              <a:t>середину </a:t>
            </a:r>
            <a:r>
              <a:rPr lang="ru-RU" sz="1900" b="1" smtClean="0">
                <a:solidFill>
                  <a:srgbClr val="C00000"/>
                </a:solidFill>
              </a:rPr>
              <a:t>(</a:t>
            </a:r>
            <a:r>
              <a:rPr lang="ru-RU" sz="1900" b="1" i="1" smtClean="0">
                <a:solidFill>
                  <a:srgbClr val="C00000"/>
                </a:solidFill>
              </a:rPr>
              <a:t>центр) листа</a:t>
            </a:r>
            <a:r>
              <a:rPr lang="ru-RU" sz="1900" b="1" smtClean="0">
                <a:solidFill>
                  <a:srgbClr val="C00000"/>
                </a:solidFill>
              </a:rPr>
              <a:t> бумаги или таблицы, </a:t>
            </a:r>
            <a:endParaRPr lang="ru-RU" sz="1900" b="1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i="1" smtClean="0">
                <a:solidFill>
                  <a:srgbClr val="C00000"/>
                </a:solidFill>
              </a:rPr>
              <a:t>   - верхний</a:t>
            </a:r>
            <a:r>
              <a:rPr lang="ru-RU" sz="1900" b="1" smtClean="0">
                <a:solidFill>
                  <a:srgbClr val="C00000"/>
                </a:solidFill>
              </a:rPr>
              <a:t> и </a:t>
            </a:r>
            <a:r>
              <a:rPr lang="ru-RU" sz="1900" b="1" i="1" smtClean="0">
                <a:solidFill>
                  <a:srgbClr val="C00000"/>
                </a:solidFill>
              </a:rPr>
              <a:t>нижний края листа</a:t>
            </a:r>
            <a:r>
              <a:rPr lang="ru-RU" sz="1900" b="1" smtClean="0">
                <a:solidFill>
                  <a:srgbClr val="C00000"/>
                </a:solidFill>
              </a:rPr>
              <a:t>,</a:t>
            </a:r>
            <a:endParaRPr lang="ru-RU" sz="1900" b="1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smtClean="0">
                <a:solidFill>
                  <a:srgbClr val="C00000"/>
                </a:solidFill>
              </a:rPr>
              <a:t>   - </a:t>
            </a:r>
            <a:r>
              <a:rPr lang="ru-RU" sz="1900" b="1" i="1" smtClean="0">
                <a:solidFill>
                  <a:srgbClr val="C00000"/>
                </a:solidFill>
              </a:rPr>
              <a:t>левый и правый</a:t>
            </a:r>
            <a:r>
              <a:rPr lang="ru-RU" sz="1900" b="1" smtClean="0">
                <a:solidFill>
                  <a:srgbClr val="C00000"/>
                </a:solidFill>
              </a:rPr>
              <a:t> края листа, </a:t>
            </a:r>
            <a:endParaRPr lang="ru-RU" sz="1900" b="1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i="1" smtClean="0">
                <a:solidFill>
                  <a:srgbClr val="C00000"/>
                </a:solidFill>
              </a:rPr>
              <a:t>   - верхний левый</a:t>
            </a:r>
            <a:r>
              <a:rPr lang="ru-RU" sz="1900" b="1" smtClean="0">
                <a:solidFill>
                  <a:srgbClr val="C00000"/>
                </a:solidFill>
              </a:rPr>
              <a:t> и верхний  </a:t>
            </a:r>
            <a:r>
              <a:rPr lang="ru-RU" sz="1900" b="1" i="1" smtClean="0">
                <a:solidFill>
                  <a:srgbClr val="C00000"/>
                </a:solidFill>
              </a:rPr>
              <a:t>правый углы листа</a:t>
            </a:r>
            <a:r>
              <a:rPr lang="ru-RU" sz="1900" b="1" smtClean="0">
                <a:solidFill>
                  <a:srgbClr val="C00000"/>
                </a:solidFill>
              </a:rPr>
              <a:t>,</a:t>
            </a:r>
            <a:endParaRPr lang="ru-RU" sz="1900" b="1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ru-RU" sz="1900" b="1" smtClean="0">
                <a:solidFill>
                  <a:srgbClr val="C00000"/>
                </a:solidFill>
              </a:rPr>
              <a:t>   - </a:t>
            </a:r>
            <a:r>
              <a:rPr lang="ru-RU" sz="1900" b="1" i="1" smtClean="0">
                <a:solidFill>
                  <a:srgbClr val="C00000"/>
                </a:solidFill>
              </a:rPr>
              <a:t>нижний левый</a:t>
            </a:r>
            <a:r>
              <a:rPr lang="ru-RU" sz="1900" b="1" smtClean="0">
                <a:solidFill>
                  <a:srgbClr val="C00000"/>
                </a:solidFill>
              </a:rPr>
              <a:t> и </a:t>
            </a:r>
            <a:r>
              <a:rPr lang="ru-RU" sz="1900" b="1" i="1" smtClean="0">
                <a:solidFill>
                  <a:srgbClr val="C00000"/>
                </a:solidFill>
              </a:rPr>
              <a:t>правый углы</a:t>
            </a:r>
            <a:r>
              <a:rPr lang="ru-RU" sz="1900" b="1" smtClean="0">
                <a:solidFill>
                  <a:srgbClr val="C00000"/>
                </a:solidFill>
              </a:rPr>
              <a:t> листа.</a:t>
            </a:r>
            <a:endParaRPr lang="ru-RU" sz="1900" b="1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ru-RU" sz="1900" b="1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188085" y="-99060"/>
            <a:ext cx="6512560" cy="784860"/>
          </a:xfrm>
          <a:solidFill>
            <a:srgbClr val="E6F882"/>
          </a:solidFill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3110" b="1" dirty="0" smtClean="0">
                <a:solidFill>
                  <a:srgbClr val="C00000"/>
                </a:solidFill>
              </a:rPr>
              <a:t>Графические диктантанты</a:t>
            </a: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br>
              <a:rPr lang="ru-RU" sz="5400" b="1" dirty="0" smtClean="0"/>
            </a:br>
            <a:r>
              <a:rPr lang="ru-RU" sz="1800" b="1" dirty="0" smtClean="0"/>
              <a:t>.</a:t>
            </a:r>
            <a:br>
              <a:rPr lang="ru-RU" sz="5400" b="1" dirty="0" smtClean="0"/>
            </a:br>
            <a:endParaRPr lang="ru-RU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3"/>
          </p:nvPr>
        </p:nvSpPr>
        <p:spPr>
          <a:xfrm>
            <a:off x="282575" y="731520"/>
            <a:ext cx="4354195" cy="5998845"/>
          </a:xfrm>
          <a:prstGeom prst="rect">
            <a:avLst/>
          </a:prstGeom>
          <a:solidFill>
            <a:schemeClr val="bg1"/>
          </a:solidFill>
        </p:spPr>
        <p:txBody>
          <a:bodyPr>
            <a:normAutofit lnSpcReduction="10000"/>
          </a:bodyPr>
          <a:lstStyle/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ru-RU" altLang="ru-RU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Варианты графических диктантов:</a:t>
            </a:r>
            <a:endParaRPr lang="ru-RU" alt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 typeface="Wingdings 2" panose="05020102010507070707" pitchFamily="18" charset="2"/>
              <a:buNone/>
            </a:pPr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Ребенку предлагают образец геометрического рисунка и просят его повторить точно такой же рисунок в тетради в клетку. </a:t>
            </a:r>
            <a:endParaRPr lang="ru-RU" alt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endParaRPr lang="ru-RU" alt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81000" indent="-381000" eaLnBrk="1" hangingPunct="1">
              <a:lnSpc>
                <a:spcPct val="80000"/>
              </a:lnSpc>
              <a:buFontTx/>
              <a:buNone/>
            </a:pPr>
            <a:r>
              <a:rPr lang="ru-RU" altLang="ru-RU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Взрослый диктует последовательность действий с указанием числа клеточек и их направлений (влево, вправо, вверх, вниз), ребенок выполняет работу на слух, а затем сравнивает методом наложения свое изображение орнамента или фигуры с образцом в пособии.</a:t>
            </a:r>
            <a:endParaRPr lang="ru-RU" altLang="ru-RU" sz="24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96280" y="3789045"/>
            <a:ext cx="2501265" cy="271399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596505" y="5775325"/>
            <a:ext cx="643255" cy="95504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796280" y="3717290"/>
            <a:ext cx="703580" cy="675005"/>
          </a:xfrm>
          <a:prstGeom prst="rect">
            <a:avLst/>
          </a:prstGeom>
        </p:spPr>
      </p:pic>
      <p:pic>
        <p:nvPicPr>
          <p:cNvPr id="17411" name="Рисунок 2" descr="Графический диктант &quot;Носорог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170" y="1043305"/>
            <a:ext cx="3069590" cy="231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835" y="620395"/>
            <a:ext cx="8476615" cy="351155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2200" dirty="0"/>
              <a:t>П</a:t>
            </a:r>
            <a:r>
              <a:rPr lang="ru-RU" sz="2400" dirty="0"/>
              <a:t>остепенно дети овладевают многообразием пространственных обозначений. Не все пространственные предлоги и наречия легко усваиваются детьми. Некоторыми из них (такими как </a:t>
            </a:r>
            <a:r>
              <a:rPr lang="ru-RU" sz="2400" i="1" dirty="0"/>
              <a:t>тут, там, здесь, около, на</a:t>
            </a:r>
            <a:r>
              <a:rPr lang="ru-RU" sz="2400" dirty="0"/>
              <a:t>) дети овладевают рано. Другие же обозначения (</a:t>
            </a:r>
            <a:r>
              <a:rPr lang="ru-RU" sz="2400" i="1" dirty="0"/>
              <a:t>справа, слева, напротив, между, над, по , из-под</a:t>
            </a:r>
            <a:r>
              <a:rPr lang="ru-RU" sz="2400" dirty="0"/>
              <a:t>) часто неизвестны детям даже в конце дошкольного возраста. </a:t>
            </a:r>
            <a:endParaRPr lang="ru-RU" sz="2400"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323850" y="4509135"/>
            <a:ext cx="8997950" cy="1198880"/>
          </a:xfrm>
          <a:prstGeom prst="rect">
            <a:avLst/>
          </a:prstGeom>
          <a:solidFill>
            <a:srgbClr val="BBEE78"/>
          </a:solidFill>
        </p:spPr>
        <p:txBody>
          <a:bodyPr wrap="square" rtlCol="0" anchor="t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Дети раннего и среднего возраста в норме к четырем годам долны  правильно употреблять предлоги в, на, под, около, за, перед, между. </a:t>
            </a:r>
            <a:r>
              <a:rPr lang="ru-RU" altLang="en-US"/>
              <a:t> </a:t>
            </a:r>
            <a:endParaRPr lang="ru-RU" alt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330835" y="1196975"/>
            <a:ext cx="8482965" cy="3538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ru-RU" altLang="en-US" sz="2800"/>
              <a:t>1-я </a:t>
            </a:r>
            <a:r>
              <a:rPr lang="ru-RU" altLang="en-US" sz="2800" b="1"/>
              <a:t>группа:</a:t>
            </a:r>
            <a:r>
              <a:rPr lang="ru-RU" altLang="en-US" sz="2800"/>
              <a:t> в, из;</a:t>
            </a:r>
            <a:endParaRPr lang="ru-RU" altLang="en-US" sz="2800"/>
          </a:p>
          <a:p>
            <a:r>
              <a:rPr lang="ru-RU" altLang="en-US" sz="2800"/>
              <a:t>2-я </a:t>
            </a:r>
            <a:r>
              <a:rPr lang="ru-RU" altLang="en-US" sz="2800" b="1"/>
              <a:t>группа:</a:t>
            </a:r>
            <a:r>
              <a:rPr lang="ru-RU" altLang="en-US" sz="2800"/>
              <a:t> на, с (со);</a:t>
            </a:r>
            <a:endParaRPr lang="ru-RU" altLang="en-US" sz="2800"/>
          </a:p>
          <a:p>
            <a:r>
              <a:rPr lang="ru-RU" altLang="en-US" sz="2800"/>
              <a:t>3-я группа: над, под, между;</a:t>
            </a:r>
            <a:endParaRPr lang="ru-RU" altLang="en-US" sz="2800"/>
          </a:p>
          <a:p>
            <a:r>
              <a:rPr lang="ru-RU" altLang="en-US" sz="2800"/>
              <a:t>4-я группа: из, за, из-за;</a:t>
            </a:r>
            <a:endParaRPr lang="ru-RU" altLang="en-US" sz="2800"/>
          </a:p>
          <a:p>
            <a:r>
              <a:rPr lang="ru-RU" altLang="en-US" sz="2800"/>
              <a:t>5-я группа: из, под, из-под;</a:t>
            </a:r>
            <a:endParaRPr lang="ru-RU" altLang="en-US" sz="2800"/>
          </a:p>
          <a:p>
            <a:r>
              <a:rPr lang="ru-RU" altLang="en-US" sz="2800"/>
              <a:t>6-я группа: от, до, к;</a:t>
            </a:r>
            <a:endParaRPr lang="ru-RU" altLang="en-US" sz="2800"/>
          </a:p>
          <a:p>
            <a:r>
              <a:rPr lang="ru-RU" altLang="en-US" sz="2800"/>
              <a:t>7-я группа: перед, за, вокруг, около, возле;</a:t>
            </a:r>
            <a:endParaRPr lang="ru-RU" altLang="en-US" sz="2800"/>
          </a:p>
          <a:p>
            <a:r>
              <a:rPr lang="ru-RU" altLang="en-US" sz="2800"/>
              <a:t>8-я группа: через, сквозь, по.</a:t>
            </a:r>
            <a:endParaRPr lang="ru-RU" altLang="en-US" sz="2800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132715" y="4940935"/>
            <a:ext cx="8747125" cy="15684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ru-RU" altLang="en-US" sz="2400">
                <a:solidFill>
                  <a:srgbClr val="C00000"/>
                </a:solidFill>
              </a:rPr>
              <a:t>Начинают </a:t>
            </a:r>
            <a:r>
              <a:rPr lang="ru-RU" altLang="en-US" sz="2400"/>
              <a:t>с предлогов «в», «на», «под»</a:t>
            </a:r>
            <a:r>
              <a:rPr lang="ru-RU" altLang="en-US" sz="2400">
                <a:sym typeface="+mn-ea"/>
              </a:rPr>
              <a:t>«над»</a:t>
            </a:r>
            <a:r>
              <a:rPr lang="ru-RU" altLang="en-US" sz="2400"/>
              <a:t>.</a:t>
            </a:r>
            <a:r>
              <a:rPr lang="ru-RU" altLang="en-US" sz="2400"/>
              <a:t> </a:t>
            </a:r>
            <a:endParaRPr lang="ru-RU" altLang="en-US" sz="2400"/>
          </a:p>
          <a:p>
            <a:r>
              <a:rPr lang="ru-RU" altLang="en-US" sz="2400"/>
              <a:t>Затем отрабатываются предлоги «за», «к», «от», «по», «с», «около», </a:t>
            </a:r>
            <a:r>
              <a:rPr lang="ru-RU" altLang="en-US" sz="2400">
                <a:sym typeface="+mn-ea"/>
              </a:rPr>
              <a:t>«из»</a:t>
            </a:r>
            <a:r>
              <a:rPr lang="ru-RU" altLang="en-US" sz="2400"/>
              <a:t>, «через» и др. Затем сложные предлоги из-за, из-под и т.д.</a:t>
            </a:r>
            <a:endParaRPr lang="ru-RU" altLang="en-US" sz="240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98755" y="44450"/>
            <a:ext cx="8615045" cy="953135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square" rtlCol="0">
            <a:spAutoFit/>
          </a:bodyPr>
          <a:p>
            <a:pPr algn="l"/>
            <a:r>
              <a:rPr lang="ru-RU" altLang="en-US" sz="2800" b="1">
                <a:solidFill>
                  <a:srgbClr val="C00000"/>
                </a:solidFill>
                <a:sym typeface="+mn-ea"/>
              </a:rPr>
              <a:t>Пространственные предлоги по сходству лексического значения делятся на группы:</a:t>
            </a:r>
            <a:endParaRPr lang="ru-RU" altLang="en-US" sz="28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0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6012180" y="5591175"/>
            <a:ext cx="591185" cy="603250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1475789" y="193"/>
            <a:ext cx="6512511" cy="1143000"/>
          </a:xfrm>
        </p:spPr>
        <p:txBody>
          <a:bodyPr vert="horz" wrap="square" lIns="91440" tIns="45720" rIns="91440" bIns="45720" numCol="1" anchorCtr="0" compatLnSpc="1">
            <a:noAutofit/>
          </a:bodyPr>
          <a:lstStyle/>
          <a:p>
            <a:pPr marL="0" indent="0" algn="ctr">
              <a:buNone/>
              <a:defRPr/>
            </a:pPr>
            <a:r>
              <a:rPr lang="ru-RU" sz="2800" b="1" cap="none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Игры и упражнения для формирования навыков правильного употребления предлогов</a:t>
            </a:r>
            <a:br>
              <a:rPr lang="ru-RU" sz="3200" b="1" dirty="0">
                <a:solidFill>
                  <a:srgbClr val="C00000"/>
                </a:solidFill>
                <a:effectLst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C00000"/>
              </a:solidFill>
              <a:effectLst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56100" y="2868930"/>
            <a:ext cx="4859020" cy="863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0" algn="ctr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моделированием графических схем предложения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51460" y="2493010"/>
            <a:ext cx="3612515" cy="863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0" algn="ctr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использованием схем-моделей предлога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1460" y="1340485"/>
            <a:ext cx="4493260" cy="64960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0" algn="ctr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реальными предметами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6190" y="1700530"/>
            <a:ext cx="3592830" cy="57594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indent="0" algn="ctr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картинками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0" y="3859530"/>
            <a:ext cx="4859020" cy="863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indent="0" algn="ctr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заданий презентаций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Куб 2"/>
          <p:cNvSpPr/>
          <p:nvPr/>
        </p:nvSpPr>
        <p:spPr>
          <a:xfrm>
            <a:off x="755650" y="5591175"/>
            <a:ext cx="1068705" cy="1028065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7" name="Куб 6"/>
          <p:cNvSpPr/>
          <p:nvPr/>
        </p:nvSpPr>
        <p:spPr>
          <a:xfrm>
            <a:off x="3132455" y="5517515"/>
            <a:ext cx="1068705" cy="1028065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9" name="Куб 8"/>
          <p:cNvSpPr/>
          <p:nvPr/>
        </p:nvSpPr>
        <p:spPr>
          <a:xfrm>
            <a:off x="5292090" y="5445125"/>
            <a:ext cx="1068705" cy="1028065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sp>
        <p:nvSpPr>
          <p:cNvPr id="14" name="Куб 13"/>
          <p:cNvSpPr/>
          <p:nvPr/>
        </p:nvSpPr>
        <p:spPr>
          <a:xfrm>
            <a:off x="7531100" y="5516880"/>
            <a:ext cx="1068705" cy="1028065"/>
          </a:xfrm>
          <a:prstGeom prst="cube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/>
          </a:p>
        </p:txBody>
      </p:sp>
      <p:pic>
        <p:nvPicPr>
          <p:cNvPr id="15" name="Рисунок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8085" y="5157470"/>
            <a:ext cx="394970" cy="537845"/>
          </a:xfrm>
          <a:prstGeom prst="rect">
            <a:avLst/>
          </a:prstGeom>
        </p:spPr>
      </p:pic>
      <p:pic>
        <p:nvPicPr>
          <p:cNvPr id="16" name="Рисунок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36010" y="4797425"/>
            <a:ext cx="394970" cy="537845"/>
          </a:xfrm>
          <a:prstGeom prst="rect">
            <a:avLst/>
          </a:prstGeom>
        </p:spPr>
      </p:pic>
      <p:pic>
        <p:nvPicPr>
          <p:cNvPr id="18" name="Рисунок 10"/>
          <p:cNvPicPr>
            <a:picLocks noChangeAspect="1"/>
          </p:cNvPicPr>
          <p:nvPr>
            <p:ph sz="quarter" idx="14"/>
          </p:nvPr>
        </p:nvPicPr>
        <p:blipFill>
          <a:blip r:embed="rId1"/>
          <a:stretch>
            <a:fillRect/>
          </a:stretch>
        </p:blipFill>
        <p:spPr>
          <a:xfrm>
            <a:off x="7668260" y="5733415"/>
            <a:ext cx="591185" cy="603250"/>
          </a:xfrm>
          <a:prstGeom prst="rect">
            <a:avLst/>
          </a:prstGeom>
        </p:spPr>
      </p:pic>
      <p:sp>
        <p:nvSpPr>
          <p:cNvPr id="19" name="Скругленный прямоугольник 18"/>
          <p:cNvSpPr/>
          <p:nvPr/>
        </p:nvSpPr>
        <p:spPr>
          <a:xfrm>
            <a:off x="5004435" y="3933825"/>
            <a:ext cx="4112260" cy="8636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indent="0" algn="ctr">
              <a:buFont typeface="Arial" panose="020B0604020202020204" pitchFamily="34" charset="0"/>
              <a:buNone/>
              <a:defRPr/>
            </a:pPr>
            <a:r>
              <a:rPr lang="ru-RU" sz="2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персонажами на фланелеграфе</a:t>
            </a:r>
            <a:endParaRPr lang="ru-RU" sz="2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980440"/>
            <a:ext cx="1843405" cy="638175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p>
            <a:pPr marL="0" indent="0" algn="l">
              <a:buNone/>
            </a:pPr>
            <a:r>
              <a:rPr lang="ru-RU" altLang="en-US" sz="2800"/>
              <a:t>Этапы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899795" y="1734185"/>
            <a:ext cx="7862570" cy="1245870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p>
            <a:pPr marL="45720" indent="0">
              <a:buNone/>
            </a:pPr>
            <a:r>
              <a:rPr lang="ru-RU" altLang="en-US" sz="2400" b="1"/>
              <a:t>Игры с игрушками и предметами (ребенок сам активно действует предметами, расставляя их в нужное место и называя предлог) </a:t>
            </a:r>
            <a:endParaRPr lang="ru-RU" altLang="en-US" sz="2400" b="1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907540" y="3429000"/>
            <a:ext cx="6896735" cy="113728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ru-RU" altLang="en-US" sz="2400" b="1"/>
              <a:t>Рассматривание картинок, предметов  (где? назови). Выполняет задания с предметами</a:t>
            </a:r>
            <a:endParaRPr lang="ru-RU" altLang="en-US" sz="2400" b="1"/>
          </a:p>
          <a:p>
            <a:r>
              <a:rPr lang="ru-RU" altLang="en-US" sz="2000" b="1"/>
              <a:t> </a:t>
            </a:r>
            <a:endParaRPr lang="ru-RU" altLang="en-US" sz="2000" b="1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420110" y="5013325"/>
            <a:ext cx="5662295" cy="11988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r>
              <a:rPr lang="ru-RU" altLang="en-US" sz="2400" b="1"/>
              <a:t>Решение </a:t>
            </a:r>
            <a:r>
              <a:rPr lang="ru-RU" altLang="en-US" sz="2400" b="1">
                <a:sym typeface="+mn-ea"/>
              </a:rPr>
              <a:t>словесных </a:t>
            </a:r>
            <a:r>
              <a:rPr lang="ru-RU" altLang="en-US" sz="2400" b="1"/>
              <a:t>задач без наглядной опоры, без картинок и игрушек</a:t>
            </a:r>
            <a:endParaRPr lang="ru-RU" altLang="en-US" sz="2400" b="1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1547495" y="116840"/>
            <a:ext cx="5243830" cy="583565"/>
          </a:xfrm>
          <a:prstGeom prst="rect">
            <a:avLst/>
          </a:prstGeom>
          <a:solidFill>
            <a:srgbClr val="E6F882"/>
          </a:solidFill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solidFill>
                  <a:srgbClr val="C00000"/>
                </a:solidFill>
              </a:rPr>
              <a:t>Игры с предлогами</a:t>
            </a:r>
            <a:endParaRPr lang="ru-RU" altLang="en-US" sz="32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Заголовок 1"/>
          <p:cNvSpPr>
            <a:spLocks noGrp="1"/>
          </p:cNvSpPr>
          <p:nvPr/>
        </p:nvSpPr>
        <p:spPr>
          <a:xfrm>
            <a:off x="107950" y="116840"/>
            <a:ext cx="8755380" cy="892810"/>
          </a:xfrm>
          <a:prstGeom prst="rect">
            <a:avLst/>
          </a:prstGeom>
          <a:solidFill>
            <a:srgbClr val="E6F882"/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l">
              <a:buNone/>
            </a:pPr>
            <a:r>
              <a:rPr lang="ru-RU" altLang="en-US" sz="2800">
                <a:solidFill>
                  <a:srgbClr val="C00000"/>
                </a:solidFill>
              </a:rPr>
              <a:t>Рекомендуемые игры и упражнения:</a:t>
            </a:r>
            <a:r>
              <a:rPr lang="ru-RU" altLang="en-US"/>
              <a:t> </a:t>
            </a:r>
            <a:endParaRPr lang="ru-RU" altLang="en-US"/>
          </a:p>
        </p:txBody>
      </p:sp>
      <p:sp>
        <p:nvSpPr>
          <p:cNvPr id="6" name="Объект 2"/>
          <p:cNvSpPr>
            <a:spLocks noGrp="1"/>
          </p:cNvSpPr>
          <p:nvPr>
            <p:ph idx="4294967295"/>
          </p:nvPr>
        </p:nvSpPr>
        <p:spPr>
          <a:xfrm>
            <a:off x="135255" y="1276350"/>
            <a:ext cx="3382010" cy="5581015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txBody>
          <a:bodyPr>
            <a:noAutofit/>
          </a:bodyPr>
          <a:p>
            <a:pPr>
              <a:buFont typeface="Wingdings" panose="05000000000000000000" charset="0"/>
              <a:buChar char="Ø"/>
            </a:pP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«Спрячь игрушку»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altLang="en-US" sz="2000" b="1">
                <a:solidFill>
                  <a:schemeClr val="bg1"/>
                </a:solidFill>
                <a:sym typeface="+mn-ea"/>
              </a:rPr>
              <a:t>«Солнечный зайчик»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«Оглянись вокруг»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«Магазин игрушек»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«Кормушка»</a:t>
            </a:r>
            <a:endParaRPr lang="ru-RU" sz="20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«Что перепутано?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«Геометрическое лото»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«Теремок»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«Построй башню»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«Похлопопайте, потопайте, если услышишь предлоги...»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«Водители»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Незнайкины ошибки»</a:t>
            </a: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charset="0"/>
              <a:buChar char="Ø"/>
            </a:pPr>
            <a:endParaRPr lang="ru-RU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079240" y="1205865"/>
            <a:ext cx="4784090" cy="57238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Солнечный зайчик </a:t>
            </a:r>
            <a:endParaRPr lang="ru-RU" altLang="en-US" sz="2400" b="1">
              <a:solidFill>
                <a:srgbClr val="C00000"/>
              </a:solidFill>
            </a:endParaRPr>
          </a:p>
          <a:p>
            <a:r>
              <a:rPr lang="ru-RU" altLang="en-US" u="sng"/>
              <a:t>Дидактическая цель:</a:t>
            </a:r>
            <a:r>
              <a:rPr lang="ru-RU" altLang="en-US"/>
              <a:t> учить употреблять в речи предлог «на». </a:t>
            </a:r>
            <a:endParaRPr lang="ru-RU" altLang="en-US"/>
          </a:p>
          <a:p>
            <a:r>
              <a:rPr lang="ru-RU" altLang="en-US" u="sng"/>
              <a:t>Оборудование: </a:t>
            </a:r>
            <a:r>
              <a:rPr lang="ru-RU" altLang="en-US"/>
              <a:t>зеркало. </a:t>
            </a:r>
            <a:endParaRPr lang="ru-RU" altLang="en-US"/>
          </a:p>
          <a:p>
            <a:r>
              <a:rPr lang="ru-RU" altLang="en-US" u="sng"/>
              <a:t>Ход игры. </a:t>
            </a:r>
            <a:r>
              <a:rPr lang="ru-RU" altLang="en-US"/>
              <a:t>Педагог пускает солнечного зайчика и читает стихотворение: </a:t>
            </a:r>
            <a:endParaRPr lang="ru-RU" altLang="en-US"/>
          </a:p>
          <a:p>
            <a:r>
              <a:rPr lang="ru-RU" altLang="en-US" b="1"/>
              <a:t>Скачет зайка на стене </a:t>
            </a:r>
            <a:endParaRPr lang="ru-RU" altLang="en-US" b="1"/>
          </a:p>
          <a:p>
            <a:r>
              <a:rPr lang="ru-RU" altLang="en-US" b="1"/>
              <a:t>И подмигивает мне, </a:t>
            </a:r>
            <a:endParaRPr lang="ru-RU" altLang="en-US" b="1"/>
          </a:p>
          <a:p>
            <a:r>
              <a:rPr lang="ru-RU" altLang="en-US" b="1"/>
              <a:t>Перепрыгнул на картинку, </a:t>
            </a:r>
            <a:endParaRPr lang="ru-RU" altLang="en-US" b="1"/>
          </a:p>
          <a:p>
            <a:r>
              <a:rPr lang="ru-RU" altLang="en-US" b="1"/>
              <a:t>Задержался на ботинке, </a:t>
            </a:r>
            <a:endParaRPr lang="ru-RU" altLang="en-US" b="1"/>
          </a:p>
          <a:p>
            <a:r>
              <a:rPr lang="ru-RU" altLang="en-US" b="1"/>
              <a:t>Поплясал на потолке, </a:t>
            </a:r>
            <a:endParaRPr lang="ru-RU" altLang="en-US" b="1"/>
          </a:p>
          <a:p>
            <a:r>
              <a:rPr lang="ru-RU" altLang="en-US" b="1"/>
              <a:t>Притаился на окне. </a:t>
            </a:r>
            <a:endParaRPr lang="ru-RU" altLang="en-US" b="1"/>
          </a:p>
          <a:p>
            <a:r>
              <a:rPr lang="ru-RU" altLang="en-US" b="1"/>
              <a:t>Вот он спрятался в кроватке — </a:t>
            </a:r>
            <a:endParaRPr lang="ru-RU" altLang="en-US" b="1"/>
          </a:p>
          <a:p>
            <a:r>
              <a:rPr lang="ru-RU" altLang="en-US" b="1"/>
              <a:t>С нами он играет в прятки! </a:t>
            </a:r>
            <a:endParaRPr lang="ru-RU" altLang="en-US" b="1"/>
          </a:p>
          <a:p>
            <a:r>
              <a:rPr lang="ru-RU" altLang="en-US" b="1"/>
              <a:t>Раз, два, три, четыре, пять — </a:t>
            </a:r>
            <a:endParaRPr lang="ru-RU" altLang="en-US" b="1"/>
          </a:p>
          <a:p>
            <a:r>
              <a:rPr lang="ru-RU" altLang="en-US" b="1"/>
              <a:t>Мы идем тебя искать</a:t>
            </a:r>
            <a:r>
              <a:rPr lang="ru-RU" altLang="en-US"/>
              <a:t>. </a:t>
            </a:r>
            <a:endParaRPr lang="ru-RU" altLang="en-US"/>
          </a:p>
          <a:p>
            <a:r>
              <a:rPr lang="ru-RU" altLang="en-US"/>
              <a:t>Затем он предлагает детям найти солнечный зайчик и сказать, где он сидит (на окне, на </a:t>
            </a:r>
            <a:endParaRPr lang="ru-RU" altLang="en-US"/>
          </a:p>
          <a:p>
            <a:r>
              <a:rPr lang="ru-RU" altLang="en-US"/>
              <a:t>столе, на шкафу и т.д.). </a:t>
            </a:r>
            <a:endParaRPr lang="ru-RU" alt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Текстовое поле 1"/>
          <p:cNvSpPr txBox="1"/>
          <p:nvPr/>
        </p:nvSpPr>
        <p:spPr>
          <a:xfrm>
            <a:off x="107950" y="260985"/>
            <a:ext cx="3859530" cy="59696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Игра «Птичка»</a:t>
            </a:r>
            <a:endParaRPr lang="ru-RU" altLang="en-US" sz="2400" b="1">
              <a:solidFill>
                <a:srgbClr val="C00000"/>
              </a:solidFill>
            </a:endParaRPr>
          </a:p>
          <a:p>
            <a:r>
              <a:rPr lang="ru-RU" altLang="en-US" b="1" u="sng"/>
              <a:t>Цель:</a:t>
            </a:r>
            <a:r>
              <a:rPr lang="ru-RU" altLang="en-US"/>
              <a:t> учить детей пользоваться предлогом «на». </a:t>
            </a:r>
            <a:endParaRPr lang="ru-RU" altLang="en-US"/>
          </a:p>
          <a:p>
            <a:r>
              <a:rPr lang="ru-RU" altLang="en-US" b="1" u="sng"/>
              <a:t>Оборудование:</a:t>
            </a:r>
            <a:r>
              <a:rPr lang="ru-RU" altLang="en-US"/>
              <a:t> птичка (игрушка). </a:t>
            </a:r>
            <a:endParaRPr lang="ru-RU" altLang="en-US"/>
          </a:p>
          <a:p>
            <a:r>
              <a:rPr lang="ru-RU" altLang="en-US" b="1" u="sng"/>
              <a:t>Ход игры.</a:t>
            </a:r>
            <a:r>
              <a:rPr lang="ru-RU" altLang="en-US"/>
              <a:t>  </a:t>
            </a:r>
            <a:endParaRPr lang="ru-RU" altLang="en-US"/>
          </a:p>
          <a:p>
            <a:r>
              <a:rPr lang="ru-RU" altLang="en-US"/>
              <a:t>Педагог держит птичку у окна и произносит </a:t>
            </a:r>
            <a:endParaRPr lang="ru-RU" altLang="en-US"/>
          </a:p>
          <a:p>
            <a:r>
              <a:rPr lang="ru-RU" altLang="en-US"/>
              <a:t>четверостишие: </a:t>
            </a:r>
            <a:endParaRPr lang="ru-RU" altLang="en-US"/>
          </a:p>
          <a:p>
            <a:r>
              <a:rPr lang="ru-RU" altLang="en-US" sz="2200" b="1"/>
              <a:t>Села птичка на окошко. </a:t>
            </a:r>
            <a:endParaRPr lang="ru-RU" altLang="en-US" sz="2200" b="1"/>
          </a:p>
          <a:p>
            <a:r>
              <a:rPr lang="ru-RU" altLang="en-US" sz="2200" b="1"/>
              <a:t>Посиди у нас немножко, </a:t>
            </a:r>
            <a:endParaRPr lang="ru-RU" altLang="en-US" sz="2200" b="1"/>
          </a:p>
          <a:p>
            <a:r>
              <a:rPr lang="ru-RU" altLang="en-US" sz="2200" b="1"/>
              <a:t>Посиди, не улетай. </a:t>
            </a:r>
            <a:endParaRPr lang="ru-RU" altLang="en-US" sz="2200" b="1"/>
          </a:p>
          <a:p>
            <a:r>
              <a:rPr lang="ru-RU" altLang="en-US" sz="2200" b="1"/>
              <a:t>Улетела птичка... Ай! </a:t>
            </a:r>
            <a:endParaRPr lang="ru-RU" altLang="en-US" sz="2200" b="1"/>
          </a:p>
          <a:p>
            <a:r>
              <a:rPr lang="ru-RU" altLang="en-US"/>
              <a:t>Затем педагог «сажает» птичку на какой-нибудь предмет мебели. Дети внимательно </a:t>
            </a:r>
            <a:endParaRPr lang="ru-RU" altLang="en-US"/>
          </a:p>
          <a:p>
            <a:r>
              <a:rPr lang="ru-RU" altLang="en-US"/>
              <a:t>следят за птицей. Логопед спрашивает: «Куда села птичка?» Дети отвечают полным </a:t>
            </a:r>
            <a:endParaRPr lang="ru-RU" altLang="en-US"/>
          </a:p>
          <a:p>
            <a:r>
              <a:rPr lang="ru-RU" altLang="en-US"/>
              <a:t>предложением: «Птичка села на стол» (на полку, на шкаф и т. д.). </a:t>
            </a:r>
            <a:endParaRPr lang="ru-RU" altLang="en-US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4211955" y="332740"/>
            <a:ext cx="4692015" cy="384619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Игра «Где я?»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а игровом пространстве группы дети располагают объекты: домик из напольных модулей,  ёлка, дуб. Объекты  могут быть разными, в зависимости от наличия их в группе. Игра проводится индивидуально или с подгруппой детей.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Простой вариант заданий: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-встань перед  домиком, 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-за домиком, 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-справа, слева от дома,</a:t>
            </a:r>
            <a:endParaRPr lang="ru-RU" sz="20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 между домом и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светофором</a:t>
            </a:r>
            <a:r>
              <a:rPr lang="ru-RU" sz="2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ru-RU" sz="20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и т.д.</a:t>
            </a:r>
            <a:endParaRPr lang="ru-RU" altLang="en-US" sz="2000" b="1" dirty="0" smtClean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9" name="Содержимое 3"/>
          <p:cNvSpPr>
            <a:spLocks noGrp="1"/>
          </p:cNvSpPr>
          <p:nvPr>
            <p:ph idx="1"/>
          </p:nvPr>
        </p:nvSpPr>
        <p:spPr>
          <a:xfrm>
            <a:off x="4561840" y="332740"/>
            <a:ext cx="4354195" cy="5192395"/>
          </a:xfrm>
          <a:solidFill>
            <a:schemeClr val="bg1"/>
          </a:solidFill>
        </p:spPr>
        <p:txBody>
          <a:bodyPr vert="horz" wrap="square" lIns="91440" tIns="45720" rIns="91440" bIns="45720" anchor="t" anchorCtr="0"/>
          <a:p>
            <a:pPr>
              <a:buNone/>
            </a:pPr>
            <a:r>
              <a:rPr lang="ru-RU" sz="2400" b="1" dirty="0">
                <a:solidFill>
                  <a:srgbClr val="C00000"/>
                </a:solidFill>
              </a:rPr>
              <a:t>Игра: «Наоборот»</a:t>
            </a:r>
            <a:endParaRPr lang="ru-RU" sz="2400" b="1" dirty="0">
              <a:solidFill>
                <a:srgbClr val="C00000"/>
              </a:solidFill>
            </a:endParaRPr>
          </a:p>
          <a:p>
            <a:pPr>
              <a:buNone/>
            </a:pPr>
            <a:r>
              <a:rPr dirty="0"/>
              <a:t>Ребенок должен назвать противоположный термин</a:t>
            </a:r>
            <a:endParaRPr dirty="0"/>
          </a:p>
          <a:p>
            <a:pPr>
              <a:buNone/>
            </a:pPr>
            <a:r>
              <a:rPr dirty="0"/>
              <a:t>Взрослый говорит: </a:t>
            </a:r>
            <a:r>
              <a:rPr b="1" dirty="0"/>
              <a:t>- Над окном.</a:t>
            </a:r>
            <a:endParaRPr b="1" dirty="0"/>
          </a:p>
          <a:p>
            <a:pPr>
              <a:buNone/>
            </a:pPr>
            <a:r>
              <a:rPr dirty="0"/>
              <a:t>Ребенок: </a:t>
            </a:r>
            <a:r>
              <a:rPr b="1" dirty="0"/>
              <a:t>- Под окном.</a:t>
            </a:r>
            <a:endParaRPr dirty="0"/>
          </a:p>
          <a:p>
            <a:pPr>
              <a:buNone/>
            </a:pPr>
            <a:r>
              <a:rPr b="1" dirty="0"/>
              <a:t>К двери - от двери.</a:t>
            </a:r>
            <a:r>
              <a:rPr dirty="0"/>
              <a:t> </a:t>
            </a:r>
            <a:endParaRPr dirty="0"/>
          </a:p>
          <a:p>
            <a:pPr>
              <a:buNone/>
            </a:pPr>
            <a:r>
              <a:rPr dirty="0"/>
              <a:t>В ящик - … Перед школой - …</a:t>
            </a:r>
            <a:endParaRPr dirty="0"/>
          </a:p>
          <a:p>
            <a:pPr>
              <a:buNone/>
            </a:pPr>
            <a:r>
              <a:rPr dirty="0"/>
              <a:t>До города - … Перед машиной - …</a:t>
            </a:r>
            <a:r>
              <a:rPr lang="ru-RU" dirty="0"/>
              <a:t>  </a:t>
            </a:r>
            <a:r>
              <a:rPr dirty="0"/>
              <a:t>Далеко - … Высоко - …Вверху - …Справа - …</a:t>
            </a:r>
            <a:r>
              <a:rPr lang="ru-RU" dirty="0"/>
              <a:t> и</a:t>
            </a:r>
            <a:r>
              <a:rPr dirty="0"/>
              <a:t> т.д.</a:t>
            </a:r>
            <a:endParaRPr dirty="0"/>
          </a:p>
          <a:p>
            <a:pPr>
              <a:buNone/>
            </a:pPr>
            <a:endParaRPr dirty="0"/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179705" y="332740"/>
            <a:ext cx="4022090" cy="52311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Игра: «Куда закатился мяч?» </a:t>
            </a:r>
            <a:endParaRPr lang="ru-RU" altLang="en-US" sz="2400" b="1">
              <a:solidFill>
                <a:srgbClr val="C00000"/>
              </a:solidFill>
            </a:endParaRPr>
          </a:p>
          <a:p>
            <a:r>
              <a:rPr lang="ru-RU" altLang="en-US" sz="2200" b="1" u="sng"/>
              <a:t>Дидактическая цель:</a:t>
            </a:r>
            <a:r>
              <a:rPr lang="ru-RU" altLang="en-US" sz="2200" b="1"/>
              <a:t> </a:t>
            </a:r>
            <a:r>
              <a:rPr lang="ru-RU" altLang="en-US" sz="2200"/>
              <a:t>упражнять детей в правильном употреблении предлога «под» в </a:t>
            </a:r>
            <a:endParaRPr lang="ru-RU" altLang="en-US" sz="2200"/>
          </a:p>
          <a:p>
            <a:r>
              <a:rPr lang="ru-RU" altLang="en-US" sz="2200"/>
              <a:t>речи. </a:t>
            </a:r>
            <a:endParaRPr lang="ru-RU" altLang="en-US" sz="2200"/>
          </a:p>
          <a:p>
            <a:r>
              <a:rPr lang="ru-RU" altLang="en-US" sz="2200" b="1" u="sng"/>
              <a:t>Оборудование:</a:t>
            </a:r>
            <a:r>
              <a:rPr lang="ru-RU" altLang="en-US" sz="2200"/>
              <a:t> мяч. </a:t>
            </a:r>
            <a:endParaRPr lang="ru-RU" altLang="en-US" sz="2200"/>
          </a:p>
          <a:p>
            <a:r>
              <a:rPr lang="ru-RU" altLang="en-US" sz="2200" b="1" u="sng"/>
              <a:t>Ход игры.</a:t>
            </a:r>
            <a:r>
              <a:rPr lang="ru-RU" altLang="en-US" sz="2200"/>
              <a:t> Педагог закатывает мяч под разные предметы мебели, а дети поочередно </a:t>
            </a:r>
            <a:endParaRPr lang="ru-RU" altLang="en-US" sz="2200"/>
          </a:p>
          <a:p>
            <a:r>
              <a:rPr lang="ru-RU" altLang="en-US" sz="2200"/>
              <a:t>говорят, где находится мяч. (</a:t>
            </a:r>
            <a:r>
              <a:rPr lang="ru-RU" altLang="en-US" sz="2200" b="1"/>
              <a:t>Под столом, под стулом, под шкафом</a:t>
            </a:r>
            <a:r>
              <a:rPr lang="ru-RU" altLang="en-US" sz="2200"/>
              <a:t> и т. д.) </a:t>
            </a:r>
            <a:endParaRPr lang="ru-RU" altLang="en-US" sz="2200"/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323850" y="5805170"/>
            <a:ext cx="3352800" cy="829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  <a:sym typeface="+mn-ea"/>
              </a:rPr>
              <a:t>Игра: «Отчего отпрыгнул мяч?» </a:t>
            </a:r>
            <a:endParaRPr lang="ru-RU" altLang="en-US" sz="2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http://allforchildren.ru/img/rleft.jpg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251713" y="175973"/>
            <a:ext cx="1428750" cy="265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48105" y="2873375"/>
            <a:ext cx="6788150" cy="953135"/>
          </a:xfrm>
          <a:prstGeom prst="round2Diag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Хорошее развитие пространственных представлений является важной  предпосылкой 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для любых практических видов деятельности </a:t>
            </a:r>
            <a:endParaRPr lang="ru-RU" sz="2000" b="1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195830" y="404495"/>
            <a:ext cx="5511800" cy="764540"/>
          </a:xfrm>
          <a:prstGeom prst="round2Diag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Пространство является базисной категорией в познании ребенком окружающего его мира</a:t>
            </a:r>
            <a:endParaRPr lang="ru-RU" sz="2000" b="1" dirty="0"/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3347720" y="1557020"/>
            <a:ext cx="5538470" cy="949325"/>
          </a:xfrm>
          <a:prstGeom prst="round2Diag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Пространственные представления - необходимый элемент познания и всей практической деятельности человека. </a:t>
            </a:r>
            <a:endParaRPr lang="ru-RU" sz="20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Текстовое поле 1"/>
          <p:cNvSpPr txBox="1"/>
          <p:nvPr/>
        </p:nvSpPr>
        <p:spPr>
          <a:xfrm>
            <a:off x="135255" y="4437380"/>
            <a:ext cx="8873490" cy="922020"/>
          </a:xfrm>
          <a:prstGeom prst="rect">
            <a:avLst/>
          </a:prstGeom>
          <a:solidFill>
            <a:srgbClr val="E6F882"/>
          </a:solidFill>
        </p:spPr>
        <p:txBody>
          <a:bodyPr wrap="square" rtlCol="0">
            <a:spAutoFit/>
          </a:bodyPr>
          <a:p>
            <a:r>
              <a:rPr lang="ru-RU" altLang="en-US" b="1" i="1">
                <a:solidFill>
                  <a:srgbClr val="002060"/>
                </a:solidFill>
                <a:uFillTx/>
                <a:ea typeface="+Основной текст (восточно-азиат" charset="0"/>
              </a:rPr>
              <a:t>Одна из </a:t>
            </a:r>
            <a:r>
              <a:rPr lang="ru-RU" altLang="en-US" b="1" i="1">
                <a:solidFill>
                  <a:srgbClr val="C00000"/>
                </a:solidFill>
                <a:uFillTx/>
                <a:ea typeface="+Основной текст (восточно-азиат" charset="0"/>
              </a:rPr>
              <a:t>важнейших задач</a:t>
            </a:r>
            <a:r>
              <a:rPr lang="ru-RU" altLang="en-US" b="1" i="1">
                <a:solidFill>
                  <a:srgbClr val="002060"/>
                </a:solidFill>
                <a:uFillTx/>
                <a:ea typeface="+Основной текст (восточно-азиат" charset="0"/>
              </a:rPr>
              <a:t> обучения и воспитания дошкольника -</a:t>
            </a:r>
            <a:r>
              <a:rPr lang="ru-RU" altLang="en-US" b="1" i="1">
                <a:solidFill>
                  <a:srgbClr val="C00000"/>
                </a:solidFill>
                <a:uFillTx/>
                <a:ea typeface="+Основной текст (восточно-азиат" charset="0"/>
              </a:rPr>
              <a:t>сформировать пространственные представления</a:t>
            </a:r>
            <a:r>
              <a:rPr lang="ru-RU" altLang="en-US" b="1" i="1">
                <a:solidFill>
                  <a:srgbClr val="002060"/>
                </a:solidFill>
                <a:uFillTx/>
                <a:ea typeface="+Основной текст (восточно-азиат" charset="0"/>
              </a:rPr>
              <a:t>, что характеризует общее развитие дошкольника и его готовность к обучению в школе.</a:t>
            </a:r>
            <a:endParaRPr lang="ru-RU" altLang="en-US" b="1" i="1">
              <a:solidFill>
                <a:srgbClr val="002060"/>
              </a:solidFill>
              <a:uFillTx/>
              <a:ea typeface="+Основной текст (восточно-азиат" charset="0"/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827405" y="5535930"/>
            <a:ext cx="7652385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 i="1">
                <a:solidFill>
                  <a:srgbClr val="C00000"/>
                </a:solidFill>
              </a:rPr>
              <a:t>В стандарты дошкольного образования входит задача формирования ориентировки в пространстве, в стандарте начального образования такой задачи уже нет, т.е. предполагается. что они сформированы</a:t>
            </a:r>
            <a:endParaRPr lang="ru-RU" altLang="en-US" sz="2000" b="1" i="1">
              <a:solidFill>
                <a:srgbClr val="C0000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3780155" y="3858895"/>
            <a:ext cx="1511935" cy="57848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ru-RU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611505" y="76200"/>
            <a:ext cx="7676515" cy="713740"/>
          </a:xfrm>
          <a:solidFill>
            <a:srgbClr val="E6F882"/>
          </a:solidFill>
        </p:spPr>
        <p:txBody>
          <a:bodyPr/>
          <a:p>
            <a:pPr marL="0" indent="0">
              <a:buNone/>
            </a:pP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Упражнения  на  понимание предлогов</a:t>
            </a:r>
            <a:b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en-US" sz="320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1412875"/>
            <a:ext cx="3228975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sz="2200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Покажи, кто в  </a:t>
            </a:r>
            <a:r>
              <a:rPr lang="en-US" sz="2200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…</a:t>
            </a:r>
            <a:r>
              <a:rPr lang="ru-RU" sz="2400" b="1" dirty="0" smtClean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»</a:t>
            </a:r>
            <a:r>
              <a:rPr lang="ru-RU" sz="2400" b="1" u="sng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 </a:t>
            </a:r>
            <a:endParaRPr lang="ru-RU" sz="2400" b="1" u="sng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TextBox 13"/>
          <p:cNvSpPr txBox="1">
            <a:spLocks noChangeArrowheads="1"/>
          </p:cNvSpPr>
          <p:nvPr/>
        </p:nvSpPr>
        <p:spPr bwMode="auto">
          <a:xfrm>
            <a:off x="107533" y="5544700"/>
            <a:ext cx="3601443" cy="42989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2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Ответь на вопросы:</a:t>
            </a:r>
            <a:endParaRPr lang="ru-RU" sz="2200" b="1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3780" y="1443355"/>
            <a:ext cx="242443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tx2"/>
                </a:solidFill>
              </a:rPr>
              <a:t>«</a:t>
            </a:r>
            <a:r>
              <a:rPr lang="ru-RU" sz="2200" b="1" dirty="0">
                <a:solidFill>
                  <a:schemeClr val="tx2"/>
                </a:solidFill>
              </a:rPr>
              <a:t>Где мишка?»</a:t>
            </a:r>
            <a:endParaRPr lang="ru-RU" sz="2200" b="1" dirty="0">
              <a:solidFill>
                <a:schemeClr val="tx2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5507716" y="3284689"/>
            <a:ext cx="100811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51910" y="3789045"/>
            <a:ext cx="793750" cy="4298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>
                <a:solidFill>
                  <a:schemeClr val="tx2"/>
                </a:solidFill>
              </a:rPr>
              <a:t>за.</a:t>
            </a:r>
            <a:r>
              <a:rPr lang="ru-RU" b="1" dirty="0">
                <a:solidFill>
                  <a:schemeClr val="tx2"/>
                </a:solidFill>
              </a:rPr>
              <a:t>..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6" name="TextBox 19"/>
          <p:cNvSpPr txBox="1">
            <a:spLocks noChangeArrowheads="1"/>
          </p:cNvSpPr>
          <p:nvPr/>
        </p:nvSpPr>
        <p:spPr bwMode="auto">
          <a:xfrm>
            <a:off x="4033874" y="5637033"/>
            <a:ext cx="21734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«Что на тарелке</a:t>
            </a:r>
            <a:r>
              <a:rPr lang="en-US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?</a:t>
            </a:r>
            <a:r>
              <a:rPr lang="ru-RU" sz="20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chemeClr val="bg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7" name="TextBox 19"/>
          <p:cNvSpPr txBox="1">
            <a:spLocks noChangeArrowheads="1"/>
          </p:cNvSpPr>
          <p:nvPr/>
        </p:nvSpPr>
        <p:spPr bwMode="auto">
          <a:xfrm>
            <a:off x="3255906" y="5589304"/>
            <a:ext cx="3744595" cy="429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sz="22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«Где апельсин</a:t>
            </a:r>
            <a:r>
              <a:rPr lang="en-US" sz="22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?</a:t>
            </a:r>
            <a:r>
              <a:rPr lang="ru-RU" sz="2200" b="1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»</a:t>
            </a:r>
            <a:r>
              <a:rPr lang="ru-RU" sz="2200" b="1" dirty="0">
                <a:solidFill>
                  <a:schemeClr val="tx2"/>
                </a:solidFill>
                <a:latin typeface="+mn-lt"/>
                <a:cs typeface="Times New Roman" panose="02020603050405020304" pitchFamily="18" charset="0"/>
              </a:rPr>
              <a:t>Яблоко?»</a:t>
            </a:r>
            <a:endParaRPr lang="ru-RU" sz="2200" b="1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2" name="Замещающее содержимое 1" descr="IMG_20230226_151814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2903220" y="908685"/>
            <a:ext cx="1710690" cy="2099945"/>
          </a:xfrm>
          <a:prstGeom prst="rect">
            <a:avLst/>
          </a:prstGeom>
        </p:spPr>
      </p:pic>
      <p:pic>
        <p:nvPicPr>
          <p:cNvPr id="10" name="Замещающее содержимое 9" descr="IMG_20230226_151926"/>
          <p:cNvPicPr>
            <a:picLocks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67855" y="908685"/>
            <a:ext cx="1884045" cy="194500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80645" y="3717290"/>
            <a:ext cx="213741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defRPr/>
            </a:pPr>
            <a:r>
              <a:rPr lang="ru-RU" sz="2000" b="1" dirty="0">
                <a:solidFill>
                  <a:schemeClr val="tx2"/>
                </a:solidFill>
                <a:cs typeface="Times New Roman" panose="02020603050405020304" pitchFamily="18" charset="0"/>
                <a:sym typeface="+mn-ea"/>
              </a:rPr>
              <a:t>«Поставь Машу </a:t>
            </a:r>
            <a:endParaRPr lang="ru-RU" sz="2000" b="1" dirty="0">
              <a:solidFill>
                <a:schemeClr val="tx2"/>
              </a:solidFill>
              <a:cs typeface="Times New Roman" panose="02020603050405020304" pitchFamily="18" charset="0"/>
              <a:sym typeface="+mn-ea"/>
            </a:endParaRPr>
          </a:p>
          <a:p>
            <a:pPr algn="l">
              <a:defRPr/>
            </a:pPr>
            <a:r>
              <a:rPr lang="ru-RU" sz="2000" b="1" dirty="0">
                <a:solidFill>
                  <a:schemeClr val="tx2"/>
                </a:solidFill>
                <a:cs typeface="Times New Roman" panose="02020603050405020304" pitchFamily="18" charset="0"/>
                <a:sym typeface="+mn-ea"/>
              </a:rPr>
              <a:t>на коробку» </a:t>
            </a:r>
            <a:endParaRPr lang="ru-RU" altLang="en-US" sz="2000" b="1" dirty="0">
              <a:solidFill>
                <a:schemeClr val="tx2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4" name="Изображение 13" descr="IMG_20230226_1520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8055" y="3232150"/>
            <a:ext cx="1456690" cy="1893570"/>
          </a:xfrm>
          <a:prstGeom prst="rect">
            <a:avLst/>
          </a:prstGeom>
        </p:spPr>
      </p:pic>
      <p:pic>
        <p:nvPicPr>
          <p:cNvPr id="15" name="Изображение 14" descr="IMG_20230226_1526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127375"/>
            <a:ext cx="1702435" cy="1960880"/>
          </a:xfrm>
          <a:prstGeom prst="rect">
            <a:avLst/>
          </a:prstGeom>
        </p:spPr>
      </p:pic>
      <p:pic>
        <p:nvPicPr>
          <p:cNvPr id="17" name="Изображение 16" descr="IMG_20230226_15265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3140710"/>
            <a:ext cx="1419860" cy="1848485"/>
          </a:xfrm>
          <a:prstGeom prst="rect">
            <a:avLst/>
          </a:prstGeom>
        </p:spPr>
      </p:pic>
      <p:sp>
        <p:nvSpPr>
          <p:cNvPr id="18" name="TextBox 15"/>
          <p:cNvSpPr txBox="1"/>
          <p:nvPr/>
        </p:nvSpPr>
        <p:spPr>
          <a:xfrm>
            <a:off x="6227812" y="3717124"/>
            <a:ext cx="1399540" cy="42989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sz="2200" b="1" dirty="0">
                <a:solidFill>
                  <a:schemeClr val="tx2"/>
                </a:solidFill>
              </a:rPr>
              <a:t>перед... </a:t>
            </a:r>
            <a:endParaRPr lang="ru-RU" sz="2200" b="1" dirty="0">
              <a:solidFill>
                <a:schemeClr val="tx2"/>
              </a:solidFill>
            </a:endParaRPr>
          </a:p>
        </p:txBody>
      </p:sp>
      <p:pic>
        <p:nvPicPr>
          <p:cNvPr id="19" name="Изображение 18" descr="IMG_20230226_15245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2935" y="5157470"/>
            <a:ext cx="2171065" cy="1393825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Заголовок 1"/>
          <p:cNvSpPr>
            <a:spLocks noGrp="1"/>
          </p:cNvSpPr>
          <p:nvPr>
            <p:ph type="title"/>
          </p:nvPr>
        </p:nvSpPr>
        <p:spPr>
          <a:xfrm>
            <a:off x="1619885" y="44450"/>
            <a:ext cx="6512560" cy="883920"/>
          </a:xfrm>
          <a:solidFill>
            <a:srgbClr val="E6F88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cap="none" dirty="0" smtClean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</a:t>
            </a:r>
            <a:r>
              <a:rPr lang="ru-RU" sz="3200" b="1" cap="none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с реальными предметами</a:t>
            </a:r>
            <a:endParaRPr lang="ru-RU" sz="3200" b="1" cap="none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79705" y="908685"/>
            <a:ext cx="659447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</a:rPr>
              <a:t>Учить </a:t>
            </a:r>
            <a:r>
              <a:rPr lang="ru-RU" sz="2400" dirty="0">
                <a:solidFill>
                  <a:schemeClr val="tx2"/>
                </a:solidFill>
              </a:rPr>
              <a:t>пользоваться в речи предлогами:</a:t>
            </a:r>
            <a:endParaRPr lang="ru-RU" sz="2400" dirty="0">
              <a:solidFill>
                <a:schemeClr val="tx2"/>
              </a:solidFill>
            </a:endParaRPr>
          </a:p>
          <a:p>
            <a:r>
              <a:rPr lang="ru-RU" sz="2400" dirty="0">
                <a:solidFill>
                  <a:schemeClr val="tx2"/>
                </a:solidFill>
              </a:rPr>
              <a:t> </a:t>
            </a:r>
            <a:r>
              <a:rPr lang="ru-RU" sz="2400" i="1" dirty="0" smtClean="0">
                <a:solidFill>
                  <a:schemeClr val="tx2"/>
                </a:solidFill>
              </a:rPr>
              <a:t>между, около, перед, за, на</a:t>
            </a:r>
            <a:endParaRPr lang="ru-RU" sz="2400" i="1" dirty="0">
              <a:solidFill>
                <a:schemeClr val="tx2"/>
              </a:solidFill>
            </a:endParaRPr>
          </a:p>
        </p:txBody>
      </p:sp>
      <p:pic>
        <p:nvPicPr>
          <p:cNvPr id="3" name="Замещающее содержимое 2" descr="IMG_20230222_124312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4241800" y="1878965"/>
            <a:ext cx="2110740" cy="1536065"/>
          </a:xfrm>
          <a:prstGeom prst="rect">
            <a:avLst/>
          </a:prstGeom>
        </p:spPr>
      </p:pic>
      <p:pic>
        <p:nvPicPr>
          <p:cNvPr id="28" name="Замещающее содержимое 27" descr="IMG_20230222_124420"/>
          <p:cNvPicPr>
            <a:picLocks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48170" y="1878965"/>
            <a:ext cx="1899285" cy="1557020"/>
          </a:xfrm>
          <a:prstGeom prst="rect">
            <a:avLst/>
          </a:prstGeom>
        </p:spPr>
      </p:pic>
      <p:pic>
        <p:nvPicPr>
          <p:cNvPr id="29" name="Изображение 28" descr="IMG_20230222_1242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15" y="1912620"/>
            <a:ext cx="3726815" cy="1467485"/>
          </a:xfrm>
          <a:prstGeom prst="rect">
            <a:avLst/>
          </a:prstGeom>
        </p:spPr>
      </p:pic>
      <p:pic>
        <p:nvPicPr>
          <p:cNvPr id="30" name="Изображение 29" descr="IMG_20230222_12474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05" y="4293235"/>
            <a:ext cx="3310255" cy="2308225"/>
          </a:xfrm>
          <a:prstGeom prst="rect">
            <a:avLst/>
          </a:prstGeom>
        </p:spPr>
      </p:pic>
      <p:pic>
        <p:nvPicPr>
          <p:cNvPr id="31" name="Изображение 30" descr="IMG_20230222_14170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55" y="4438650"/>
            <a:ext cx="4662805" cy="2069465"/>
          </a:xfrm>
          <a:prstGeom prst="rect">
            <a:avLst/>
          </a:prstGeom>
        </p:spPr>
      </p:pic>
      <p:sp>
        <p:nvSpPr>
          <p:cNvPr id="32" name="Текстовое поле 31"/>
          <p:cNvSpPr txBox="1"/>
          <p:nvPr/>
        </p:nvSpPr>
        <p:spPr>
          <a:xfrm>
            <a:off x="611505" y="3644900"/>
            <a:ext cx="188722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2400" b="1" dirty="0">
                <a:solidFill>
                  <a:schemeClr val="tx2"/>
                </a:solidFill>
                <a:sym typeface="+mn-ea"/>
              </a:rPr>
              <a:t> у</a:t>
            </a:r>
            <a:r>
              <a:rPr lang="ru-RU" sz="2400" b="1" i="1" dirty="0" smtClean="0">
                <a:solidFill>
                  <a:schemeClr val="tx2"/>
                </a:solidFill>
                <a:sym typeface="+mn-ea"/>
              </a:rPr>
              <a:t>, к, около</a:t>
            </a:r>
            <a:endParaRPr lang="ru-RU" altLang="en-US" sz="2400" b="1"/>
          </a:p>
        </p:txBody>
      </p:sp>
      <p:sp>
        <p:nvSpPr>
          <p:cNvPr id="33" name="Текстовое поле 32"/>
          <p:cNvSpPr txBox="1"/>
          <p:nvPr/>
        </p:nvSpPr>
        <p:spPr>
          <a:xfrm>
            <a:off x="4427855" y="3644900"/>
            <a:ext cx="434594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ru-RU" sz="2400" b="1" i="1" dirty="0" smtClean="0">
                <a:solidFill>
                  <a:schemeClr val="tx2"/>
                </a:solidFill>
                <a:sym typeface="+mn-ea"/>
              </a:rPr>
              <a:t>на, под, около, перед и др.</a:t>
            </a:r>
            <a:r>
              <a:rPr lang="ru-RU" sz="2400" i="1" dirty="0" smtClean="0">
                <a:solidFill>
                  <a:schemeClr val="tx2"/>
                </a:solidFill>
                <a:sym typeface="+mn-ea"/>
              </a:rPr>
              <a:t> </a:t>
            </a:r>
            <a:endParaRPr lang="ru-RU" altLang="en-US" sz="24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51460" y="116840"/>
            <a:ext cx="4050665" cy="815975"/>
          </a:xfrm>
          <a:solidFill>
            <a:srgbClr val="E6F88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cap="none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пано</a:t>
            </a:r>
            <a:endParaRPr lang="ru-RU" sz="3600" b="1" cap="none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51460" y="980440"/>
            <a:ext cx="53257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Задача:</a:t>
            </a:r>
            <a:r>
              <a:rPr lang="ru-RU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Тренировать в правильном употреблении предлогов, включать  в активную игровую речевую практику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5"/>
          <p:cNvSpPr txBox="1"/>
          <p:nvPr/>
        </p:nvSpPr>
        <p:spPr>
          <a:xfrm>
            <a:off x="179477" y="2204977"/>
            <a:ext cx="47675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sz="2800" b="1" i="1" dirty="0">
                <a:solidFill>
                  <a:srgbClr val="0C7E3F"/>
                </a:solidFill>
              </a:rPr>
              <a:t>«</a:t>
            </a:r>
            <a:r>
              <a:rPr lang="ru-RU" sz="3200" b="1" i="1" dirty="0">
                <a:solidFill>
                  <a:srgbClr val="0C7E3F"/>
                </a:solidFill>
              </a:rPr>
              <a:t>У бабушки в деревне»</a:t>
            </a:r>
            <a:endParaRPr lang="ru-RU" sz="3200" b="1" i="1" dirty="0">
              <a:solidFill>
                <a:srgbClr val="0C7E3F"/>
              </a:solidFill>
            </a:endParaRPr>
          </a:p>
        </p:txBody>
      </p:sp>
      <p:pic>
        <p:nvPicPr>
          <p:cNvPr id="3" name="Замещающее содержимое 2" descr="IMG_20230222_125836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5471160" y="764540"/>
            <a:ext cx="3455035" cy="2891790"/>
          </a:xfrm>
          <a:prstGeom prst="rect">
            <a:avLst/>
          </a:prstGeom>
        </p:spPr>
      </p:pic>
      <p:pic>
        <p:nvPicPr>
          <p:cNvPr id="5" name="Замещающее содержимое 4" descr="IMG_20230222_130036"/>
          <p:cNvPicPr>
            <a:picLocks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54025" y="3025140"/>
            <a:ext cx="4860925" cy="3637280"/>
          </a:xfrm>
          <a:prstGeom prst="rect">
            <a:avLst/>
          </a:prstGeom>
        </p:spPr>
      </p:pic>
      <p:sp>
        <p:nvSpPr>
          <p:cNvPr id="7" name="TextBox 5"/>
          <p:cNvSpPr txBox="1"/>
          <p:nvPr/>
        </p:nvSpPr>
        <p:spPr>
          <a:xfrm>
            <a:off x="6371997" y="4365247"/>
            <a:ext cx="18592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ru-RU" sz="3200" b="1" i="1" dirty="0">
                <a:solidFill>
                  <a:srgbClr val="0C7E3F"/>
                </a:solidFill>
              </a:rPr>
              <a:t>«В лесу»</a:t>
            </a:r>
            <a:endParaRPr lang="ru-RU" sz="3200" b="1" i="1" dirty="0">
              <a:solidFill>
                <a:srgbClr val="0C7E3F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899" y="193"/>
            <a:ext cx="6512511" cy="1143000"/>
          </a:xfrm>
          <a:solidFill>
            <a:srgbClr val="E6F882"/>
          </a:solidFill>
        </p:spPr>
        <p:txBody>
          <a:bodyPr/>
          <a:p>
            <a:pPr marL="0" indent="0" algn="ctr">
              <a:buNone/>
            </a:pPr>
            <a:r>
              <a:rPr lang="ru-RU" altLang="en-US" sz="2800">
                <a:solidFill>
                  <a:srgbClr val="C00000"/>
                </a:solidFill>
                <a:sym typeface="+mn-ea"/>
              </a:rPr>
              <a:t>Активизация предлогов в речи </a:t>
            </a:r>
            <a:br>
              <a:rPr lang="ru-RU" altLang="en-US" sz="2800">
                <a:solidFill>
                  <a:srgbClr val="C00000"/>
                </a:solidFill>
                <a:sym typeface="+mn-ea"/>
              </a:rPr>
            </a:br>
            <a:r>
              <a:rPr lang="ru-RU" altLang="en-US" sz="2800">
                <a:solidFill>
                  <a:srgbClr val="C00000"/>
                </a:solidFill>
                <a:sym typeface="+mn-ea"/>
              </a:rPr>
              <a:t>с использованием сказо</a:t>
            </a:r>
            <a:r>
              <a:rPr lang="ru-RU" altLang="en-US" sz="2800">
                <a:sym typeface="+mn-ea"/>
              </a:rPr>
              <a:t>к</a:t>
            </a:r>
            <a:endParaRPr lang="ru-RU" altLang="en-US" sz="2800">
              <a:sym typeface="+mn-ea"/>
            </a:endParaRP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165100" y="1557020"/>
            <a:ext cx="5589270" cy="4347845"/>
          </a:xfrm>
          <a:solidFill>
            <a:schemeClr val="bg1"/>
          </a:solidFill>
        </p:spPr>
        <p:txBody>
          <a:bodyPr>
            <a:normAutofit/>
          </a:bodyPr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«Теремок»    </a:t>
            </a:r>
            <a:r>
              <a:rPr lang="ru-RU" altLang="en-US" b="1">
                <a:solidFill>
                  <a:srgbClr val="C00000"/>
                </a:solidFill>
              </a:rPr>
              <a:t>В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«Маша и медведь»	</a:t>
            </a:r>
            <a:r>
              <a:rPr lang="ru-RU" altLang="en-US" b="1">
                <a:solidFill>
                  <a:srgbClr val="C00000"/>
                </a:solidFill>
              </a:rPr>
              <a:t>В, НА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«Сутеев "Под грибом"	</a:t>
            </a:r>
            <a:r>
              <a:rPr lang="ru-RU" altLang="en-US" b="1">
                <a:solidFill>
                  <a:srgbClr val="C00000"/>
                </a:solidFill>
              </a:rPr>
              <a:t>ПОД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«Пых»	</a:t>
            </a:r>
            <a:r>
              <a:rPr lang="ru-RU" altLang="en-US" b="1">
                <a:solidFill>
                  <a:srgbClr val="C00000"/>
                </a:solidFill>
              </a:rPr>
              <a:t>ПОД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«Колобок»	  </a:t>
            </a:r>
            <a:r>
              <a:rPr lang="ru-RU" altLang="en-US" b="1">
                <a:solidFill>
                  <a:srgbClr val="C00000"/>
                </a:solidFill>
              </a:rPr>
              <a:t>ОТ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«Репка«	</a:t>
            </a:r>
            <a:r>
              <a:rPr lang="ru-RU" altLang="en-US" b="1">
                <a:solidFill>
                  <a:srgbClr val="C00000"/>
                </a:solidFill>
              </a:rPr>
              <a:t>ЗА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«Заюшкина избушка» 	</a:t>
            </a:r>
            <a:r>
              <a:rPr lang="ru-RU" altLang="en-US" b="1">
                <a:solidFill>
                  <a:srgbClr val="C00000"/>
                </a:solidFill>
              </a:rPr>
              <a:t>К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«Петушок и бобовое зернышко»  </a:t>
            </a:r>
            <a:r>
              <a:rPr lang="ru-RU" altLang="en-US" b="1">
                <a:solidFill>
                  <a:srgbClr val="C00000"/>
                </a:solidFill>
              </a:rPr>
              <a:t>К</a:t>
            </a:r>
            <a:endParaRPr lang="ru-RU" altLang="en-US" b="1"/>
          </a:p>
          <a:p>
            <a:pPr>
              <a:buFont typeface="Wingdings" panose="05000000000000000000" charset="0"/>
              <a:buChar char="ü"/>
            </a:pPr>
            <a:r>
              <a:rPr lang="ru-RU" altLang="en-US" b="1"/>
              <a:t>«Петушок золотой гребешок»	</a:t>
            </a:r>
            <a:r>
              <a:rPr lang="ru-RU" altLang="en-US" b="1">
                <a:solidFill>
                  <a:srgbClr val="C00000"/>
                </a:solidFill>
              </a:rPr>
              <a:t>ЗА,ИЗ</a:t>
            </a:r>
            <a:endParaRPr lang="ru-RU" altLang="en-US" b="1">
              <a:solidFill>
                <a:srgbClr val="C00000"/>
              </a:solidFill>
            </a:endParaRPr>
          </a:p>
        </p:txBody>
      </p:sp>
      <p:pic>
        <p:nvPicPr>
          <p:cNvPr id="8196" name="Изображение 8195" descr="6 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86045" y="1052830"/>
            <a:ext cx="3957955" cy="2914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3" name="Замещающее содержимое 10242" descr="5"/>
          <p:cNvPicPr>
            <a:picLocks noChangeAspect="1"/>
          </p:cNvPicPr>
          <p:nvPr>
            <p:ph sz="quarter" idx="14"/>
          </p:nvPr>
        </p:nvPicPr>
        <p:blipFill>
          <a:blip r:embed="rId2"/>
          <a:srcRect l="27933" t="2811" r="13329" b="4279"/>
          <a:stretch>
            <a:fillRect/>
          </a:stretch>
        </p:blipFill>
        <p:spPr>
          <a:xfrm>
            <a:off x="5796915" y="4371975"/>
            <a:ext cx="3347085" cy="2428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Изображение 11" descr="IMG_20230226_16254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13755" y="980440"/>
            <a:ext cx="3054985" cy="222948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15340" y="1418359"/>
            <a:ext cx="183473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3250871" y="2362448"/>
            <a:ext cx="1033153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5531625" y="1717642"/>
            <a:ext cx="2190998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/>
          </a:p>
        </p:txBody>
      </p:sp>
      <p:sp>
        <p:nvSpPr>
          <p:cNvPr id="8" name="TextBox 7"/>
          <p:cNvSpPr txBox="1"/>
          <p:nvPr/>
        </p:nvSpPr>
        <p:spPr>
          <a:xfrm>
            <a:off x="7721930" y="2362448"/>
            <a:ext cx="1184564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2319020" y="130810"/>
            <a:ext cx="5953760" cy="583565"/>
          </a:xfrm>
          <a:prstGeom prst="rect">
            <a:avLst/>
          </a:prstGeom>
          <a:solidFill>
            <a:srgbClr val="E6F882"/>
          </a:solidFill>
        </p:spPr>
        <p:txBody>
          <a:bodyPr wrap="square" rtlCol="0">
            <a:spAutoFit/>
          </a:bodyPr>
          <a:lstStyle/>
          <a:p>
            <a:r>
              <a:rPr lang="ru-RU" sz="27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Фабричные игры и пособия</a:t>
            </a:r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Изображение 9" descr="IMG_20230222_14190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" y="116840"/>
            <a:ext cx="2223135" cy="2835910"/>
          </a:xfrm>
          <a:prstGeom prst="rect">
            <a:avLst/>
          </a:prstGeom>
        </p:spPr>
      </p:pic>
      <p:pic>
        <p:nvPicPr>
          <p:cNvPr id="11" name="Изображение 10" descr="IMG_20230226_1722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265" y="3546475"/>
            <a:ext cx="2022475" cy="2705100"/>
          </a:xfrm>
          <a:prstGeom prst="rect">
            <a:avLst/>
          </a:prstGeom>
        </p:spPr>
      </p:pic>
      <p:pic>
        <p:nvPicPr>
          <p:cNvPr id="13" name="Изображение 12" descr="IMG_20230226_1624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110" y="3933190"/>
            <a:ext cx="3118485" cy="2150745"/>
          </a:xfrm>
          <a:prstGeom prst="rect">
            <a:avLst/>
          </a:prstGeom>
        </p:spPr>
      </p:pic>
      <p:pic>
        <p:nvPicPr>
          <p:cNvPr id="14" name="Изображение 13" descr="IMG_20230226_16195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05" y="2853055"/>
            <a:ext cx="2275205" cy="3164205"/>
          </a:xfrm>
          <a:prstGeom prst="rect">
            <a:avLst/>
          </a:prstGeom>
        </p:spPr>
      </p:pic>
      <p:pic>
        <p:nvPicPr>
          <p:cNvPr id="15" name="Изображение 14" descr="IMG_20230226_16165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49880" y="1019810"/>
            <a:ext cx="2873375" cy="21507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52203" y="1534144"/>
            <a:ext cx="2484912" cy="299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350" dirty="0"/>
          </a:p>
        </p:txBody>
      </p:sp>
      <p:sp>
        <p:nvSpPr>
          <p:cNvPr id="4" name="TextBox 3"/>
          <p:cNvSpPr txBox="1"/>
          <p:nvPr/>
        </p:nvSpPr>
        <p:spPr>
          <a:xfrm>
            <a:off x="-36195" y="116840"/>
            <a:ext cx="5292725" cy="583565"/>
          </a:xfrm>
          <a:prstGeom prst="rect">
            <a:avLst/>
          </a:prstGeom>
          <a:solidFill>
            <a:srgbClr val="E6F88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Изготовленные п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особия</a:t>
            </a:r>
            <a:endParaRPr lang="ru-RU" sz="3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Изображение 7" descr="IMG_20230222_1339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92090" y="908685"/>
            <a:ext cx="3812540" cy="2640965"/>
          </a:xfrm>
          <a:prstGeom prst="rect">
            <a:avLst/>
          </a:prstGeom>
        </p:spPr>
      </p:pic>
      <p:pic>
        <p:nvPicPr>
          <p:cNvPr id="10" name="Изображение 9" descr="IMG_20230222_1157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2439035"/>
            <a:ext cx="3001010" cy="4370070"/>
          </a:xfrm>
          <a:prstGeom prst="rect">
            <a:avLst/>
          </a:prstGeom>
        </p:spPr>
      </p:pic>
      <p:pic>
        <p:nvPicPr>
          <p:cNvPr id="11" name="Изображение 10" descr="IMG_20230222_1202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490" y="4161155"/>
            <a:ext cx="3798570" cy="284226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899795" y="1988820"/>
            <a:ext cx="14351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«Часы»</a:t>
            </a:r>
            <a:endParaRPr lang="ru-RU" altLang="en-US" sz="2400" b="1">
              <a:solidFill>
                <a:srgbClr val="C00000"/>
              </a:solidFill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6444615" y="372745"/>
            <a:ext cx="20421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«Пицца»</a:t>
            </a:r>
            <a:endParaRPr lang="ru-RU" altLang="en-US" sz="2400" b="1">
              <a:solidFill>
                <a:srgbClr val="C00000"/>
              </a:solidFill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5724525" y="3625215"/>
            <a:ext cx="183832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«Поезд»</a:t>
            </a:r>
            <a:endParaRPr lang="ru-RU" altLang="en-US" sz="2400" b="1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7950" y="764540"/>
            <a:ext cx="5210175" cy="1322070"/>
          </a:xfrm>
          <a:prstGeom prst="rect">
            <a:avLst/>
          </a:prstGeom>
        </p:spPr>
        <p:txBody>
          <a:bodyPr wrap="square">
            <a:spAutoFit/>
          </a:bodyPr>
          <a:p>
            <a:r>
              <a:rPr lang="ru-RU" sz="2000" dirty="0">
                <a:solidFill>
                  <a:srgbClr val="C00000"/>
                </a:solidFill>
              </a:rPr>
              <a:t>Цель:</a:t>
            </a:r>
            <a:r>
              <a:rPr lang="ru-RU" sz="2000" dirty="0">
                <a:solidFill>
                  <a:schemeClr val="tx1"/>
                </a:solidFill>
              </a:rPr>
              <a:t> Формироание умения </a:t>
            </a:r>
            <a:r>
              <a:rPr lang="ru-RU" sz="2000" dirty="0">
                <a:sym typeface="+mn-ea"/>
              </a:rPr>
              <a:t>соотносить схему предлога с соответствующей картинкой, по</a:t>
            </a:r>
            <a:r>
              <a:rPr lang="ru-RU" sz="2000" dirty="0">
                <a:solidFill>
                  <a:schemeClr val="tx1"/>
                </a:solidFill>
              </a:rPr>
              <a:t>нять его значение и правильно употреблять в речи. </a:t>
            </a:r>
            <a:endParaRPr lang="ru-RU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116840"/>
            <a:ext cx="8255000" cy="684530"/>
          </a:xfrm>
          <a:solidFill>
            <a:srgbClr val="E6F882"/>
          </a:solidFill>
        </p:spPr>
        <p:txBody>
          <a:bodyPr>
            <a:normAutofit fontScale="90000"/>
          </a:bodyPr>
          <a:lstStyle/>
          <a:p>
            <a:pPr marL="0" indent="0" algn="l">
              <a:buNone/>
            </a:pPr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использование схем предлогов</a:t>
            </a:r>
            <a:endParaRPr lang="ru-RU" sz="36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Замещающее содержимое 4" descr="IMG_20230226_172929"/>
          <p:cNvPicPr>
            <a:picLocks noChangeAspect="1"/>
          </p:cNvPicPr>
          <p:nvPr>
            <p:ph sz="quarter" idx="13"/>
          </p:nvPr>
        </p:nvPicPr>
        <p:blipFill>
          <a:blip r:embed="rId1"/>
          <a:stretch>
            <a:fillRect/>
          </a:stretch>
        </p:blipFill>
        <p:spPr>
          <a:xfrm>
            <a:off x="251460" y="3775710"/>
            <a:ext cx="3483610" cy="289179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5" y="1052830"/>
            <a:ext cx="3772535" cy="2497455"/>
          </a:xfrm>
        </p:spPr>
      </p:pic>
      <p:pic>
        <p:nvPicPr>
          <p:cNvPr id="3" name="Изображение 2" descr="IMG_20230227_0827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135" y="3745865"/>
            <a:ext cx="4100830" cy="2842895"/>
          </a:xfrm>
          <a:prstGeom prst="rect">
            <a:avLst/>
          </a:prstGeom>
        </p:spPr>
      </p:pic>
      <p:pic>
        <p:nvPicPr>
          <p:cNvPr id="4" name="Изображение 3" descr="IMG_20230227_08300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245" y="1484630"/>
            <a:ext cx="4363720" cy="1951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IMG_20230227_08235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00020" y="2493010"/>
            <a:ext cx="3743325" cy="336677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79705" y="128905"/>
            <a:ext cx="6512560" cy="855345"/>
          </a:xfrm>
          <a:solidFill>
            <a:srgbClr val="E6F882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200" b="1" cap="none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по лексическим темам</a:t>
            </a:r>
            <a:endParaRPr lang="ru-RU" sz="3200" b="1" cap="none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9943" y="1152599"/>
            <a:ext cx="7776864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Задача</a:t>
            </a:r>
            <a:r>
              <a:rPr lang="ru-RU" sz="2000" dirty="0">
                <a:solidFill>
                  <a:srgbClr val="C00000"/>
                </a:solidFill>
              </a:rPr>
              <a:t>:</a:t>
            </a:r>
            <a:r>
              <a:rPr lang="ru-RU" sz="2000" dirty="0">
                <a:solidFill>
                  <a:srgbClr val="002060"/>
                </a:solidFill>
              </a:rPr>
              <a:t>  Практическое использование предлогов в игре</a:t>
            </a:r>
            <a:endParaRPr lang="ru-RU" sz="2000" i="1" dirty="0">
              <a:solidFill>
                <a:srgbClr val="002060"/>
              </a:solidFill>
            </a:endParaRPr>
          </a:p>
        </p:txBody>
      </p:sp>
      <p:pic>
        <p:nvPicPr>
          <p:cNvPr id="2" name="Замещающее содержимое 1" descr="IMG_20230222_141345"/>
          <p:cNvPicPr>
            <a:picLocks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3850" y="3213100"/>
            <a:ext cx="2686685" cy="3474720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144780" y="1988820"/>
            <a:ext cx="30441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Развесь одежду</a:t>
            </a:r>
            <a:endParaRPr lang="ru-RU" altLang="en-US" sz="2400" b="1">
              <a:solidFill>
                <a:srgbClr val="C00000"/>
              </a:solidFill>
            </a:endParaRPr>
          </a:p>
          <a:p>
            <a:r>
              <a:rPr lang="ru-RU" altLang="en-US" sz="2400" b="1">
                <a:solidFill>
                  <a:srgbClr val="C00000"/>
                </a:solidFill>
              </a:rPr>
              <a:t>(«Одежда»)</a:t>
            </a:r>
            <a:endParaRPr lang="ru-RU" altLang="en-US" sz="2400" b="1">
              <a:solidFill>
                <a:srgbClr val="C00000"/>
              </a:solidFill>
            </a:endParaRPr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6516370" y="3573145"/>
            <a:ext cx="27228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Помоги повару</a:t>
            </a:r>
            <a:endParaRPr lang="ru-RU" altLang="en-US" sz="2400" b="1">
              <a:solidFill>
                <a:srgbClr val="C00000"/>
              </a:solidFill>
            </a:endParaRPr>
          </a:p>
          <a:p>
            <a:r>
              <a:rPr lang="ru-RU" altLang="en-US" sz="2400" b="1">
                <a:solidFill>
                  <a:srgbClr val="C00000"/>
                </a:solidFill>
              </a:rPr>
              <a:t>(«Продукты»)</a:t>
            </a:r>
            <a:endParaRPr lang="ru-RU" altLang="en-US" sz="2400" b="1">
              <a:solidFill>
                <a:srgbClr val="C00000"/>
              </a:solidFill>
            </a:endParaRPr>
          </a:p>
        </p:txBody>
      </p:sp>
      <p:pic>
        <p:nvPicPr>
          <p:cNvPr id="4" name="Замещающее содержимое 3" descr="IMG_20230227_083310"/>
          <p:cNvPicPr>
            <a:picLocks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5723890" y="4580890"/>
            <a:ext cx="3369945" cy="2167255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3010535" y="1557020"/>
            <a:ext cx="41516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400" b="1">
                <a:solidFill>
                  <a:srgbClr val="C00000"/>
                </a:solidFill>
              </a:rPr>
              <a:t>Кто к кому бежит</a:t>
            </a:r>
            <a:endParaRPr lang="ru-RU" altLang="en-US" sz="2400" b="1">
              <a:solidFill>
                <a:srgbClr val="C00000"/>
              </a:solidFill>
            </a:endParaRPr>
          </a:p>
          <a:p>
            <a:r>
              <a:rPr lang="ru-RU" altLang="en-US" sz="2400" b="1">
                <a:solidFill>
                  <a:srgbClr val="C00000"/>
                </a:solidFill>
              </a:rPr>
              <a:t>  («Домашние животные»)</a:t>
            </a:r>
            <a:endParaRPr lang="ru-RU" altLang="en-US" sz="2400" b="1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95" y="908685"/>
            <a:ext cx="7069455" cy="1143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b="1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</a:rPr>
              <a:t>Спасибо за внимание!</a:t>
            </a:r>
            <a:endParaRPr lang="ru-RU" sz="4800" b="1" dirty="0">
              <a:ln>
                <a:solidFill>
                  <a:srgbClr val="FFFF00"/>
                </a:solidFill>
              </a:ln>
              <a:solidFill>
                <a:srgbClr val="FF0000"/>
              </a:solidFill>
              <a:effectLst>
                <a:glow rad="2286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" name="Picture 3" descr="C:\Users\Администратор\Desktop\дети.png"/>
          <p:cNvPicPr>
            <a:picLocks noChangeAspect="1" noChangeArrowheads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420" y="1988820"/>
            <a:ext cx="6348730" cy="4903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124075" y="182880"/>
            <a:ext cx="5778500" cy="93853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sz="2800" b="1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</a:rPr>
              <a:t>Базовые направления</a:t>
            </a:r>
            <a:endParaRPr lang="ru-RU" sz="2800" b="1" dirty="0">
              <a:gradFill>
                <a:gsLst>
                  <a:gs pos="0">
                    <a:srgbClr val="E30000"/>
                  </a:gs>
                  <a:gs pos="100000">
                    <a:srgbClr val="760303"/>
                  </a:gs>
                </a:gsLst>
                <a:lin scaled="0"/>
              </a:gra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477" y="1484782"/>
            <a:ext cx="8096307" cy="64294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marL="342900" lvl="0" indent="-342900" algn="l">
              <a:buFont typeface="Wingdings" panose="05000000000000000000" charset="0"/>
              <a:buChar char="Ø"/>
            </a:pPr>
            <a:r>
              <a:rPr lang="ru-RU" sz="2000" b="1" dirty="0" smtClean="0"/>
              <a:t>Обучение  ориентировке  в схеме собственного тела</a:t>
            </a:r>
            <a:endParaRPr lang="ru-RU" sz="2000" b="1" dirty="0" smtClean="0"/>
          </a:p>
          <a:p>
            <a:pPr algn="ctr"/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11477" y="2420936"/>
            <a:ext cx="8096307" cy="6429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p>
            <a:pPr marL="342900" lvl="0" indent="-342900" algn="l">
              <a:buFont typeface="Wingdings" panose="05000000000000000000" charset="0"/>
              <a:buChar char="Ø"/>
            </a:pPr>
            <a:r>
              <a:rPr lang="ru-RU" sz="2000" b="1" dirty="0" smtClean="0"/>
              <a:t>Обучение ориентировке  в  окружающем пространстве</a:t>
            </a:r>
            <a:endParaRPr lang="ru-RU" sz="2000" b="1" dirty="0" smtClean="0"/>
          </a:p>
          <a:p>
            <a:pPr algn="l"/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83867" y="3357090"/>
            <a:ext cx="8096307" cy="64294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p>
            <a:pPr marL="342900" lvl="0" indent="-342900" algn="l">
              <a:buFont typeface="Wingdings" panose="05000000000000000000" charset="0"/>
              <a:buChar char="Ø"/>
            </a:pPr>
            <a:endParaRPr lang="ru-RU" sz="2000" b="1" dirty="0" smtClean="0"/>
          </a:p>
          <a:p>
            <a:pPr marL="342900" lvl="0" indent="-342900" algn="l">
              <a:buFont typeface="Wingdings" panose="05000000000000000000" charset="0"/>
              <a:buChar char="Ø"/>
            </a:pPr>
            <a:r>
              <a:rPr lang="ru-RU" sz="2000" b="1" dirty="0" smtClean="0"/>
              <a:t>Обучение восприятию пространственных отношений между предметами</a:t>
            </a:r>
            <a:endParaRPr lang="ru-RU" sz="2000" b="1" dirty="0" smtClean="0"/>
          </a:p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3867" y="4472717"/>
            <a:ext cx="8096307" cy="64294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marL="342900" lvl="0" indent="-342900" algn="l">
              <a:buFont typeface="Wingdings" panose="05000000000000000000" charset="0"/>
              <a:buChar char="Ø"/>
            </a:pPr>
            <a:r>
              <a:rPr lang="ru-RU" sz="2000" b="1" dirty="0" smtClean="0"/>
              <a:t>Обучение ориентировке на плоскости</a:t>
            </a:r>
            <a:endParaRPr lang="ru-RU" sz="2000" b="1" dirty="0" smtClean="0"/>
          </a:p>
          <a:p>
            <a:pPr algn="ctr"/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83895" y="5517515"/>
            <a:ext cx="8096250" cy="94551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p>
            <a:pPr marL="285750" indent="-285750" algn="l">
              <a:buFont typeface="Wingdings" panose="05000000000000000000" charset="0"/>
              <a:buChar char="Ø"/>
            </a:pPr>
            <a:r>
              <a:rPr lang="ru-RU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sym typeface="+mn-ea"/>
              </a:rPr>
              <a:t>Обучение умениюю пользоваться пространственным словарем (предлогами, наречиями и другими частями речи, обобщенно отражающими знания о предметно-пространственном окружении).</a:t>
            </a:r>
            <a:endParaRPr lang="ru-RU" dirty="0"/>
          </a:p>
        </p:txBody>
      </p:sp>
    </p:spTree>
  </p:cSld>
  <p:clrMapOvr>
    <a:masterClrMapping/>
  </p:clrMapOvr>
  <p:transition spd="slow">
    <p:pull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/>
        </p:nvSpPr>
        <p:spPr bwMode="auto">
          <a:xfrm>
            <a:off x="482934" y="1088931"/>
            <a:ext cx="8358246" cy="53578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68580" tIns="34290" rIns="68580" bIns="34290" numCol="1" anchor="ctr" anchorCtr="0" compatLnSpc="1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404040"/>
                </a:solidFill>
                <a:latin typeface="+mj-lt"/>
                <a:ea typeface="Trebuchet MS" panose="020B0603020202020204" charset="0"/>
                <a:cs typeface="Trebuchet MS" panose="020B0603020202020204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anose="020B0604030504040204" pitchFamily="34" charset="0"/>
                <a:ea typeface="Trebuchet MS" panose="020B0603020202020204" charset="0"/>
                <a:cs typeface="Trebuchet MS" panose="020B060302020202020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anose="020B0604030504040204" pitchFamily="34" charset="0"/>
                <a:ea typeface="Trebuchet MS" panose="020B0603020202020204" charset="0"/>
                <a:cs typeface="Trebuchet MS" panose="020B060302020202020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anose="020B0604030504040204" pitchFamily="34" charset="0"/>
                <a:ea typeface="Trebuchet MS" panose="020B0603020202020204" charset="0"/>
                <a:cs typeface="Trebuchet MS" panose="020B060302020202020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404040"/>
                </a:solidFill>
                <a:latin typeface="Verdana" panose="020B0604030504040204" pitchFamily="34" charset="0"/>
                <a:ea typeface="Trebuchet MS" panose="020B0603020202020204" charset="0"/>
                <a:cs typeface="Trebuchet MS" panose="020B060302020202020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Теоретическое  обоснование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482934" y="1878237"/>
            <a:ext cx="8124726" cy="477583"/>
            <a:chOff x="138401" y="142710"/>
            <a:chExt cx="8124726" cy="636777"/>
          </a:xfrm>
          <a:noFill/>
        </p:grpSpPr>
        <p:sp>
          <p:nvSpPr>
            <p:cNvPr id="22" name="Скругленный прямоугольник 21"/>
            <p:cNvSpPr/>
            <p:nvPr/>
          </p:nvSpPr>
          <p:spPr>
            <a:xfrm>
              <a:off x="211570" y="142710"/>
              <a:ext cx="8051557" cy="5904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Скругленный прямоугольник 4"/>
            <p:cNvSpPr/>
            <p:nvPr/>
          </p:nvSpPr>
          <p:spPr>
            <a:xfrm>
              <a:off x="138401" y="246729"/>
              <a:ext cx="7993915" cy="53275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932" tIns="0" rIns="167932" bIns="0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Ткаченко Т.А. </a:t>
              </a:r>
              <a:r>
                <a:rPr lang="ru-RU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предлагает использовать  графические символы – схемы предлогов пространственного значения</a:t>
              </a:r>
              <a:endParaRPr lang="ru-RU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511755" y="2601194"/>
            <a:ext cx="8099329" cy="498110"/>
            <a:chOff x="151828" y="1044472"/>
            <a:chExt cx="8099329" cy="664146"/>
          </a:xfrm>
          <a:noFill/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211568" y="1044472"/>
              <a:ext cx="8039589" cy="5904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6"/>
            <p:cNvSpPr/>
            <p:nvPr/>
          </p:nvSpPr>
          <p:spPr>
            <a:xfrm>
              <a:off x="151828" y="1175860"/>
              <a:ext cx="7981947" cy="53275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932" tIns="0" rIns="167932" bIns="0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Яцель</a:t>
              </a: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О.С. </a:t>
              </a:r>
              <a:r>
                <a:rPr lang="ru-RU" sz="20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разработала двухгодичную систему занятий по обучению детей употреблению предлогов с использованием зрительных образов предлогов </a:t>
              </a:r>
              <a:endParaRPr lang="ru-RU" sz="200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52401" y="3197603"/>
            <a:ext cx="8253156" cy="703631"/>
            <a:chOff x="60733" y="1973163"/>
            <a:chExt cx="8253156" cy="938174"/>
          </a:xfrm>
          <a:noFill/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282092" y="1973163"/>
              <a:ext cx="8031797" cy="5904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Скругленный прямоугольник 8"/>
            <p:cNvSpPr/>
            <p:nvPr/>
          </p:nvSpPr>
          <p:spPr>
            <a:xfrm>
              <a:off x="60733" y="2378579"/>
              <a:ext cx="7974155" cy="53275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932" tIns="0" rIns="167932" bIns="0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Лагутина А.В.</a:t>
              </a:r>
              <a:r>
                <a:rPr lang="ru-RU" sz="20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рекомендует использовать графические символы в коррекционной работе с детьми </a:t>
              </a:r>
              <a:endParaRPr lang="ru-RU" sz="20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473085" y="3700443"/>
            <a:ext cx="8049438" cy="997260"/>
            <a:chOff x="128552" y="2572319"/>
            <a:chExt cx="8049438" cy="1329680"/>
          </a:xfrm>
          <a:noFill/>
        </p:grpSpPr>
        <p:sp>
          <p:nvSpPr>
            <p:cNvPr id="16" name="Скругленный прямоугольник 15"/>
            <p:cNvSpPr/>
            <p:nvPr/>
          </p:nvSpPr>
          <p:spPr>
            <a:xfrm>
              <a:off x="138401" y="2572319"/>
              <a:ext cx="8039589" cy="5904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Скругленный прямоугольник 10"/>
            <p:cNvSpPr/>
            <p:nvPr/>
          </p:nvSpPr>
          <p:spPr>
            <a:xfrm>
              <a:off x="128552" y="3369241"/>
              <a:ext cx="7981947" cy="532758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932" tIns="0" rIns="167932" bIns="0" numCol="1" spcCol="1270" anchor="ctr" anchorCtr="0">
              <a:noAutofit/>
            </a:bodyPr>
            <a:lstStyle/>
            <a:p>
              <a:pPr lvl="0" algn="just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Хабарова Т.В.  </a:t>
              </a:r>
              <a:r>
                <a:rPr lang="ru-RU" sz="20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говорит о педагогической технологии как о сочетании методов и приёмов, направленных на достижение поставленных целей</a:t>
              </a:r>
              <a:endParaRPr lang="ru-RU" sz="20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39751" y="4482475"/>
            <a:ext cx="8045380" cy="963930"/>
            <a:chOff x="7060" y="3384572"/>
            <a:chExt cx="8045380" cy="1285240"/>
          </a:xfrm>
          <a:noFill/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060" y="3384572"/>
              <a:ext cx="8045380" cy="5904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12"/>
            <p:cNvSpPr/>
            <p:nvPr/>
          </p:nvSpPr>
          <p:spPr>
            <a:xfrm>
              <a:off x="93260" y="4137259"/>
              <a:ext cx="7626985" cy="532553"/>
            </a:xfrm>
            <a:prstGeom prst="rect">
              <a:avLst/>
            </a:prstGeom>
            <a:grp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67932" tIns="0" rIns="167932" bIns="0" numCol="1" spcCol="1270" anchor="ctr" anchorCtr="0">
              <a:noAutofit/>
            </a:bodyPr>
            <a:lstStyle/>
            <a:p>
              <a:pPr lvl="0" algn="l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Маркова А.К. </a:t>
              </a:r>
              <a:r>
                <a:rPr lang="ru-RU" sz="2000" b="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рекомендует использование игровых технологий для повышения мотивации  к занятиям</a:t>
              </a:r>
              <a:endParaRPr lang="ru-RU" sz="2000" b="0" kern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 descr="C:\Users\Администратор\Desktop\анимации\prof.gif"/>
          <p:cNvPicPr>
            <a:picLocks noChangeAspect="1" noChangeArrowheads="1"/>
          </p:cNvPicPr>
          <p:nvPr>
            <p:ph sz="quarter" idx="13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5043">
            <a:off x="7429500" y="172720"/>
            <a:ext cx="1285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llforchildren.ru/pictures/books_s/book017.png">
            <a:hlinkClick r:id="rId2" tooltip="Нажмите для просмотра полноразмерного изображения"/>
          </p:cNvPr>
          <p:cNvPicPr>
            <a:picLocks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140" y="173990"/>
            <a:ext cx="1238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Текстовое поле 7"/>
          <p:cNvSpPr txBox="1"/>
          <p:nvPr/>
        </p:nvSpPr>
        <p:spPr>
          <a:xfrm>
            <a:off x="626745" y="5758815"/>
            <a:ext cx="7905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Семаго Н. Я. </a:t>
            </a:r>
            <a:r>
              <a:rPr lang="ru-RU" alt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разработал  этапность развития пространственных представлений и их диагностику</a:t>
            </a:r>
            <a:endParaRPr lang="ru-RU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Скругленный прямоугольник 15"/>
          <p:cNvSpPr/>
          <p:nvPr/>
        </p:nvSpPr>
        <p:spPr>
          <a:xfrm>
            <a:off x="755650" y="1911350"/>
            <a:ext cx="4488815" cy="122491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sym typeface="+mn-ea"/>
              </a:rPr>
              <a:t>Формирование представлений о местоположении предметов, с точки отсчета « от себя»,  умения выделять и называть местоположение предметов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8510" y="3248025"/>
            <a:ext cx="4508500" cy="1127125"/>
          </a:xfrm>
          <a:prstGeom prst="round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600" b="1" dirty="0" smtClean="0">
                <a:solidFill>
                  <a:schemeClr val="tx1"/>
                </a:solidFill>
                <a:uFillTx/>
                <a:ea typeface="+Основной текст (восточно-азиат" charset="0"/>
                <a:sym typeface="+mn-ea"/>
              </a:rPr>
              <a:t>Формирование  умение обозначать словом положение предмета по отношению к другому,  использовать его в связной речи (обогащение словаря, предлоги).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8510" y="812800"/>
            <a:ext cx="4473575" cy="98615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bg2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sz="1600" b="1" dirty="0" smtClean="0">
                <a:solidFill>
                  <a:schemeClr val="tx1"/>
                </a:solidFill>
                <a:uFillTx/>
                <a:ea typeface="+Основной текст (восточно-азиат" charset="0"/>
                <a:sym typeface="+mn-ea"/>
              </a:rPr>
              <a:t>Формирование представлений детей о схеме собственного тела и пространственных представлений с точки отсчета «на себе»</a:t>
            </a:r>
            <a:endParaRPr lang="ru-RU" sz="1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Стрелка вправо с вырезом 30"/>
          <p:cNvSpPr/>
          <p:nvPr/>
        </p:nvSpPr>
        <p:spPr>
          <a:xfrm>
            <a:off x="5220157" y="1194705"/>
            <a:ext cx="471488" cy="363141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2" name="Стрелка вправо с вырезом 31"/>
          <p:cNvSpPr/>
          <p:nvPr/>
        </p:nvSpPr>
        <p:spPr>
          <a:xfrm>
            <a:off x="5291852" y="3574395"/>
            <a:ext cx="471488" cy="363141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33" name="Стрелка вправо с вырезом 32"/>
          <p:cNvSpPr/>
          <p:nvPr/>
        </p:nvSpPr>
        <p:spPr>
          <a:xfrm>
            <a:off x="5245925" y="2341705"/>
            <a:ext cx="471488" cy="363141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899795" y="4537710"/>
            <a:ext cx="4345940" cy="106870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en-US" sz="1600" b="1">
                <a:solidFill>
                  <a:srgbClr val="002060"/>
                </a:solidFill>
                <a:latin typeface="+mj-lt"/>
                <a:cs typeface="+mj-lt"/>
                <a:sym typeface="+mn-ea"/>
              </a:rPr>
              <a:t>Формирование умений ориентироваться в трехмерном пространстве в движении.</a:t>
            </a:r>
            <a:endParaRPr lang="ru-RU" altLang="en-US" sz="1600" b="1" dirty="0">
              <a:solidFill>
                <a:srgbClr val="002060"/>
              </a:solidFill>
              <a:latin typeface="+mj-lt"/>
              <a:cs typeface="+mj-lt"/>
              <a:sym typeface="+mn-ea"/>
            </a:endParaRPr>
          </a:p>
        </p:txBody>
      </p:sp>
      <p:sp>
        <p:nvSpPr>
          <p:cNvPr id="20" name="Стрелка вправо с вырезом 19"/>
          <p:cNvSpPr/>
          <p:nvPr/>
        </p:nvSpPr>
        <p:spPr>
          <a:xfrm>
            <a:off x="5219902" y="4868932"/>
            <a:ext cx="471488" cy="363141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35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360" y="0"/>
            <a:ext cx="7886700" cy="605155"/>
          </a:xfrm>
          <a:solidFill>
            <a:srgbClr val="E6F882"/>
          </a:solidFill>
        </p:spPr>
        <p:txBody>
          <a:bodyPr>
            <a:noAutofit/>
          </a:bodyPr>
          <a:p>
            <a:pPr marL="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развития пространственных представлений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Заголовок 3"/>
          <p:cNvSpPr>
            <a:spLocks noGrp="1"/>
          </p:cNvSpPr>
          <p:nvPr/>
        </p:nvSpPr>
        <p:spPr>
          <a:xfrm>
            <a:off x="594360" y="127000"/>
            <a:ext cx="7886700" cy="506095"/>
          </a:xfrm>
          <a:prstGeom prst="rect">
            <a:avLst/>
          </a:prstGeom>
          <a:solidFill>
            <a:srgbClr val="E6F882"/>
          </a:solidFill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anose="02040502050405020303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Этапы развития пространственных представлений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99795" y="5711825"/>
            <a:ext cx="4339590" cy="1111250"/>
          </a:xfrm>
          <a:prstGeom prst="roundRect">
            <a:avLst/>
          </a:prstGeom>
          <a:solidFill>
            <a:srgbClr val="F7FC7E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r>
              <a:rPr lang="ru-RU" altLang="en-US" sz="1600" b="1">
                <a:solidFill>
                  <a:srgbClr val="002060"/>
                </a:solidFill>
                <a:sym typeface="+mn-ea"/>
              </a:rPr>
              <a:t>Формирование умений ориентироваться на </a:t>
            </a:r>
            <a:r>
              <a:rPr lang="ru-RU" altLang="en-US" sz="1600" b="1">
                <a:solidFill>
                  <a:srgbClr val="002060"/>
                </a:solidFill>
                <a:sym typeface="+mn-ea"/>
              </a:rPr>
              <a:t>плоскости (ориентировка на листе бумаги, т.е. в двухмерном пространстве)</a:t>
            </a:r>
            <a:endParaRPr lang="ru-RU" altLang="en-US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>
            <a:off x="5220537" y="5954147"/>
            <a:ext cx="471488" cy="363141"/>
          </a:xfrm>
          <a:prstGeom prst="notchedRightArrow">
            <a:avLst/>
          </a:prstGeom>
          <a:solidFill>
            <a:srgbClr val="C00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endParaRPr lang="ru-RU" sz="1350"/>
          </a:p>
        </p:txBody>
      </p:sp>
      <p:sp>
        <p:nvSpPr>
          <p:cNvPr id="8" name="Овал 7"/>
          <p:cNvSpPr/>
          <p:nvPr/>
        </p:nvSpPr>
        <p:spPr>
          <a:xfrm>
            <a:off x="92075" y="1052830"/>
            <a:ext cx="558800" cy="5765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 b="1">
                <a:solidFill>
                  <a:srgbClr val="002060"/>
                </a:solidFill>
              </a:rPr>
              <a:t>1</a:t>
            </a:r>
            <a:endParaRPr lang="ru-RU" altLang="en-US" sz="2400" b="1">
              <a:solidFill>
                <a:srgbClr val="002060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7315" y="2312670"/>
            <a:ext cx="558800" cy="5765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 b="1">
                <a:solidFill>
                  <a:srgbClr val="002060"/>
                </a:solidFill>
              </a:rPr>
              <a:t>2</a:t>
            </a:r>
            <a:endParaRPr lang="ru-RU" altLang="en-US" sz="2400" b="1">
              <a:solidFill>
                <a:srgbClr val="00206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315" y="3572510"/>
            <a:ext cx="558800" cy="5765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 b="1">
                <a:solidFill>
                  <a:srgbClr val="002060"/>
                </a:solidFill>
              </a:rPr>
              <a:t>3</a:t>
            </a:r>
            <a:endParaRPr lang="ru-RU" altLang="en-US" sz="2400" b="1">
              <a:solidFill>
                <a:srgbClr val="002060"/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62560" y="4725035"/>
            <a:ext cx="558800" cy="5765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 b="1">
                <a:solidFill>
                  <a:srgbClr val="002060"/>
                </a:solidFill>
              </a:rPr>
              <a:t>4</a:t>
            </a:r>
            <a:endParaRPr lang="ru-RU" altLang="en-US" sz="2400" b="1">
              <a:solidFill>
                <a:srgbClr val="002060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79705" y="5877560"/>
            <a:ext cx="558800" cy="5765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ru-RU" altLang="en-US" sz="2400" b="1">
                <a:solidFill>
                  <a:srgbClr val="002060"/>
                </a:solidFill>
              </a:rPr>
              <a:t>5</a:t>
            </a:r>
            <a:endParaRPr lang="ru-RU" altLang="en-US" sz="2400" b="1">
              <a:solidFill>
                <a:srgbClr val="002060"/>
              </a:solidFill>
            </a:endParaRPr>
          </a:p>
        </p:txBody>
      </p:sp>
      <p:sp>
        <p:nvSpPr>
          <p:cNvPr id="21" name="TextBox 6"/>
          <p:cNvSpPr txBox="1"/>
          <p:nvPr/>
        </p:nvSpPr>
        <p:spPr>
          <a:xfrm>
            <a:off x="5717540" y="687705"/>
            <a:ext cx="348742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1400" dirty="0" smtClean="0"/>
              <a:t>Дети различают направления, соотнося их, с частями собственного тела: вверху – внизу (вверху – голова, внизу – ноги); спереди – сзади (спереди – лицо, сзади – спина);  (право – правая рука, лево – левая).</a:t>
            </a:r>
            <a:endParaRPr lang="ru-RU" sz="2000" dirty="0"/>
          </a:p>
        </p:txBody>
      </p:sp>
      <p:sp>
        <p:nvSpPr>
          <p:cNvPr id="22" name="TextBox 7"/>
          <p:cNvSpPr txBox="1"/>
          <p:nvPr/>
        </p:nvSpPr>
        <p:spPr>
          <a:xfrm>
            <a:off x="5767705" y="2125980"/>
            <a:ext cx="344995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sz="1400" dirty="0" smtClean="0"/>
              <a:t>«Я  впереди Тани, позади Саши, справа или слева от неё»; «я перед стулом, я за стулом, стол слева от меня, шкаф позади меня, окно передо мной, диван справа от меня».</a:t>
            </a:r>
            <a:endParaRPr lang="ru-RU" sz="1400" dirty="0"/>
          </a:p>
        </p:txBody>
      </p:sp>
      <p:sp>
        <p:nvSpPr>
          <p:cNvPr id="23" name="Текстовое поле 22"/>
          <p:cNvSpPr txBox="1"/>
          <p:nvPr/>
        </p:nvSpPr>
        <p:spPr>
          <a:xfrm>
            <a:off x="5812155" y="3348990"/>
            <a:ext cx="3485515" cy="9531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ru-RU" sz="1400" dirty="0">
                <a:sym typeface="+mn-ea"/>
              </a:rPr>
              <a:t>Ф</a:t>
            </a:r>
            <a:r>
              <a:rPr lang="ru-RU" sz="1400" dirty="0" smtClean="0">
                <a:sym typeface="+mn-ea"/>
              </a:rPr>
              <a:t>ормируются </a:t>
            </a:r>
            <a:r>
              <a:rPr lang="ru-RU" sz="1400" dirty="0">
                <a:sym typeface="+mn-ea"/>
              </a:rPr>
              <a:t>представления о взаимоотношении между внешними объектами</a:t>
            </a:r>
            <a:r>
              <a:rPr lang="ru-RU" sz="1400" dirty="0" smtClean="0">
                <a:sym typeface="+mn-ea"/>
              </a:rPr>
              <a:t>: «</a:t>
            </a:r>
            <a:r>
              <a:rPr lang="ru-RU" sz="1400" dirty="0">
                <a:sym typeface="+mn-ea"/>
              </a:rPr>
              <a:t>карандаш лежит под книжкой»,  «чашка стоит на столе».</a:t>
            </a:r>
            <a:endParaRPr lang="ru-RU" altLang="en-US" sz="1400"/>
          </a:p>
        </p:txBody>
      </p:sp>
      <p:sp>
        <p:nvSpPr>
          <p:cNvPr id="24" name="Текстовое поле 23"/>
          <p:cNvSpPr txBox="1"/>
          <p:nvPr/>
        </p:nvSpPr>
        <p:spPr>
          <a:xfrm>
            <a:off x="5868035" y="4437380"/>
            <a:ext cx="2990215" cy="11684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400"/>
              <a:t>Выполнение заданий, инструкций на движение: «Два шага в право, 3 шага сперёд, встань перед Машей, около окна. Умение двигаться по схеме.</a:t>
            </a:r>
            <a:endParaRPr lang="ru-RU" altLang="en-US" sz="1400"/>
          </a:p>
        </p:txBody>
      </p:sp>
      <p:sp>
        <p:nvSpPr>
          <p:cNvPr id="26" name="Текстовое поле 25"/>
          <p:cNvSpPr txBox="1"/>
          <p:nvPr/>
        </p:nvSpPr>
        <p:spPr>
          <a:xfrm>
            <a:off x="6012180" y="5520690"/>
            <a:ext cx="26898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1400"/>
              <a:t>Поставь точку посередине листа, нарисуй круг в правом верхнем  углу, овал- в нижнем левом углу.</a:t>
            </a:r>
            <a:endParaRPr lang="ru-RU" altLang="en-US" sz="1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315" y="44450"/>
            <a:ext cx="9114155" cy="1143000"/>
          </a:xfrm>
        </p:spPr>
        <p:txBody>
          <a:bodyPr/>
          <a:p>
            <a:pPr marL="0" indent="0" algn="l">
              <a:buNone/>
            </a:pPr>
            <a:r>
              <a:rPr lang="ru-RU" altLang="en-US" sz="2800"/>
              <a:t>Развитие ориентировки в пространстве по взрастным группам</a:t>
            </a:r>
            <a:endParaRPr lang="ru-RU" altLang="en-US" sz="2800"/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179705" y="991235"/>
            <a:ext cx="8924290" cy="5882005"/>
          </a:xfrm>
        </p:spPr>
        <p:txBody>
          <a:bodyPr>
            <a:normAutofit fontScale="25000"/>
          </a:bodyPr>
          <a:p>
            <a:pPr marL="45720" indent="0">
              <a:buNone/>
            </a:pP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3-4 года: </a:t>
            </a: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(младший дошкольный возраст)</a:t>
            </a:r>
            <a:endParaRPr lang="ru-RU" altLang="en-US" sz="6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 ориентируется в расположении частей своего тела (голова, ноги, глаза, уши, спина и др.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 различает пространственные направления от себя: впереди – сзади (позади), вверху – внизу, справа (направо) – слева (налево).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4-5 лет (средний дошкольный возраст)</a:t>
            </a:r>
            <a:endParaRPr lang="ru-RU" altLang="en-US" sz="6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учится определять направление от себя и двигаться в этом направлении;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-обозначает словами положение предметов по отношению к себе (предо мной стол, справа от меня дверь, слева – окно, сзади на полках – игрушки);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начинает знакомство с пространственными отношениями: далеко – близко (дом стоит близко, а березка растет далеко).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5-6 лет</a:t>
            </a: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(старший дошкольный возраст) </a:t>
            </a:r>
            <a:endParaRPr lang="ru-RU" altLang="en-US" sz="6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 -Совершенствует умение ориентироваться в окружающем пространстве: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слева – справа, вверху – внизу, впереди (спереди) – сзади (за), между, рядом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двигаться в заданном направлении, меняя его по сигналу, а также в соответствии со знаками – указателями направления движения (вперед, назад, направо, налево и т.д.).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6-7лет</a:t>
            </a: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(п</a:t>
            </a: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одготовительный дошкольный возраст</a:t>
            </a:r>
            <a:r>
              <a:rPr lang="ru-RU" altLang="en-US" sz="6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altLang="en-US" sz="64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ориентируется на ограниченной поверхности (лист бумаги, учебная доска, страница тетради, книги и т.д.);- 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отражает в речи пространственное расположение </a:t>
            </a: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предметов и их изображения в указанном направлении </a:t>
            </a: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(слева, справа, вверху, внизу, левее, правее, выше, ниже, в левом верхнем (правом нижнем) углу, перед, за, между, рядом и др.).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None/>
            </a:pPr>
            <a:r>
              <a:rPr lang="ru-RU" altLang="en-US" sz="4665" b="1">
                <a:latin typeface="Arial" panose="020B0604020202020204" pitchFamily="34" charset="0"/>
                <a:cs typeface="Arial" panose="020B0604020202020204" pitchFamily="34" charset="0"/>
              </a:rPr>
              <a:t>- знаком с планом, схемой, маршрутной картой, развивается способность к моделированию пространственных отношений между объектами в виде рисунка, плана, схемы. </a:t>
            </a:r>
            <a:endParaRPr lang="ru-RU" altLang="en-US" sz="4665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539750" y="3068955"/>
            <a:ext cx="6400800" cy="3474720"/>
          </a:xfrm>
        </p:spPr>
        <p:txBody>
          <a:bodyPr/>
          <a:p>
            <a:endParaRPr lang="ru-RU" alt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11505" y="1700530"/>
            <a:ext cx="3639820" cy="102044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sz="22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+Основной текст (восточно-азиат" charset="0"/>
                <a:sym typeface="+mn-ea"/>
              </a:rPr>
              <a:t>Специальные занятия</a:t>
            </a:r>
            <a:endParaRPr lang="ru-RU" altLang="en-US" sz="2200" b="1" i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+Основной текст (восточно-азиат" charset="0"/>
              <a:sym typeface="+mn-ea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915920" y="5229225"/>
            <a:ext cx="3639820" cy="102489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altLang="en-US" sz="2200" b="1" i="1">
                <a:solidFill>
                  <a:srgbClr val="002060"/>
                </a:solidFill>
              </a:rPr>
              <a:t>Подвижные игры и упражнения</a:t>
            </a:r>
            <a:endParaRPr lang="ru-RU" altLang="en-US" sz="2200" b="1" i="1">
              <a:solidFill>
                <a:srgbClr val="002060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932045" y="3284855"/>
            <a:ext cx="363982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altLang="en-US" sz="2200" b="1" i="1">
                <a:solidFill>
                  <a:srgbClr val="002060"/>
                </a:solidFill>
              </a:rPr>
              <a:t>Повседневные бытовые ситуации, прогулки</a:t>
            </a:r>
            <a:endParaRPr lang="ru-RU" altLang="en-US" sz="2200" b="1" i="1">
              <a:solidFill>
                <a:srgbClr val="002060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360" y="3284855"/>
            <a:ext cx="3639820" cy="1295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sz="2200" i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+Основной текст (восточно-азиат" charset="0"/>
                <a:sym typeface="+mn-ea"/>
              </a:rPr>
              <a:t>Использование приёмов как части всех развивающих занятий</a:t>
            </a:r>
            <a:endParaRPr lang="ru-RU" altLang="en-US" sz="2200" i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+Основной текст (восточно-азиат" charset="0"/>
              <a:sym typeface="+mn-ea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87900" y="1772920"/>
            <a:ext cx="3639820" cy="113665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ru-RU" sz="2200" b="1" i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FillTx/>
                <a:ea typeface="+Основной текст (восточно-азиат" charset="0"/>
                <a:sym typeface="+mn-ea"/>
              </a:rPr>
              <a:t>Сказочная терапия</a:t>
            </a:r>
            <a:endParaRPr lang="ru-RU" altLang="en-US" sz="2200" b="1" i="1" dirty="0" smtClean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Tx/>
              <a:ea typeface="+Основной текст (восточно-азиат" charset="0"/>
              <a:sym typeface="+mn-ea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467360" y="332740"/>
            <a:ext cx="8155305" cy="8915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600" b="1">
                <a:solidFill>
                  <a:srgbClr val="FF0000"/>
                </a:solidFill>
              </a:rPr>
              <a:t>Виды деятельности по развитию пространственной ориентации  в детском саду</a:t>
            </a:r>
            <a:endParaRPr lang="ru-RU" altLang="en-US" sz="2600"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>
          <a:xfrm>
            <a:off x="457200" y="278130"/>
            <a:ext cx="8229600" cy="514985"/>
          </a:xfrm>
          <a:solidFill>
            <a:srgbClr val="F7FC7E"/>
          </a:solidFill>
        </p:spPr>
        <p:txBody>
          <a:bodyPr vert="horz" wrap="square" lIns="91440" tIns="45720" rIns="91440" bIns="45720" anchor="t" anchorCtr="0"/>
          <a:p>
            <a:pPr marL="0" indent="0" algn="ctr">
              <a:buNone/>
            </a:pPr>
            <a:r>
              <a:rPr lang="ru-RU" sz="2800" b="1" dirty="0">
                <a:solidFill>
                  <a:srgbClr val="C00000"/>
                </a:solidFill>
              </a:rPr>
              <a:t>Игры для ориентировке на лице и теле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24579" name="Содержимое 2"/>
          <p:cNvSpPr>
            <a:spLocks noGrp="1"/>
          </p:cNvSpPr>
          <p:nvPr>
            <p:ph idx="1"/>
          </p:nvPr>
        </p:nvSpPr>
        <p:spPr>
          <a:xfrm>
            <a:off x="611505" y="1124585"/>
            <a:ext cx="7626985" cy="5563870"/>
          </a:xfrm>
          <a:solidFill>
            <a:schemeClr val="bg1"/>
          </a:solidFill>
        </p:spPr>
        <p:txBody>
          <a:bodyPr vert="horz" wrap="square" lIns="91440" tIns="45720" rIns="91440" bIns="45720" anchor="t" anchorCtr="0"/>
          <a:p>
            <a:pPr hangingPunct="1">
              <a:buNone/>
            </a:pPr>
            <a:r>
              <a:rPr lang="ru-RU" sz="2400" b="1" dirty="0">
                <a:solidFill>
                  <a:srgbClr val="C00000"/>
                </a:solidFill>
              </a:rPr>
              <a:t>Упражнение «Это я»</a:t>
            </a:r>
            <a:endParaRPr lang="ru-RU" sz="2400" b="1" dirty="0">
              <a:solidFill>
                <a:srgbClr val="C00000"/>
              </a:solidFill>
            </a:endParaRPr>
          </a:p>
          <a:p>
            <a:pPr hangingPunct="1">
              <a:buNone/>
            </a:pPr>
            <a:r>
              <a:rPr sz="2400" dirty="0"/>
              <a:t>Э</a:t>
            </a:r>
            <a:r>
              <a:rPr sz="2000" dirty="0"/>
              <a:t>то глазки. Вот. Вот. </a:t>
            </a:r>
            <a:endParaRPr sz="2000" dirty="0"/>
          </a:p>
          <a:p>
            <a:pPr hangingPunct="1">
              <a:buNone/>
            </a:pPr>
            <a:r>
              <a:rPr sz="2000" i="1" dirty="0"/>
              <a:t>(Ребенок показывает сначала левый, потом правый глаз.)</a:t>
            </a:r>
            <a:endParaRPr sz="2000" i="1" dirty="0"/>
          </a:p>
          <a:p>
            <a:pPr hangingPunct="1">
              <a:buNone/>
            </a:pPr>
            <a:r>
              <a:rPr sz="2000" dirty="0"/>
              <a:t>Это ушки. Вот. Вот. </a:t>
            </a:r>
            <a:endParaRPr sz="2000" dirty="0"/>
          </a:p>
          <a:p>
            <a:pPr hangingPunct="1">
              <a:buNone/>
            </a:pPr>
            <a:r>
              <a:rPr sz="2000" i="1" dirty="0"/>
              <a:t>(Берется сначала за левое ухо, потом за правое.)</a:t>
            </a:r>
            <a:endParaRPr sz="2000" i="1" dirty="0"/>
          </a:p>
          <a:p>
            <a:pPr hangingPunct="1">
              <a:buNone/>
            </a:pPr>
            <a:r>
              <a:rPr sz="2000" dirty="0"/>
              <a:t>Это нос. Это рот. </a:t>
            </a:r>
            <a:endParaRPr sz="2000" dirty="0"/>
          </a:p>
          <a:p>
            <a:pPr hangingPunct="1">
              <a:buNone/>
            </a:pPr>
            <a:r>
              <a:rPr sz="2000" i="1" dirty="0"/>
              <a:t>(Левой рукой показывает рот, правой – нос.)</a:t>
            </a:r>
            <a:endParaRPr sz="2000" i="1" dirty="0"/>
          </a:p>
          <a:p>
            <a:pPr hangingPunct="1">
              <a:buNone/>
            </a:pPr>
            <a:r>
              <a:rPr sz="2000" dirty="0"/>
              <a:t>Там спинка. Тут живот</a:t>
            </a:r>
            <a:r>
              <a:rPr sz="2000" dirty="0"/>
              <a:t>. </a:t>
            </a:r>
            <a:endParaRPr sz="2000" dirty="0"/>
          </a:p>
          <a:p>
            <a:pPr hangingPunct="1">
              <a:buNone/>
            </a:pPr>
            <a:r>
              <a:rPr sz="2000" i="1" dirty="0"/>
              <a:t>(Левую ладошку кладет на спину, правую – на живот.)</a:t>
            </a:r>
            <a:endParaRPr sz="2000" i="1" dirty="0"/>
          </a:p>
          <a:p>
            <a:pPr hangingPunct="1">
              <a:buNone/>
            </a:pPr>
            <a:r>
              <a:rPr sz="2000" dirty="0"/>
              <a:t>Это ручки. Хлоп, хлоп. </a:t>
            </a:r>
            <a:endParaRPr sz="2000" dirty="0"/>
          </a:p>
          <a:p>
            <a:pPr hangingPunct="1">
              <a:buNone/>
            </a:pPr>
            <a:r>
              <a:rPr sz="2000" i="1" dirty="0"/>
              <a:t>(Вытягивает вперед обе руки, два раза хлопает.)</a:t>
            </a:r>
            <a:endParaRPr sz="2000" i="1" dirty="0"/>
          </a:p>
          <a:p>
            <a:pPr hangingPunct="1">
              <a:buNone/>
            </a:pPr>
            <a:r>
              <a:rPr sz="2000" dirty="0"/>
              <a:t>Это ножки. Топ, топ. </a:t>
            </a:r>
            <a:endParaRPr sz="2000" dirty="0"/>
          </a:p>
          <a:p>
            <a:pPr hangingPunct="1">
              <a:buNone/>
            </a:pPr>
            <a:r>
              <a:rPr sz="2000" i="1" dirty="0"/>
              <a:t>(Кладет ладони на бедра, два раза топает.)</a:t>
            </a:r>
            <a:endParaRPr sz="2000" i="1" dirty="0"/>
          </a:p>
          <a:p>
            <a:endParaRPr sz="2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0</TotalTime>
  <Words>17709</Words>
  <Application>WPS Presentation</Application>
  <PresentationFormat>Экран (4:3)</PresentationFormat>
  <Paragraphs>498</Paragraphs>
  <Slides>38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38</vt:i4>
      </vt:variant>
    </vt:vector>
  </HeadingPairs>
  <TitlesOfParts>
    <vt:vector size="54" baseType="lpstr">
      <vt:lpstr>Arial</vt:lpstr>
      <vt:lpstr>SimSun</vt:lpstr>
      <vt:lpstr>Wingdings</vt:lpstr>
      <vt:lpstr>Georgia</vt:lpstr>
      <vt:lpstr>Times New Roman</vt:lpstr>
      <vt:lpstr>+Основной текст (восточно-азиат</vt:lpstr>
      <vt:lpstr>Segoe Print</vt:lpstr>
      <vt:lpstr>Wingdings</vt:lpstr>
      <vt:lpstr>Trebuchet MS</vt:lpstr>
      <vt:lpstr>Trebuchet MS</vt:lpstr>
      <vt:lpstr>Verdana</vt:lpstr>
      <vt:lpstr>Microsoft YaHei</vt:lpstr>
      <vt:lpstr>Arial Unicode MS</vt:lpstr>
      <vt:lpstr>Calibri</vt:lpstr>
      <vt:lpstr>Wingdings 2</vt:lpstr>
      <vt:lpstr>Воздушный поток</vt:lpstr>
      <vt:lpstr>PowerPoint 演示文稿</vt:lpstr>
      <vt:lpstr>ЦЕЛЬ:  познакомить педагогов с алгоритмом работы по развитию пространственных представлений у дошкольников</vt:lpstr>
      <vt:lpstr>PowerPoint 演示文稿</vt:lpstr>
      <vt:lpstr>PowerPoint 演示文稿</vt:lpstr>
      <vt:lpstr>PowerPoint 演示文稿</vt:lpstr>
      <vt:lpstr>Этапы развития пространственных представлений</vt:lpstr>
      <vt:lpstr>Развитие ориентировки в пространстве по взрастным группам</vt:lpstr>
      <vt:lpstr>PowerPoint 演示文稿</vt:lpstr>
      <vt:lpstr>Игры для ориентировке на лице и теле </vt:lpstr>
      <vt:lpstr>Игры: </vt:lpstr>
      <vt:lpstr>Обучение детей ориентировке “на себе”, в схеме собственного тела.  </vt:lpstr>
      <vt:lpstr>PowerPoint 演示文稿</vt:lpstr>
      <vt:lpstr>Виды заданий: </vt:lpstr>
      <vt:lpstr>PowerPoint 演示文稿</vt:lpstr>
      <vt:lpstr> Упражнение  «Мячик прыгает по мне – по спине и голове»  ЦЕЛЬ: закрепление ориентированности ребёнка в собственном теле и в пространстве  ОБОРУДОВАНИЕ: мячи, сшитые из ткани, теннисные мячи или любой маленький мяч. </vt:lpstr>
      <vt:lpstr>Упражнение «Части тела»  </vt:lpstr>
      <vt:lpstr>Физкультминутки </vt:lpstr>
      <vt:lpstr>Ориентировка в пространстве по основным направлениям («от себя»)  </vt:lpstr>
      <vt:lpstr>PowerPoint 演示文稿</vt:lpstr>
      <vt:lpstr>PowerPoint 演示文稿</vt:lpstr>
      <vt:lpstr>Ориентировка в двумерном пространстве -ориентировка на плоскости</vt:lpstr>
      <vt:lpstr>Графические диктантанты          . </vt:lpstr>
      <vt:lpstr>Постепенно дети овладевают многообразием пространственных обозначений. Не все пространственные предлоги и наречия легко усваиваются детьми. Некоторыми из них (такими как тут, там, здесь, около, на) дети овладевают рано. Другие же обозначения (справа, слева, напротив, между, над, по , из-под) часто неизвестны детям даже в конце дошкольного возраста. </vt:lpstr>
      <vt:lpstr>PowerPoint 演示文稿</vt:lpstr>
      <vt:lpstr>Игры и упражнения для формирования навыков правильного употребления предлогов </vt:lpstr>
      <vt:lpstr>Этапы</vt:lpstr>
      <vt:lpstr>PowerPoint 演示文稿</vt:lpstr>
      <vt:lpstr>PowerPoint 演示文稿</vt:lpstr>
      <vt:lpstr>PowerPoint 演示文稿</vt:lpstr>
      <vt:lpstr>Упражнения  на  понимание предлогов </vt:lpstr>
      <vt:lpstr>Игры с реальными предметами</vt:lpstr>
      <vt:lpstr> Игры с пано</vt:lpstr>
      <vt:lpstr>Активизация предлогов в речи  с использованием сказок</vt:lpstr>
      <vt:lpstr>PowerPoint 演示文稿</vt:lpstr>
      <vt:lpstr>PowerPoint 演示文稿</vt:lpstr>
      <vt:lpstr>Игры на использование схем предлогов</vt:lpstr>
      <vt:lpstr>Игры по лексическим темам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FarafanovaVP</dc:creator>
  <cp:lastModifiedBy>Наталья</cp:lastModifiedBy>
  <cp:revision>70</cp:revision>
  <dcterms:created xsi:type="dcterms:W3CDTF">2022-12-20T06:41:00Z</dcterms:created>
  <dcterms:modified xsi:type="dcterms:W3CDTF">2023-05-02T17:30:24Z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BFBD9846CDBE48A88C86FDAC027BFFC1</vt:lpwstr>
  </property>
  <property fmtid="{D5CDD505-2E9C-101B-9397-08002B2CF9AE}" pid="3" name="KSOProductBuildVer">
    <vt:lpwstr>1049-11.2.0.11537</vt:lpwstr>
  </property>
</Properties>
</file>