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E9D7F-DA2B-4577-B499-7DC7CEA728F0}" type="datetimeFigureOut">
              <a:rPr lang="ru-RU" smtClean="0"/>
              <a:t>29.12.2016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35171-8949-4337-AEC9-09ACB74306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244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9220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68E5314-BD10-4BC1-BFCB-D016864BEC8D}" type="slidenum">
              <a:rPr lang="ru-RU" altLang="ru-RU" sz="1200">
                <a:latin typeface="Calibri" panose="020F0502020204030204" pitchFamily="34" charset="0"/>
              </a:rPr>
              <a:pPr algn="r" eaLnBrk="1" hangingPunct="1"/>
              <a:t>5</a:t>
            </a:fld>
            <a:endParaRPr lang="ru-RU" altLang="ru-RU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318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логотип колледжа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52073" y="56962"/>
            <a:ext cx="1085293" cy="995773"/>
          </a:xfrm>
          <a:prstGeom prst="ellipse">
            <a:avLst/>
          </a:prstGeom>
          <a:ln>
            <a:noFill/>
          </a:ln>
          <a:effectLst>
            <a:softEdge rad="63500"/>
          </a:effectLst>
          <a:extLst/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462088" y="252483"/>
            <a:ext cx="7681912" cy="1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kk-KZ" altLang="ru-RU" sz="2400" b="1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kk-KZ" altLang="ru-RU" sz="2400" b="1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kk-KZ" altLang="ru-RU" sz="2400" b="1" dirty="0">
                <a:solidFill>
                  <a:srgbClr val="FF0000"/>
                </a:solidFill>
              </a:rPr>
              <a:t>ПАВЛОДАРСКАЯ ОБЛАСТЬ, ГОРОД ПАВЛОДАР</a:t>
            </a:r>
            <a:br>
              <a:rPr lang="kk-KZ" altLang="ru-RU" sz="2400" b="1" dirty="0">
                <a:solidFill>
                  <a:srgbClr val="FF0000"/>
                </a:solidFill>
              </a:rPr>
            </a:br>
            <a:r>
              <a:rPr lang="kk-KZ" altLang="ru-RU" sz="2400" b="1" dirty="0">
                <a:solidFill>
                  <a:srgbClr val="FF0000"/>
                </a:solidFill>
              </a:rPr>
              <a:t>КГП НА ПХВ «ПАВЛОДАРСКИЙ МЕДИЦИНСКИЙ ВЫСШИЙ КОЛЛЕДЖ»</a:t>
            </a:r>
            <a:endParaRPr lang="ru-RU" altLang="ru-RU" sz="24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t="22173"/>
          <a:stretch/>
        </p:blipFill>
        <p:spPr>
          <a:xfrm>
            <a:off x="5508104" y="1654327"/>
            <a:ext cx="3385326" cy="27496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102" name="Подзаголовок 2"/>
          <p:cNvSpPr txBox="1">
            <a:spLocks/>
          </p:cNvSpPr>
          <p:nvPr/>
        </p:nvSpPr>
        <p:spPr bwMode="auto">
          <a:xfrm>
            <a:off x="652074" y="5031173"/>
            <a:ext cx="6520656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kk-KZ" altLang="ru-RU" sz="1800" b="1" i="1" dirty="0">
                <a:solidFill>
                  <a:srgbClr val="FF0000"/>
                </a:solidFill>
                <a:cs typeface="Arial" panose="020B0604020202020204" pitchFamily="34" charset="0"/>
              </a:rPr>
              <a:t>Авторы: </a:t>
            </a:r>
            <a:r>
              <a:rPr lang="ru-RU" altLang="ru-RU" sz="1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Бенке</a:t>
            </a:r>
            <a:r>
              <a:rPr lang="ru-RU" altLang="ru-RU" sz="1800" b="1" i="1" dirty="0">
                <a:solidFill>
                  <a:srgbClr val="FF0000"/>
                </a:solidFill>
                <a:cs typeface="Arial" panose="020B0604020202020204" pitchFamily="34" charset="0"/>
              </a:rPr>
              <a:t> О.А.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ru-RU" altLang="ru-RU" sz="1800" b="1" i="1" dirty="0">
                <a:solidFill>
                  <a:srgbClr val="FF0000"/>
                </a:solidFill>
                <a:cs typeface="Arial" panose="020B0604020202020204" pitchFamily="34" charset="0"/>
              </a:rPr>
              <a:t>                 </a:t>
            </a:r>
            <a:r>
              <a:rPr lang="ru-RU" altLang="ru-RU" sz="1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Нурумбетов</a:t>
            </a:r>
            <a:r>
              <a:rPr lang="ru-RU" altLang="ru-RU" sz="1800" b="1" i="1" dirty="0">
                <a:solidFill>
                  <a:srgbClr val="FF0000"/>
                </a:solidFill>
                <a:cs typeface="Arial" panose="020B0604020202020204" pitchFamily="34" charset="0"/>
              </a:rPr>
              <a:t> Т.Ш.</a:t>
            </a:r>
          </a:p>
          <a:p>
            <a:pPr eaLnBrk="1" hangingPunct="1">
              <a:buClrTx/>
              <a:buSzTx/>
              <a:buFontTx/>
              <a:buNone/>
            </a:pPr>
            <a:r>
              <a:rPr lang="ru-RU" altLang="ru-RU" sz="1800" b="1" i="1" dirty="0">
                <a:solidFill>
                  <a:srgbClr val="FF0000"/>
                </a:solidFill>
                <a:cs typeface="Arial" panose="020B0604020202020204" pitchFamily="34" charset="0"/>
              </a:rPr>
              <a:t>                 </a:t>
            </a:r>
            <a:r>
              <a:rPr lang="ru-RU" altLang="ru-RU" sz="18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Исенова</a:t>
            </a:r>
            <a:r>
              <a:rPr lang="ru-RU" altLang="ru-RU" sz="1800" b="1" i="1">
                <a:solidFill>
                  <a:srgbClr val="FF0000"/>
                </a:solidFill>
                <a:cs typeface="Arial" panose="020B0604020202020204" pitchFamily="34" charset="0"/>
              </a:rPr>
              <a:t> А.Ж.</a:t>
            </a:r>
            <a:endParaRPr lang="ru-RU" altLang="ru-RU" sz="1800" b="1" i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5618" y="1793966"/>
            <a:ext cx="48584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 altLang="ru-RU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Развитие творческих</a:t>
            </a:r>
          </a:p>
          <a:p>
            <a:pPr algn="ctr">
              <a:spcBef>
                <a:spcPct val="0"/>
              </a:spcBef>
            </a:pPr>
            <a:r>
              <a:rPr lang="kk-KZ" altLang="ru-RU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способностей студентов </a:t>
            </a:r>
          </a:p>
          <a:p>
            <a:pPr algn="ctr">
              <a:spcBef>
                <a:spcPct val="0"/>
              </a:spcBef>
            </a:pPr>
            <a:r>
              <a:rPr lang="kk-KZ" altLang="ru-RU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специальности «Стоматология» </a:t>
            </a:r>
          </a:p>
          <a:p>
            <a:pPr algn="ctr">
              <a:spcBef>
                <a:spcPct val="0"/>
              </a:spcBef>
            </a:pPr>
            <a:r>
              <a:rPr lang="kk-KZ" altLang="ru-RU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через кружковую работу</a:t>
            </a:r>
            <a:endParaRPr lang="ru-RU" altLang="ru-RU" sz="24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12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853093" y="1516385"/>
            <a:ext cx="2705853" cy="4509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" name="Объект 5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4240467" y="167425"/>
            <a:ext cx="4496533" cy="2697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6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211960" y="3782465"/>
            <a:ext cx="4789149" cy="2875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4341" name="Содержимое 2"/>
          <p:cNvSpPr txBox="1">
            <a:spLocks/>
          </p:cNvSpPr>
          <p:nvPr/>
        </p:nvSpPr>
        <p:spPr bwMode="auto">
          <a:xfrm>
            <a:off x="3174952" y="2856861"/>
            <a:ext cx="621506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  <a:buFont typeface="Arial" panose="020B0604020202020204" pitchFamily="34" charset="0"/>
              <a:buNone/>
            </a:pPr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«Круглый стол о средствах гигиены полости рта»</a:t>
            </a:r>
          </a:p>
          <a:p>
            <a:pPr eaLnBrk="1" hangingPunct="1">
              <a:buClrTx/>
              <a:buSzTx/>
              <a:buFont typeface="Arial" panose="020B0604020202020204" pitchFamily="34" charset="0"/>
              <a:buNone/>
            </a:pPr>
            <a:endParaRPr lang="ru-RU" altLang="ru-RU" dirty="0">
              <a:latin typeface="Century Gothic" panose="020B0502020202020204" pitchFamily="34" charset="0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pic>
        <p:nvPicPr>
          <p:cNvPr id="6" name="Picture 4" descr="логотип колледжа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11560" y="134970"/>
            <a:ext cx="1384616" cy="1269376"/>
          </a:xfrm>
          <a:prstGeom prst="ellipse">
            <a:avLst/>
          </a:prstGeom>
          <a:ln>
            <a:noFill/>
          </a:ln>
          <a:effectLst>
            <a:softEdge rad="63500"/>
          </a:effectLst>
          <a:extLst/>
        </p:spPr>
      </p:pic>
    </p:spTree>
    <p:extLst>
      <p:ext uri="{BB962C8B-B14F-4D97-AF65-F5344CB8AC3E}">
        <p14:creationId xmlns:p14="http://schemas.microsoft.com/office/powerpoint/2010/main" val="1135551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23928" y="188640"/>
            <a:ext cx="4769726" cy="3072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923928" y="3407806"/>
            <a:ext cx="4918623" cy="3270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395536" y="1593670"/>
            <a:ext cx="3379682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</a:t>
            </a:r>
          </a:p>
          <a:p>
            <a:pPr algn="ctr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среди членов стоматологического</a:t>
            </a:r>
          </a:p>
          <a:p>
            <a:pPr algn="ctr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кружка «</a:t>
            </a:r>
            <a:r>
              <a:rPr lang="en-US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</a:t>
            </a:r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eaLnBrk="1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«Люби дело- мастером будешь»</a:t>
            </a:r>
          </a:p>
        </p:txBody>
      </p:sp>
      <p:pic>
        <p:nvPicPr>
          <p:cNvPr id="5" name="Picture 4" descr="логотип колледжа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772323" y="154495"/>
            <a:ext cx="1313054" cy="1204260"/>
          </a:xfrm>
          <a:prstGeom prst="ellipse">
            <a:avLst/>
          </a:prstGeom>
          <a:ln>
            <a:noFill/>
          </a:ln>
          <a:effectLst>
            <a:softEdge rad="63500"/>
          </a:effectLst>
          <a:extLst/>
        </p:spPr>
      </p:pic>
    </p:spTree>
    <p:extLst>
      <p:ext uri="{BB962C8B-B14F-4D97-AF65-F5344CB8AC3E}">
        <p14:creationId xmlns:p14="http://schemas.microsoft.com/office/powerpoint/2010/main" val="3635376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2"/>
          <p:cNvSpPr>
            <a:spLocks noChangeArrowheads="1"/>
          </p:cNvSpPr>
          <p:nvPr/>
        </p:nvSpPr>
        <p:spPr bwMode="auto">
          <a:xfrm>
            <a:off x="2411413" y="260350"/>
            <a:ext cx="67325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i="1" dirty="0">
                <a:solidFill>
                  <a:srgbClr val="FF0000"/>
                </a:solidFill>
              </a:rPr>
              <a:t>Выступление на телеканале Казахстан -Павлодар прямой эфир программы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i="1" dirty="0">
                <a:solidFill>
                  <a:srgbClr val="FF0000"/>
                </a:solidFill>
              </a:rPr>
              <a:t>«Доброе утро»</a:t>
            </a:r>
          </a:p>
        </p:txBody>
      </p:sp>
      <p:pic>
        <p:nvPicPr>
          <p:cNvPr id="3" name="Picture 2" descr="IMG-20160209-WA0010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719064" y="1164297"/>
            <a:ext cx="3810000" cy="2857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4" name="Picture 7" descr="IMG-20160209-WA0015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747445" y="3573016"/>
            <a:ext cx="4020318" cy="3049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6389" name="Прямоугольник 8"/>
          <p:cNvSpPr>
            <a:spLocks noChangeArrowheads="1"/>
          </p:cNvSpPr>
          <p:nvPr/>
        </p:nvSpPr>
        <p:spPr bwMode="auto">
          <a:xfrm>
            <a:off x="4625057" y="2780928"/>
            <a:ext cx="44180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 dirty="0">
                <a:solidFill>
                  <a:srgbClr val="FF0000"/>
                </a:solidFill>
              </a:rPr>
              <a:t>Влияние кофе на организм человека</a:t>
            </a:r>
          </a:p>
        </p:txBody>
      </p:sp>
      <p:sp>
        <p:nvSpPr>
          <p:cNvPr id="16390" name="Прямоугольник 7"/>
          <p:cNvSpPr>
            <a:spLocks noChangeArrowheads="1"/>
          </p:cNvSpPr>
          <p:nvPr/>
        </p:nvSpPr>
        <p:spPr bwMode="auto">
          <a:xfrm>
            <a:off x="249289" y="4298126"/>
            <a:ext cx="3995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i="1" dirty="0">
                <a:solidFill>
                  <a:srgbClr val="FF0000"/>
                </a:solidFill>
              </a:rPr>
              <a:t>Здоровая улыбка </a:t>
            </a:r>
          </a:p>
        </p:txBody>
      </p:sp>
      <p:pic>
        <p:nvPicPr>
          <p:cNvPr id="7" name="Picture 6" descr="Глаза, губы, зубы смайлик картинка"/>
          <p:cNvPicPr>
            <a:picLocks noChangeAspect="1" noChangeArrowheads="1" noCrop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719064" y="4941168"/>
            <a:ext cx="3056189" cy="1370018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8" name="Picture 4" descr="логотип колледжа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489359" y="95892"/>
            <a:ext cx="1206726" cy="1068405"/>
          </a:xfrm>
          <a:prstGeom prst="ellipse">
            <a:avLst/>
          </a:prstGeom>
          <a:ln>
            <a:noFill/>
          </a:ln>
          <a:effectLst>
            <a:softEdge rad="63500"/>
          </a:effectLst>
          <a:extLst/>
        </p:spPr>
      </p:pic>
    </p:spTree>
    <p:extLst>
      <p:ext uri="{BB962C8B-B14F-4D97-AF65-F5344CB8AC3E}">
        <p14:creationId xmlns:p14="http://schemas.microsoft.com/office/powerpoint/2010/main" val="1912120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2"/>
          <p:cNvSpPr>
            <a:spLocks noChangeArrowheads="1"/>
          </p:cNvSpPr>
          <p:nvPr/>
        </p:nvSpPr>
        <p:spPr bwMode="auto">
          <a:xfrm>
            <a:off x="1376363" y="133350"/>
            <a:ext cx="76676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i="1" dirty="0">
                <a:solidFill>
                  <a:srgbClr val="FF0000"/>
                </a:solidFill>
              </a:rPr>
              <a:t>Выступление на международных и республиканских научно-практических конференциях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43608" y="1333679"/>
            <a:ext cx="3283978" cy="2388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b="10314"/>
          <a:stretch/>
        </p:blipFill>
        <p:spPr>
          <a:xfrm>
            <a:off x="4932040" y="1370728"/>
            <a:ext cx="3519183" cy="2367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G:\ФОТО С ВЫСТУПЛЕНИЯ В ПГУ\IMG_0627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 t="7483" b="32620"/>
          <a:stretch>
            <a:fillRect/>
          </a:stretch>
        </p:blipFill>
        <p:spPr bwMode="auto">
          <a:xfrm>
            <a:off x="2627784" y="4005064"/>
            <a:ext cx="4083032" cy="25141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7" name="Picture 4" descr="логотип колледжа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83568" y="198222"/>
            <a:ext cx="1152839" cy="1057705"/>
          </a:xfrm>
          <a:prstGeom prst="ellipse">
            <a:avLst/>
          </a:prstGeom>
          <a:ln>
            <a:noFill/>
          </a:ln>
          <a:effectLst>
            <a:softEdge rad="63500"/>
          </a:effectLst>
          <a:extLst/>
        </p:spPr>
      </p:pic>
    </p:spTree>
    <p:extLst>
      <p:ext uri="{BB962C8B-B14F-4D97-AF65-F5344CB8AC3E}">
        <p14:creationId xmlns:p14="http://schemas.microsoft.com/office/powerpoint/2010/main" val="3019968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1763713" y="119063"/>
            <a:ext cx="7128767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/>
            </a:pPr>
            <a:r>
              <a:rPr lang="ru-RU" altLang="ru-RU" sz="19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      </a:t>
            </a:r>
            <a:r>
              <a:rPr lang="ru-RU" altLang="ru-RU" sz="2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</a:rPr>
              <a:t>Какие  бы ни были техногенные изменения, как бы ни были высоки информационные технологии, последнее слово всегда останется за личностью, его творческим мышлением 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/>
            </a:pPr>
            <a:endParaRPr lang="ru-RU" altLang="ru-RU" sz="19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15000" t="5900" r="2401"/>
          <a:stretch/>
        </p:blipFill>
        <p:spPr>
          <a:xfrm>
            <a:off x="817347" y="1531839"/>
            <a:ext cx="3384376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t="21650" r="12241" b="10101"/>
          <a:stretch/>
        </p:blipFill>
        <p:spPr>
          <a:xfrm>
            <a:off x="4382735" y="1538285"/>
            <a:ext cx="4328733" cy="3651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 descr="логотип колледжа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539552" y="119063"/>
            <a:ext cx="1368152" cy="1254572"/>
          </a:xfrm>
          <a:prstGeom prst="ellipse">
            <a:avLst/>
          </a:prstGeom>
          <a:ln>
            <a:noFill/>
          </a:ln>
          <a:effectLst>
            <a:softEdge rad="63500"/>
          </a:effectLst>
          <a:extLst/>
        </p:spPr>
      </p:pic>
    </p:spTree>
    <p:extLst>
      <p:ext uri="{BB962C8B-B14F-4D97-AF65-F5344CB8AC3E}">
        <p14:creationId xmlns:p14="http://schemas.microsoft.com/office/powerpoint/2010/main" val="4217879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ifzona.ru/i/spas/9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7097434" cy="242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075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papka\презентации по  информатике\Power_Point\Анимационные картинки для презентаций. Часть 2\золотые  фигурки\0_6f45c_726bdd7a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-254198"/>
            <a:ext cx="7920880" cy="6437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123" name="Объект 2"/>
          <p:cNvSpPr>
            <a:spLocks noGrp="1"/>
          </p:cNvSpPr>
          <p:nvPr>
            <p:ph idx="4294967295"/>
          </p:nvPr>
        </p:nvSpPr>
        <p:spPr>
          <a:xfrm>
            <a:off x="3023394" y="494880"/>
            <a:ext cx="3097212" cy="5688632"/>
          </a:xfrm>
        </p:spPr>
        <p:txBody>
          <a:bodyPr>
            <a:noAutofit/>
          </a:bodyPr>
          <a:lstStyle/>
          <a:p>
            <a:pPr marL="0" indent="0" algn="ctr" defTabSz="457200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457200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ru-RU" altLang="ru-RU" sz="500" b="1" dirty="0">
              <a:solidFill>
                <a:srgbClr val="BB05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457200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2400" b="1" dirty="0">
                <a:solidFill>
                  <a:srgbClr val="BB05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работа - это прекрасный, необычайно </a:t>
            </a:r>
          </a:p>
          <a:p>
            <a:pPr marL="0" indent="0" algn="ctr" defTabSz="457200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2400" b="1" dirty="0">
                <a:solidFill>
                  <a:srgbClr val="BB05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тяжелый и изумительно</a:t>
            </a:r>
          </a:p>
          <a:p>
            <a:pPr marL="0" indent="0" algn="ctr" defTabSz="457200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2400" b="1" dirty="0">
                <a:solidFill>
                  <a:srgbClr val="BB05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радостный труд.</a:t>
            </a:r>
          </a:p>
          <a:p>
            <a:pPr marL="0" indent="0" algn="ctr" defTabSz="457200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ru-RU" altLang="ru-RU" sz="2400" b="1" dirty="0">
                <a:solidFill>
                  <a:srgbClr val="BB05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Островский Н.А.</a:t>
            </a:r>
            <a:endParaRPr lang="en-US" altLang="ru-RU" sz="2400" b="1" dirty="0">
              <a:solidFill>
                <a:srgbClr val="BB051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457200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en-US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457200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457200" eaLnBrk="1" hangingPunct="1">
              <a:lnSpc>
                <a:spcPct val="14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endParaRPr lang="ru-RU" alt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335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Прямоугольник 6"/>
          <p:cNvSpPr>
            <a:spLocks noChangeArrowheads="1"/>
          </p:cNvSpPr>
          <p:nvPr/>
        </p:nvSpPr>
        <p:spPr bwMode="auto">
          <a:xfrm>
            <a:off x="640847" y="3645024"/>
            <a:ext cx="81708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способ самовыражения, </a:t>
            </a:r>
            <a:r>
              <a:rPr lang="ru-RU" alt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человека, мировоззрение как средство познания мира через творческое восприятие и практическое преобразование деятельности. Поэтому все большее значение приобретает развитие таких свойств личности, которые дают возможность творчески использовать полученные знания.</a:t>
            </a:r>
          </a:p>
        </p:txBody>
      </p:sp>
      <p:pic>
        <p:nvPicPr>
          <p:cNvPr id="3" name="Picture 6" descr="12"/>
          <p:cNvPicPr>
            <a:picLocks noChangeAspect="1" noChangeArrowheads="1"/>
          </p:cNvPicPr>
          <p:nvPr/>
        </p:nvPicPr>
        <p:blipFill rotWithShape="1">
          <a:blip r:embed="rId2"/>
          <a:srcRect l="2357" t="4968" r="12197" b="8089"/>
          <a:stretch/>
        </p:blipFill>
        <p:spPr bwMode="auto">
          <a:xfrm>
            <a:off x="912756" y="1402151"/>
            <a:ext cx="2692740" cy="1746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185750" y="1556792"/>
            <a:ext cx="2625959" cy="1758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690025" y="132998"/>
            <a:ext cx="2381909" cy="18713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логотип колледжа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11560" y="132998"/>
            <a:ext cx="1355969" cy="1243686"/>
          </a:xfrm>
          <a:prstGeom prst="ellipse">
            <a:avLst/>
          </a:prstGeom>
          <a:ln>
            <a:noFill/>
          </a:ln>
          <a:effectLst>
            <a:softEdge rad="63500"/>
          </a:effectLst>
          <a:extLst/>
        </p:spPr>
      </p:pic>
    </p:spTree>
    <p:extLst>
      <p:ext uri="{BB962C8B-B14F-4D97-AF65-F5344CB8AC3E}">
        <p14:creationId xmlns:p14="http://schemas.microsoft.com/office/powerpoint/2010/main" val="1316917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ъект 2"/>
          <p:cNvSpPr>
            <a:spLocks noGrp="1"/>
          </p:cNvSpPr>
          <p:nvPr>
            <p:ph idx="4294967295"/>
          </p:nvPr>
        </p:nvSpPr>
        <p:spPr>
          <a:xfrm>
            <a:off x="825500" y="369888"/>
            <a:ext cx="8048625" cy="6337300"/>
          </a:xfrm>
        </p:spPr>
        <p:txBody>
          <a:bodyPr/>
          <a:lstStyle/>
          <a:p>
            <a:pPr indent="457200" algn="just" defTabSz="457200">
              <a:lnSpc>
                <a:spcPct val="150000"/>
              </a:lnSpc>
              <a:buFont typeface="Wingdings" panose="05000000000000000000" pitchFamily="2" charset="2"/>
              <a:buNone/>
              <a:tabLst>
                <a:tab pos="444500" algn="l"/>
                <a:tab pos="508000" algn="l"/>
              </a:tabLst>
              <a:defRPr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общество предъявляет к человеку всё более высокие требования. В условиях роста социальной конкуренции молодому человеку необходимо уметь творчески применять те знания и навыки, которыми он обладает; уметь преобразовать деятельность таким образом, чтобы сделать её как можно более эффективной. Для того чтобы быть востребованным в современном обществе, необходимо привносить в него новое своей деятельностью, т.е. быть «незаменимым». А для этого,  очевидно, деятельность должна носить творческий характер. </a:t>
            </a:r>
          </a:p>
          <a:p>
            <a:pPr indent="457200" algn="just" defTabSz="457200">
              <a:lnSpc>
                <a:spcPct val="150000"/>
              </a:lnSpc>
              <a:buFont typeface="Wingdings" panose="05000000000000000000" pitchFamily="2" charset="2"/>
              <a:buNone/>
              <a:tabLst>
                <a:tab pos="444500" algn="l"/>
                <a:tab pos="508000" algn="l"/>
              </a:tabLst>
              <a:defRPr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время – это время перемен. Сейчас везде нужны люди, способные принимать нестандартные решения, умеющие творчески мыслить. Кружковая  работа  способствуют развитию творческих способностей студентов.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57200" defTabSz="457200" eaLnBrk="1" hangingPunct="1">
              <a:lnSpc>
                <a:spcPct val="150000"/>
              </a:lnSpc>
              <a:tabLst>
                <a:tab pos="444500" algn="l"/>
                <a:tab pos="508000" algn="l"/>
              </a:tabLst>
              <a:defRPr/>
            </a:pPr>
            <a:endParaRPr lang="ru-RU" altLang="ru-RU" sz="2400" dirty="0"/>
          </a:p>
        </p:txBody>
      </p:sp>
      <p:pic>
        <p:nvPicPr>
          <p:cNvPr id="5" name="Picture 4" descr="логотип колледжа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539552" y="116632"/>
            <a:ext cx="991469" cy="908720"/>
          </a:xfrm>
          <a:prstGeom prst="ellipse">
            <a:avLst/>
          </a:prstGeom>
          <a:ln>
            <a:noFill/>
          </a:ln>
          <a:effectLst>
            <a:softEdge rad="63500"/>
          </a:effectLst>
          <a:extLst/>
        </p:spPr>
      </p:pic>
    </p:spTree>
    <p:extLst>
      <p:ext uri="{BB962C8B-B14F-4D97-AF65-F5344CB8AC3E}">
        <p14:creationId xmlns:p14="http://schemas.microsoft.com/office/powerpoint/2010/main" val="3007276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611559" y="0"/>
            <a:ext cx="8326065" cy="720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tabLst>
                <a:tab pos="444500" algn="l"/>
                <a:tab pos="508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tabLst>
                <a:tab pos="444500" algn="l"/>
                <a:tab pos="508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tabLst>
                <a:tab pos="444500" algn="l"/>
                <a:tab pos="508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tabLst>
                <a:tab pos="444500" algn="l"/>
                <a:tab pos="508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tabLst>
                <a:tab pos="444500" algn="l"/>
                <a:tab pos="508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tabLst>
                <a:tab pos="444500" algn="l"/>
                <a:tab pos="508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tabLst>
                <a:tab pos="444500" algn="l"/>
                <a:tab pos="508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tabLst>
                <a:tab pos="444500" algn="l"/>
                <a:tab pos="508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tabLst>
                <a:tab pos="444500" algn="l"/>
                <a:tab pos="508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на базе КГП на ПХВ «Павлодарский медицинский    высший колледж» работает стоматологический кружок «</a:t>
            </a: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План работы кружка рассматривается на заседании цикловой-методической комиссии и утверждается заместителем директора по учебно-производственной работе.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работы кружка: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студентов к поисково-исследовательской работе, привитие основ здорового образа жизни и развития внутренних ресурсов личности.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Углубить и расширить знания по профилактике заболеваний полости рта, дефектов и деформаций </a:t>
            </a:r>
            <a:r>
              <a:rPr lang="ru-RU" alt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челюстно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лицевой области.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 студентов с инновационными методами лечения, протезирования и </a:t>
            </a:r>
            <a:r>
              <a:rPr lang="ru-RU" alt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имплантологии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память, логическое мышление (анализ, сравнение) 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умение работать со специальной литературой.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/>
              <a:t> </a:t>
            </a:r>
          </a:p>
          <a:p>
            <a:pPr algn="just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b="1" dirty="0">
              <a:cs typeface="Arial" panose="020B0604020202020204" pitchFamily="34" charset="0"/>
            </a:endParaRPr>
          </a:p>
        </p:txBody>
      </p:sp>
      <p:pic>
        <p:nvPicPr>
          <p:cNvPr id="5" name="Picture 4" descr="логотип колледжа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80547" y="116633"/>
            <a:ext cx="967118" cy="887048"/>
          </a:xfrm>
          <a:prstGeom prst="ellipse">
            <a:avLst/>
          </a:prstGeom>
          <a:ln>
            <a:noFill/>
          </a:ln>
          <a:effectLst>
            <a:softEdge rad="63500"/>
          </a:effectLst>
          <a:extLst/>
        </p:spPr>
      </p:pic>
    </p:spTree>
    <p:extLst>
      <p:ext uri="{BB962C8B-B14F-4D97-AF65-F5344CB8AC3E}">
        <p14:creationId xmlns:p14="http://schemas.microsoft.com/office/powerpoint/2010/main" val="1906389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3"/>
          <p:cNvSpPr>
            <a:spLocks noChangeArrowheads="1"/>
          </p:cNvSpPr>
          <p:nvPr/>
        </p:nvSpPr>
        <p:spPr bwMode="gray">
          <a:xfrm>
            <a:off x="1857375" y="2241550"/>
            <a:ext cx="5530850" cy="2743200"/>
          </a:xfrm>
          <a:prstGeom prst="upArrow">
            <a:avLst>
              <a:gd name="adj1" fmla="val 57824"/>
              <a:gd name="adj2" fmla="val 54398"/>
            </a:avLst>
          </a:prstGeom>
          <a:gradFill rotWithShape="1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ru-RU" sz="1800">
              <a:latin typeface="Calibri" panose="020F0502020204030204" pitchFamily="34" charset="0"/>
            </a:endParaRPr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gray">
          <a:xfrm>
            <a:off x="1773238" y="487363"/>
            <a:ext cx="5791200" cy="16303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0" scaled="0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r>
              <a:rPr lang="uk-UA" alt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uk-UA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</a:t>
            </a:r>
            <a:r>
              <a:rPr lang="uk-UA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uk-UA" altLang="ru-RU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стоматологического</a:t>
            </a:r>
            <a:r>
              <a:rPr lang="uk-UA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кружка</a:t>
            </a:r>
          </a:p>
          <a:p>
            <a:pPr algn="ctr">
              <a:defRPr/>
            </a:pPr>
            <a:r>
              <a:rPr lang="uk-UA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</a:t>
            </a:r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uk-UA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3" descr="E:\papka\презентации по  информатике\Power_Point\Анимационные картинки для презентаций. Часть 2\золотые  фигурки\0_6f42e_5b5fe756_X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84096" y="91227"/>
            <a:ext cx="4176713" cy="347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877" y="3700944"/>
            <a:ext cx="2654721" cy="27377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9" descr="S6002248"/>
          <p:cNvPicPr>
            <a:picLocks noChangeAspect="1" noChangeArrowheads="1"/>
          </p:cNvPicPr>
          <p:nvPr/>
        </p:nvPicPr>
        <p:blipFill rotWithShape="1">
          <a:blip r:embed="rId4"/>
          <a:srcRect l="28968" t="10500" r="10482" b="12322"/>
          <a:stretch/>
        </p:blipFill>
        <p:spPr bwMode="auto">
          <a:xfrm>
            <a:off x="2977356" y="3503612"/>
            <a:ext cx="3290920" cy="2962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16401" t="35300" r="12599" b="2100"/>
          <a:stretch/>
        </p:blipFill>
        <p:spPr>
          <a:xfrm>
            <a:off x="6236730" y="3610239"/>
            <a:ext cx="2907270" cy="28556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8" name="Прямоугольник 1"/>
          <p:cNvSpPr>
            <a:spLocks noChangeArrowheads="1"/>
          </p:cNvSpPr>
          <p:nvPr/>
        </p:nvSpPr>
        <p:spPr bwMode="auto">
          <a:xfrm>
            <a:off x="790575" y="3197226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  <a:endParaRPr lang="ru-RU" altLang="ru-RU" sz="2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249" name="Прямоугольник 3"/>
          <p:cNvSpPr>
            <a:spLocks noChangeArrowheads="1"/>
          </p:cNvSpPr>
          <p:nvPr/>
        </p:nvSpPr>
        <p:spPr bwMode="auto">
          <a:xfrm>
            <a:off x="3684588" y="2989263"/>
            <a:ext cx="256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Компетентность</a:t>
            </a:r>
            <a:endParaRPr lang="ru-RU" altLang="ru-RU" sz="2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0250" name="Прямоугольник 4"/>
          <p:cNvSpPr>
            <a:spLocks noChangeArrowheads="1"/>
          </p:cNvSpPr>
          <p:nvPr/>
        </p:nvSpPr>
        <p:spPr bwMode="auto">
          <a:xfrm>
            <a:off x="6915802" y="2897441"/>
            <a:ext cx="172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</a:t>
            </a:r>
            <a:endParaRPr lang="ru-RU" altLang="ru-RU" sz="24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57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C:\Documents and Settings\user.USER-82D5D4AE8F\Рабочий стол\0_83474_9b96f20e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5" y="-171400"/>
            <a:ext cx="8676456" cy="720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Прямоугольник 1"/>
          <p:cNvSpPr>
            <a:spLocks noChangeArrowheads="1"/>
          </p:cNvSpPr>
          <p:nvPr/>
        </p:nvSpPr>
        <p:spPr bwMode="auto">
          <a:xfrm>
            <a:off x="1763713" y="188913"/>
            <a:ext cx="563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деятельности членов кружка</a:t>
            </a:r>
          </a:p>
        </p:txBody>
      </p:sp>
      <p:sp>
        <p:nvSpPr>
          <p:cNvPr id="11268" name="Содержимое 2"/>
          <p:cNvSpPr txBox="1">
            <a:spLocks/>
          </p:cNvSpPr>
          <p:nvPr/>
        </p:nvSpPr>
        <p:spPr bwMode="auto">
          <a:xfrm>
            <a:off x="2123728" y="764704"/>
            <a:ext cx="774065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defTabSz="4572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</a:p>
          <a:p>
            <a:pPr eaLnBrk="1" hangingPunct="1">
              <a:lnSpc>
                <a:spcPct val="14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памяток</a:t>
            </a:r>
          </a:p>
          <a:p>
            <a:pPr eaLnBrk="1" hangingPunct="1">
              <a:lnSpc>
                <a:spcPct val="14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представления</a:t>
            </a:r>
          </a:p>
          <a:p>
            <a:pPr eaLnBrk="1" hangingPunct="1">
              <a:lnSpc>
                <a:spcPct val="14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классные часы</a:t>
            </a:r>
          </a:p>
          <a:p>
            <a:pPr eaLnBrk="1" hangingPunct="1">
              <a:lnSpc>
                <a:spcPct val="14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</a:t>
            </a:r>
          </a:p>
          <a:p>
            <a:pPr eaLnBrk="1" hangingPunct="1">
              <a:lnSpc>
                <a:spcPct val="14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доклады на конференциях</a:t>
            </a:r>
          </a:p>
          <a:p>
            <a:pPr eaLnBrk="1" hangingPunct="1">
              <a:lnSpc>
                <a:spcPct val="14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конкурсы</a:t>
            </a:r>
          </a:p>
          <a:p>
            <a:pPr eaLnBrk="1" hangingPunct="1">
              <a:lnSpc>
                <a:spcPct val="14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в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сми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</a:pPr>
            <a:endParaRPr lang="ru-RU" altLang="ru-RU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3" descr="http://liubavyshka.ru/_ph/137/1/940037479.jpg?1478504183"/>
          <p:cNvPicPr>
            <a:picLocks noChangeAspect="1" noChangeArrowheads="1" noCrop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7244990" y="1569253"/>
            <a:ext cx="1893448" cy="2680877"/>
          </a:xfrm>
          <a:prstGeom prst="rect">
            <a:avLst/>
          </a:prstGeom>
          <a:noFill/>
          <a:effectLst>
            <a:softEdge rad="127000"/>
          </a:effectLst>
          <a:extLst/>
        </p:spPr>
      </p:pic>
    </p:spTree>
    <p:extLst>
      <p:ext uri="{BB962C8B-B14F-4D97-AF65-F5344CB8AC3E}">
        <p14:creationId xmlns:p14="http://schemas.microsoft.com/office/powerpoint/2010/main" val="1085417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Содержимое 2"/>
          <p:cNvSpPr txBox="1">
            <a:spLocks/>
          </p:cNvSpPr>
          <p:nvPr/>
        </p:nvSpPr>
        <p:spPr bwMode="auto">
          <a:xfrm>
            <a:off x="1452563" y="250825"/>
            <a:ext cx="7408862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defTabSz="4572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ru-RU" altLang="ru-RU" sz="1800" b="1" i="1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  <a:t>    </a:t>
            </a:r>
            <a:r>
              <a:rPr lang="ru-RU" altLang="ru-RU" sz="2400" b="1" i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  <a:t>«</a:t>
            </a:r>
            <a:r>
              <a:rPr lang="ru-RU" altLang="ru-RU" sz="2400" b="1" i="1" dirty="0">
                <a:solidFill>
                  <a:srgbClr val="FF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  <a:t>Каждый студент</a:t>
            </a:r>
            <a:r>
              <a:rPr lang="en-US" altLang="ru-RU" sz="2400" b="1" i="1" dirty="0">
                <a:solidFill>
                  <a:srgbClr val="FF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ru-RU" altLang="ru-RU" sz="2400" b="1" i="1" dirty="0">
                <a:solidFill>
                  <a:srgbClr val="FF0000"/>
                </a:solidFill>
                <a:latin typeface="Tahoma" panose="020B0604030504040204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  <a:t>в чём-то талантлив, надо только создать условия для того, чтобы ему  самому захотелось стать достойным и успешным </a:t>
            </a:r>
            <a:r>
              <a:rPr lang="ru-RU" altLang="ru-RU" sz="2400" b="1" i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haroni" panose="02010803020104030203" pitchFamily="2" charset="-79"/>
              </a:rPr>
              <a:t>…»</a:t>
            </a:r>
            <a:endParaRPr lang="ru-RU" altLang="ru-RU" sz="2400" b="1" i="1" dirty="0">
              <a:solidFill>
                <a:srgbClr val="FF0000"/>
              </a:solidFill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eaLnBrk="1" hangingPunct="1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</a:pPr>
            <a:endParaRPr lang="ru-RU" altLang="ru-RU" sz="2400" dirty="0">
              <a:latin typeface="Century Gothic" panose="020B0502020202020204" pitchFamily="34" charset="0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66033" y="1777285"/>
            <a:ext cx="2896491" cy="2009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37226" y="1777285"/>
            <a:ext cx="3169722" cy="1904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452935" y="4597758"/>
            <a:ext cx="3185185" cy="1971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837226" y="4597758"/>
            <a:ext cx="3169722" cy="1940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295" name="Содержимое 2"/>
          <p:cNvSpPr txBox="1">
            <a:spLocks/>
          </p:cNvSpPr>
          <p:nvPr/>
        </p:nvSpPr>
        <p:spPr bwMode="auto">
          <a:xfrm>
            <a:off x="748297" y="3749969"/>
            <a:ext cx="817785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  <a:buFont typeface="Arial" panose="020B0604020202020204" pitchFamily="34" charset="0"/>
              <a:buNone/>
            </a:pPr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Театрализованные представления «Зубик зазнайка»  </a:t>
            </a:r>
          </a:p>
          <a:p>
            <a:pPr algn="ctr" eaLnBrk="1" hangingPunct="1">
              <a:buClrTx/>
              <a:buSzTx/>
              <a:buFont typeface="Arial" panose="020B0604020202020204" pitchFamily="34" charset="0"/>
              <a:buNone/>
            </a:pPr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дошкольного возраста</a:t>
            </a:r>
            <a:endParaRPr lang="ru-RU" altLang="ru-RU" sz="2400" dirty="0">
              <a:solidFill>
                <a:srgbClr val="FF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pic>
        <p:nvPicPr>
          <p:cNvPr id="8" name="Picture 4" descr="логотип колледжа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570003" y="231759"/>
            <a:ext cx="1208942" cy="1109010"/>
          </a:xfrm>
          <a:prstGeom prst="ellipse">
            <a:avLst/>
          </a:prstGeom>
          <a:ln>
            <a:noFill/>
          </a:ln>
          <a:effectLst>
            <a:softEdge rad="63500"/>
          </a:effectLst>
          <a:extLst/>
        </p:spPr>
      </p:pic>
    </p:spTree>
    <p:extLst>
      <p:ext uri="{BB962C8B-B14F-4D97-AF65-F5344CB8AC3E}">
        <p14:creationId xmlns:p14="http://schemas.microsoft.com/office/powerpoint/2010/main" val="25433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656" y="332209"/>
            <a:ext cx="3533775" cy="2470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4" descr="S6001760"/>
          <p:cNvPicPr>
            <a:picLocks noChangeAspect="1" noChangeArrowheads="1"/>
          </p:cNvPicPr>
          <p:nvPr/>
        </p:nvPicPr>
        <p:blipFill rotWithShape="1">
          <a:blip r:embed="rId3"/>
          <a:srcRect l="8733" t="21123" r="8708" b="8444"/>
          <a:stretch/>
        </p:blipFill>
        <p:spPr bwMode="auto">
          <a:xfrm>
            <a:off x="5280025" y="355600"/>
            <a:ext cx="3495071" cy="2448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4" name="Picture 2" descr="G:\Новая папка (3)\Копия на сайт\курение\14169901168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8750" y="4076700"/>
            <a:ext cx="3462338" cy="2424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025" y="4076700"/>
            <a:ext cx="3386138" cy="2424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318" name="Содержимое 2"/>
          <p:cNvSpPr txBox="1">
            <a:spLocks/>
          </p:cNvSpPr>
          <p:nvPr/>
        </p:nvSpPr>
        <p:spPr bwMode="auto">
          <a:xfrm>
            <a:off x="1006904" y="2882156"/>
            <a:ext cx="7848475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  <a:buFont typeface="Arial" panose="020B0604020202020204" pitchFamily="34" charset="0"/>
              <a:buNone/>
            </a:pPr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Классные часы для школьников «Гигиена полости рта», «Курение  и здоровье», «Профилактика стоматологических заболеваний</a:t>
            </a:r>
            <a:endParaRPr lang="ru-RU" altLang="ru-RU" sz="2400" dirty="0">
              <a:solidFill>
                <a:srgbClr val="FF0000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pic>
        <p:nvPicPr>
          <p:cNvPr id="7" name="Picture 4" descr="логотип колледжа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407931" y="116632"/>
            <a:ext cx="1191725" cy="1092874"/>
          </a:xfrm>
          <a:prstGeom prst="ellipse">
            <a:avLst/>
          </a:prstGeom>
          <a:ln>
            <a:noFill/>
          </a:ln>
          <a:effectLst>
            <a:softEdge rad="63500"/>
          </a:effectLst>
          <a:extLst/>
        </p:spPr>
      </p:pic>
    </p:spTree>
    <p:extLst>
      <p:ext uri="{BB962C8B-B14F-4D97-AF65-F5344CB8AC3E}">
        <p14:creationId xmlns:p14="http://schemas.microsoft.com/office/powerpoint/2010/main" val="2613322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464</Words>
  <Application>Microsoft Office PowerPoint</Application>
  <PresentationFormat>Экран (4:3)</PresentationFormat>
  <Paragraphs>60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Aharoni</vt:lpstr>
      <vt:lpstr>Arial</vt:lpstr>
      <vt:lpstr>Calibri</vt:lpstr>
      <vt:lpstr>Century Gothic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по литературе</dc:title>
  <dc:creator>Наталья</dc:creator>
  <cp:lastModifiedBy>USER</cp:lastModifiedBy>
  <cp:revision>8</cp:revision>
  <dcterms:created xsi:type="dcterms:W3CDTF">2014-10-17T02:15:58Z</dcterms:created>
  <dcterms:modified xsi:type="dcterms:W3CDTF">2016-12-29T07:39:02Z</dcterms:modified>
</cp:coreProperties>
</file>