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  <p:sldId id="258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6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РАБОТА\Картинки\cbad7a2cd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54562"/>
            <a:ext cx="8388424" cy="452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61512" y="836712"/>
            <a:ext cx="865647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/>
                <a:solidFill>
                  <a:schemeClr val="accent3"/>
                </a:solidFill>
                <a:effectLst/>
              </a:rPr>
              <a:t>Reported Speech</a:t>
            </a:r>
            <a:endParaRPr lang="ru-RU" sz="80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10129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791" y="0"/>
            <a:ext cx="8484053" cy="67403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/>
                <a:solidFill>
                  <a:schemeClr val="accent3"/>
                </a:solidFill>
              </a:rPr>
              <a:t>Переход прямой </a:t>
            </a:r>
            <a:r>
              <a:rPr lang="ru-RU" sz="4400" b="1" dirty="0" smtClean="0">
                <a:ln/>
                <a:solidFill>
                  <a:schemeClr val="accent3"/>
                </a:solidFill>
              </a:rPr>
              <a:t>речи</a:t>
            </a:r>
            <a:endParaRPr lang="en-US" sz="44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ru-RU" sz="4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4400" b="1" dirty="0">
                <a:ln/>
                <a:solidFill>
                  <a:schemeClr val="accent3"/>
                </a:solidFill>
              </a:rPr>
              <a:t>в косвенную речь</a:t>
            </a:r>
          </a:p>
          <a:p>
            <a:pPr algn="ctr"/>
            <a:r>
              <a:rPr lang="ru-RU" sz="3200" b="1" dirty="0" smtClean="0">
                <a:ln/>
                <a:solidFill>
                  <a:srgbClr val="FFFF00"/>
                </a:solidFill>
              </a:rPr>
              <a:t>Чтобы </a:t>
            </a:r>
            <a:r>
              <a:rPr lang="ru-RU" sz="3200" b="1" dirty="0">
                <a:ln/>
                <a:solidFill>
                  <a:srgbClr val="FFFF00"/>
                </a:solidFill>
              </a:rPr>
              <a:t>перевести прямую </a:t>
            </a:r>
            <a:r>
              <a:rPr lang="ru-RU" sz="3200" b="1" dirty="0" smtClean="0">
                <a:ln/>
                <a:solidFill>
                  <a:srgbClr val="FFFF00"/>
                </a:solidFill>
              </a:rPr>
              <a:t>речь</a:t>
            </a:r>
          </a:p>
          <a:p>
            <a:pPr algn="ctr"/>
            <a:r>
              <a:rPr lang="ru-RU" sz="3200" b="1" dirty="0" smtClean="0">
                <a:ln/>
                <a:solidFill>
                  <a:srgbClr val="FFFF00"/>
                </a:solidFill>
              </a:rPr>
              <a:t> </a:t>
            </a:r>
            <a:r>
              <a:rPr lang="ru-RU" sz="3200" b="1" dirty="0">
                <a:ln/>
                <a:solidFill>
                  <a:srgbClr val="FFFF00"/>
                </a:solidFill>
              </a:rPr>
              <a:t>в косвенную, </a:t>
            </a:r>
          </a:p>
          <a:p>
            <a:pPr algn="ctr"/>
            <a:r>
              <a:rPr lang="ru-RU" sz="3200" b="1" dirty="0">
                <a:ln/>
                <a:solidFill>
                  <a:srgbClr val="FFFF00"/>
                </a:solidFill>
              </a:rPr>
              <a:t>нужно опустить запятую после </a:t>
            </a:r>
          </a:p>
          <a:p>
            <a:pPr algn="ctr"/>
            <a:r>
              <a:rPr lang="ru-RU" sz="3200" b="1" dirty="0">
                <a:ln/>
                <a:solidFill>
                  <a:srgbClr val="FFFF00"/>
                </a:solidFill>
              </a:rPr>
              <a:t>слов, вводящих прямую речь, и кавычки. </a:t>
            </a:r>
          </a:p>
          <a:p>
            <a:pPr algn="ctr"/>
            <a:r>
              <a:rPr lang="ru-RU" sz="3200" b="1" dirty="0">
                <a:ln/>
                <a:solidFill>
                  <a:srgbClr val="FFFF00"/>
                </a:solidFill>
              </a:rPr>
              <a:t>Часто косвенная речь</a:t>
            </a:r>
          </a:p>
          <a:p>
            <a:pPr algn="ctr"/>
            <a:r>
              <a:rPr lang="ru-RU" sz="3200" b="1" dirty="0" smtClean="0">
                <a:ln/>
                <a:solidFill>
                  <a:srgbClr val="FFFF00"/>
                </a:solidFill>
              </a:rPr>
              <a:t>вводится </a:t>
            </a:r>
            <a:r>
              <a:rPr lang="ru-RU" sz="3200" b="1" dirty="0">
                <a:ln/>
                <a:solidFill>
                  <a:srgbClr val="FFFF00"/>
                </a:solidFill>
              </a:rPr>
              <a:t>союзом</a:t>
            </a:r>
          </a:p>
          <a:p>
            <a:pPr algn="ctr"/>
            <a:r>
              <a:rPr lang="ru-RU" sz="3200" b="1" dirty="0">
                <a:ln/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ln/>
                <a:solidFill>
                  <a:srgbClr val="FFFF00"/>
                </a:solidFill>
              </a:rPr>
              <a:t>that</a:t>
            </a:r>
            <a:r>
              <a:rPr lang="ru-RU" sz="3200" b="1" dirty="0" smtClean="0">
                <a:ln/>
                <a:solidFill>
                  <a:srgbClr val="FFFF00"/>
                </a:solidFill>
              </a:rPr>
              <a:t>:</a:t>
            </a:r>
            <a:endParaRPr lang="ru-RU" sz="3200" b="1" dirty="0">
              <a:ln/>
              <a:solidFill>
                <a:srgbClr val="FFFF00"/>
              </a:solidFill>
            </a:endParaRPr>
          </a:p>
          <a:p>
            <a:pPr algn="ctr"/>
            <a:r>
              <a:rPr lang="ru-RU" sz="6000" b="1" dirty="0" smtClean="0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I </a:t>
            </a:r>
            <a:r>
              <a:rPr lang="ru-RU" sz="6000" b="1" dirty="0" err="1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said</a:t>
            </a:r>
            <a:r>
              <a:rPr lang="ru-RU" sz="6000" b="1" dirty="0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, “</a:t>
            </a:r>
            <a:r>
              <a:rPr lang="ru-RU" sz="6000" b="1" dirty="0" err="1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It</a:t>
            </a:r>
            <a:r>
              <a:rPr lang="ru-RU" sz="6000" b="1" dirty="0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6000" b="1" dirty="0" err="1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is</a:t>
            </a:r>
            <a:r>
              <a:rPr lang="ru-RU" sz="6000" b="1" dirty="0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6000" b="1" dirty="0" err="1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June</a:t>
            </a:r>
            <a:r>
              <a:rPr lang="ru-RU" sz="6000" b="1" dirty="0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.”</a:t>
            </a:r>
          </a:p>
          <a:p>
            <a:pPr algn="ctr"/>
            <a:r>
              <a:rPr lang="ru-RU" sz="6000" b="1" dirty="0" smtClean="0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I </a:t>
            </a:r>
            <a:r>
              <a:rPr lang="ru-RU" sz="6000" b="1" dirty="0" err="1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said</a:t>
            </a:r>
            <a:r>
              <a:rPr lang="ru-RU" sz="6000" b="1" dirty="0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 (</a:t>
            </a:r>
            <a:r>
              <a:rPr lang="ru-RU" sz="6000" b="1" dirty="0" err="1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that</a:t>
            </a:r>
            <a:r>
              <a:rPr lang="ru-RU" sz="6000" b="1" dirty="0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) </a:t>
            </a:r>
            <a:r>
              <a:rPr lang="ru-RU" sz="6000" b="1" dirty="0" err="1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it</a:t>
            </a:r>
            <a:r>
              <a:rPr lang="ru-RU" sz="6000" b="1" dirty="0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6000" b="1" dirty="0" err="1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was</a:t>
            </a:r>
            <a:r>
              <a:rPr lang="ru-RU" sz="6000" b="1" dirty="0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6000" b="1" dirty="0" err="1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June</a:t>
            </a:r>
            <a:r>
              <a:rPr lang="ru-RU" sz="6000" b="1" dirty="0" smtClean="0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.</a:t>
            </a:r>
            <a:endParaRPr lang="ru-RU" sz="6000" b="1" dirty="0">
              <a:ln/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289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5283" y="404664"/>
            <a:ext cx="6390019" cy="61247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dirty="0">
                <a:ln/>
                <a:solidFill>
                  <a:srgbClr val="FFFF00"/>
                </a:solidFill>
              </a:rPr>
              <a:t>Все личные и </a:t>
            </a:r>
            <a:r>
              <a:rPr lang="ru-RU" sz="3200" b="1" dirty="0" smtClean="0">
                <a:ln/>
                <a:solidFill>
                  <a:srgbClr val="FFFF00"/>
                </a:solidFill>
              </a:rPr>
              <a:t>притяжательные</a:t>
            </a:r>
          </a:p>
          <a:p>
            <a:pPr algn="ctr"/>
            <a:r>
              <a:rPr lang="ru-RU" sz="3200" b="1" dirty="0" smtClean="0">
                <a:ln/>
                <a:solidFill>
                  <a:srgbClr val="FFFF00"/>
                </a:solidFill>
              </a:rPr>
              <a:t> </a:t>
            </a:r>
            <a:r>
              <a:rPr lang="ru-RU" sz="3200" b="1" dirty="0">
                <a:ln/>
                <a:solidFill>
                  <a:srgbClr val="FFFF00"/>
                </a:solidFill>
              </a:rPr>
              <a:t>местоимения должны </a:t>
            </a:r>
            <a:endParaRPr lang="ru-RU" sz="3200" b="1" dirty="0" smtClean="0">
              <a:ln/>
              <a:solidFill>
                <a:srgbClr val="FFFF00"/>
              </a:solidFill>
            </a:endParaRPr>
          </a:p>
          <a:p>
            <a:pPr algn="ctr"/>
            <a:r>
              <a:rPr lang="ru-RU" sz="3200" b="1" dirty="0" smtClean="0">
                <a:ln/>
                <a:solidFill>
                  <a:srgbClr val="FFFF00"/>
                </a:solidFill>
              </a:rPr>
              <a:t>быть </a:t>
            </a:r>
            <a:r>
              <a:rPr lang="ru-RU" sz="3200" b="1" dirty="0">
                <a:ln/>
                <a:solidFill>
                  <a:srgbClr val="FFFF00"/>
                </a:solidFill>
              </a:rPr>
              <a:t>изменены в зависимости </a:t>
            </a:r>
            <a:endParaRPr lang="ru-RU" sz="3200" b="1" dirty="0" smtClean="0">
              <a:ln/>
              <a:solidFill>
                <a:srgbClr val="FFFF00"/>
              </a:solidFill>
            </a:endParaRPr>
          </a:p>
          <a:p>
            <a:pPr algn="ctr"/>
            <a:r>
              <a:rPr lang="ru-RU" sz="3200" b="1" dirty="0" smtClean="0">
                <a:ln/>
                <a:solidFill>
                  <a:srgbClr val="FFFF00"/>
                </a:solidFill>
              </a:rPr>
              <a:t>от </a:t>
            </a:r>
            <a:r>
              <a:rPr lang="ru-RU" sz="3200" b="1" dirty="0">
                <a:ln/>
                <a:solidFill>
                  <a:srgbClr val="FFFF00"/>
                </a:solidFill>
              </a:rPr>
              <a:t>лица</a:t>
            </a:r>
            <a:r>
              <a:rPr lang="ru-RU" sz="3200" b="1" dirty="0" smtClean="0">
                <a:ln/>
                <a:solidFill>
                  <a:srgbClr val="FFFF00"/>
                </a:solidFill>
              </a:rPr>
              <a:t>,</a:t>
            </a:r>
          </a:p>
          <a:p>
            <a:pPr algn="ctr"/>
            <a:r>
              <a:rPr lang="ru-RU" sz="3200" b="1" dirty="0" smtClean="0">
                <a:ln/>
                <a:solidFill>
                  <a:srgbClr val="FFFF00"/>
                </a:solidFill>
              </a:rPr>
              <a:t> </a:t>
            </a:r>
            <a:r>
              <a:rPr lang="ru-RU" sz="3200" b="1" dirty="0">
                <a:ln/>
                <a:solidFill>
                  <a:srgbClr val="FFFF00"/>
                </a:solidFill>
              </a:rPr>
              <a:t>от которого ведется </a:t>
            </a:r>
            <a:endParaRPr lang="ru-RU" sz="3200" b="1" dirty="0" smtClean="0">
              <a:ln/>
              <a:solidFill>
                <a:srgbClr val="FFFF00"/>
              </a:solidFill>
            </a:endParaRPr>
          </a:p>
          <a:p>
            <a:pPr algn="ctr"/>
            <a:r>
              <a:rPr lang="ru-RU" sz="3200" b="1" dirty="0" smtClean="0">
                <a:ln/>
                <a:solidFill>
                  <a:srgbClr val="FFFF00"/>
                </a:solidFill>
              </a:rPr>
              <a:t>повествование</a:t>
            </a:r>
            <a:r>
              <a:rPr lang="ru-RU" sz="3200" b="1" dirty="0">
                <a:ln/>
                <a:solidFill>
                  <a:srgbClr val="FFFF00"/>
                </a:solidFill>
              </a:rPr>
              <a:t>:</a:t>
            </a:r>
          </a:p>
          <a:p>
            <a:pPr algn="ctr"/>
            <a:r>
              <a:rPr lang="ru-RU" sz="4000" b="1" dirty="0" err="1" smtClean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Tom</a:t>
            </a:r>
            <a:r>
              <a:rPr lang="ru-RU" sz="4000" b="1" dirty="0" smtClean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40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and</a:t>
            </a:r>
            <a:r>
              <a:rPr lang="ru-RU" sz="40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40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Bob</a:t>
            </a:r>
            <a:r>
              <a:rPr lang="ru-RU" sz="40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40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told</a:t>
            </a:r>
            <a:r>
              <a:rPr lang="ru-RU" sz="40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40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me</a:t>
            </a:r>
            <a:r>
              <a:rPr lang="ru-RU" sz="40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, </a:t>
            </a:r>
            <a:endParaRPr lang="ru-RU" sz="4000" b="1" dirty="0" smtClean="0">
              <a:ln/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ru-RU" sz="4000" b="1" dirty="0" smtClean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“</a:t>
            </a:r>
            <a:r>
              <a:rPr lang="ru-RU" sz="40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We</a:t>
            </a:r>
            <a:r>
              <a:rPr lang="ru-RU" sz="40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40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need</a:t>
            </a:r>
            <a:r>
              <a:rPr lang="ru-RU" sz="40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40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your</a:t>
            </a:r>
            <a:r>
              <a:rPr lang="ru-RU" sz="40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40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dictionary</a:t>
            </a:r>
            <a:r>
              <a:rPr lang="ru-RU" sz="40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.”</a:t>
            </a:r>
          </a:p>
          <a:p>
            <a:pPr algn="ctr"/>
            <a:endParaRPr lang="ru-RU" sz="4000" b="1" dirty="0">
              <a:ln/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ru-RU" sz="40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Tom</a:t>
            </a:r>
            <a:r>
              <a:rPr lang="ru-RU" sz="40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40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and</a:t>
            </a:r>
            <a:r>
              <a:rPr lang="ru-RU" sz="40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40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Bob</a:t>
            </a:r>
            <a:r>
              <a:rPr lang="ru-RU" sz="40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40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told</a:t>
            </a:r>
            <a:r>
              <a:rPr lang="ru-RU" sz="40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40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me</a:t>
            </a:r>
            <a:r>
              <a:rPr lang="ru-RU" sz="40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40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that</a:t>
            </a:r>
            <a:r>
              <a:rPr lang="ru-RU" sz="40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endParaRPr lang="ru-RU" sz="4000" b="1" dirty="0" smtClean="0">
              <a:ln/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ru-RU" sz="4000" b="1" dirty="0" err="1" smtClean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they</a:t>
            </a:r>
            <a:r>
              <a:rPr lang="ru-RU" sz="4000" b="1" dirty="0" smtClean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40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need</a:t>
            </a:r>
            <a:r>
              <a:rPr lang="ru-RU" sz="40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40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my</a:t>
            </a:r>
            <a:r>
              <a:rPr lang="ru-RU" sz="40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40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dictionary</a:t>
            </a:r>
            <a:r>
              <a:rPr lang="ru-RU" sz="4000" b="1" dirty="0" smtClean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.</a:t>
            </a:r>
            <a:endParaRPr lang="ru-RU" sz="4000" b="1" dirty="0">
              <a:ln/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808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6421" y="116632"/>
            <a:ext cx="8613512" cy="680186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000" b="1" dirty="0">
                <a:ln/>
                <a:solidFill>
                  <a:srgbClr val="FFFF00"/>
                </a:solidFill>
              </a:rPr>
              <a:t>Все указательные местоимения и </a:t>
            </a:r>
            <a:r>
              <a:rPr lang="ru-RU" sz="2000" b="1" dirty="0" smtClean="0">
                <a:ln/>
                <a:solidFill>
                  <a:srgbClr val="FFFF00"/>
                </a:solidFill>
              </a:rPr>
              <a:t>наречия </a:t>
            </a:r>
            <a:r>
              <a:rPr lang="ru-RU" sz="2000" b="1" dirty="0">
                <a:ln/>
                <a:solidFill>
                  <a:srgbClr val="FFFF00"/>
                </a:solidFill>
              </a:rPr>
              <a:t>времени и места </a:t>
            </a:r>
            <a:endParaRPr lang="ru-RU" sz="2000" b="1" dirty="0" smtClean="0">
              <a:ln/>
              <a:solidFill>
                <a:srgbClr val="FFFF00"/>
              </a:solidFill>
            </a:endParaRPr>
          </a:p>
          <a:p>
            <a:pPr algn="ctr"/>
            <a:r>
              <a:rPr lang="ru-RU" sz="2000" b="1" dirty="0" smtClean="0">
                <a:ln/>
                <a:solidFill>
                  <a:srgbClr val="FFFF00"/>
                </a:solidFill>
              </a:rPr>
              <a:t>должны </a:t>
            </a:r>
            <a:r>
              <a:rPr lang="ru-RU" sz="2000" b="1" dirty="0">
                <a:ln/>
                <a:solidFill>
                  <a:srgbClr val="FFFF00"/>
                </a:solidFill>
              </a:rPr>
              <a:t>быть изменены </a:t>
            </a:r>
            <a:r>
              <a:rPr lang="ru-RU" sz="2000" b="1" dirty="0" smtClean="0">
                <a:ln/>
                <a:solidFill>
                  <a:srgbClr val="FFFF00"/>
                </a:solidFill>
              </a:rPr>
              <a:t>по </a:t>
            </a:r>
            <a:r>
              <a:rPr lang="ru-RU" sz="2000" b="1" dirty="0">
                <a:ln/>
                <a:solidFill>
                  <a:srgbClr val="FFFF00"/>
                </a:solidFill>
              </a:rPr>
              <a:t>смыслу предложения:</a:t>
            </a:r>
          </a:p>
          <a:p>
            <a:pPr algn="ctr"/>
            <a:r>
              <a:rPr lang="en-US" sz="3600" b="1" dirty="0" smtClean="0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this </a:t>
            </a:r>
            <a:r>
              <a:rPr lang="en-US" sz="3600" b="1" dirty="0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→ that</a:t>
            </a:r>
          </a:p>
          <a:p>
            <a:pPr algn="ctr"/>
            <a:r>
              <a:rPr lang="en-US" sz="3600" b="1" dirty="0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these → those</a:t>
            </a:r>
          </a:p>
          <a:p>
            <a:pPr algn="ctr"/>
            <a:r>
              <a:rPr lang="en-US" sz="3600" b="1" dirty="0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now → then</a:t>
            </a:r>
          </a:p>
          <a:p>
            <a:pPr algn="ctr"/>
            <a:r>
              <a:rPr lang="en-US" sz="3600" b="1" dirty="0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today → that day</a:t>
            </a:r>
          </a:p>
          <a:p>
            <a:pPr algn="ctr"/>
            <a:r>
              <a:rPr lang="en-US" sz="3600" b="1" dirty="0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tomorrow → next day</a:t>
            </a:r>
          </a:p>
          <a:p>
            <a:pPr algn="ctr"/>
            <a:r>
              <a:rPr lang="en-US" sz="3600" b="1" dirty="0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the day after tomorrow → 2 days later</a:t>
            </a:r>
          </a:p>
          <a:p>
            <a:pPr algn="ctr"/>
            <a:r>
              <a:rPr lang="en-US" sz="3600" b="1" dirty="0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yesterday → the day before</a:t>
            </a:r>
          </a:p>
          <a:p>
            <a:pPr algn="ctr"/>
            <a:r>
              <a:rPr lang="en-US" sz="3600" b="1" dirty="0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the day before yesterday </a:t>
            </a:r>
            <a:r>
              <a:rPr lang="en-US" sz="3600" b="1" dirty="0" smtClean="0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→</a:t>
            </a:r>
            <a:endParaRPr lang="ru-RU" sz="3600" b="1" dirty="0" smtClean="0">
              <a:ln/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3600" b="1" dirty="0" smtClean="0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600" b="1" dirty="0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2 days before</a:t>
            </a:r>
          </a:p>
          <a:p>
            <a:pPr algn="ctr"/>
            <a:r>
              <a:rPr lang="en-US" sz="3600" b="1" dirty="0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ago → before</a:t>
            </a:r>
          </a:p>
          <a:p>
            <a:pPr algn="ctr"/>
            <a:r>
              <a:rPr lang="en-US" sz="3600" b="1" dirty="0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here → </a:t>
            </a:r>
            <a:r>
              <a:rPr lang="en-US" sz="3600" b="1" dirty="0" smtClean="0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there</a:t>
            </a:r>
            <a:endParaRPr lang="ru-RU" sz="3600" b="1" cap="none" spc="0" dirty="0">
              <a:ln/>
              <a:solidFill>
                <a:schemeClr val="accent2">
                  <a:lumMod val="20000"/>
                  <a:lumOff val="8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92785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Users\Костылёвы\Desktop\таблица_преобразо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9" y="620688"/>
            <a:ext cx="9152453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-99392"/>
            <a:ext cx="73310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rgbClr val="FFFF00"/>
                </a:solidFill>
                <a:effectLst/>
              </a:rPr>
              <a:t>Согласование времен</a:t>
            </a:r>
            <a:endParaRPr lang="ru-RU" sz="5400" b="1" cap="none" spc="0" dirty="0">
              <a:ln/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80035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206174" cy="618630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/>
                <a:solidFill>
                  <a:srgbClr val="FFFF00"/>
                </a:solidFill>
              </a:rPr>
              <a:t>Общие </a:t>
            </a:r>
            <a:r>
              <a:rPr lang="ru-RU" sz="4400" b="1" dirty="0" smtClean="0">
                <a:ln/>
                <a:solidFill>
                  <a:srgbClr val="FFFF00"/>
                </a:solidFill>
              </a:rPr>
              <a:t>вопросы</a:t>
            </a:r>
          </a:p>
          <a:p>
            <a:pPr algn="ctr"/>
            <a:r>
              <a:rPr lang="ru-RU" sz="4400" b="1" dirty="0" smtClean="0">
                <a:ln/>
                <a:solidFill>
                  <a:srgbClr val="FFFF00"/>
                </a:solidFill>
              </a:rPr>
              <a:t> </a:t>
            </a:r>
            <a:r>
              <a:rPr lang="ru-RU" sz="4400" b="1" dirty="0">
                <a:ln/>
                <a:solidFill>
                  <a:srgbClr val="FFFF00"/>
                </a:solidFill>
              </a:rPr>
              <a:t>вводятся </a:t>
            </a:r>
            <a:r>
              <a:rPr lang="ru-RU" sz="4400" b="1" dirty="0" smtClean="0">
                <a:ln/>
                <a:solidFill>
                  <a:srgbClr val="FFFF00"/>
                </a:solidFill>
              </a:rPr>
              <a:t>союзами</a:t>
            </a:r>
          </a:p>
          <a:p>
            <a:pPr algn="ctr"/>
            <a:r>
              <a:rPr lang="ru-RU" sz="4400" b="1" dirty="0" smtClean="0">
                <a:ln/>
                <a:solidFill>
                  <a:srgbClr val="FFFF00"/>
                </a:solidFill>
              </a:rPr>
              <a:t> </a:t>
            </a:r>
            <a:r>
              <a:rPr lang="en-US" sz="4400" b="1" dirty="0">
                <a:ln/>
                <a:solidFill>
                  <a:srgbClr val="FFFF00"/>
                </a:solidFill>
              </a:rPr>
              <a:t>if </a:t>
            </a:r>
            <a:r>
              <a:rPr lang="ru-RU" sz="4400" b="1" dirty="0">
                <a:ln/>
                <a:solidFill>
                  <a:srgbClr val="FFFF00"/>
                </a:solidFill>
              </a:rPr>
              <a:t>и </a:t>
            </a:r>
            <a:r>
              <a:rPr lang="en-US" sz="4400" b="1" dirty="0">
                <a:ln/>
                <a:solidFill>
                  <a:srgbClr val="FFFF00"/>
                </a:solidFill>
              </a:rPr>
              <a:t>whether:</a:t>
            </a:r>
          </a:p>
          <a:p>
            <a:pPr algn="ctr"/>
            <a:endParaRPr lang="en-US" sz="4400" b="1" dirty="0">
              <a:ln/>
              <a:solidFill>
                <a:schemeClr val="accent3"/>
              </a:solidFill>
            </a:endParaRPr>
          </a:p>
          <a:p>
            <a:pPr algn="ctr"/>
            <a:r>
              <a:rPr lang="en-US" sz="44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I asked, </a:t>
            </a:r>
            <a:endParaRPr lang="ru-RU" sz="4400" b="1" dirty="0" smtClean="0">
              <a:ln/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4400" b="1" dirty="0" smtClean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“</a:t>
            </a:r>
            <a:r>
              <a:rPr lang="en-US" sz="44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Have you seen my pen?”</a:t>
            </a:r>
          </a:p>
          <a:p>
            <a:pPr algn="ctr"/>
            <a:endParaRPr lang="ru-RU" sz="4400" b="1" dirty="0">
              <a:ln/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44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I asked him </a:t>
            </a:r>
            <a:endParaRPr lang="ru-RU" sz="4400" b="1" dirty="0" smtClean="0">
              <a:ln/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4400" b="1" dirty="0" smtClean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whether </a:t>
            </a:r>
            <a:r>
              <a:rPr lang="en-US" sz="44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/ if he had seen my pen</a:t>
            </a:r>
            <a:r>
              <a:rPr lang="en-US" sz="4400" b="1" dirty="0" smtClean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.</a:t>
            </a:r>
            <a:endParaRPr lang="en-US" sz="4400" b="1" dirty="0">
              <a:ln/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134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0519" y="188640"/>
            <a:ext cx="8942383" cy="60631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>
                <a:ln/>
                <a:solidFill>
                  <a:srgbClr val="FFFF00"/>
                </a:solidFill>
              </a:rPr>
              <a:t>Специальные </a:t>
            </a:r>
            <a:r>
              <a:rPr lang="ru-RU" sz="4000" b="1" dirty="0" smtClean="0">
                <a:ln/>
                <a:solidFill>
                  <a:srgbClr val="FFFF00"/>
                </a:solidFill>
              </a:rPr>
              <a:t>вопросы</a:t>
            </a:r>
          </a:p>
          <a:p>
            <a:pPr algn="ctr"/>
            <a:r>
              <a:rPr lang="ru-RU" sz="4000" b="1" dirty="0" smtClean="0">
                <a:ln/>
                <a:solidFill>
                  <a:srgbClr val="FFFF00"/>
                </a:solidFill>
              </a:rPr>
              <a:t> </a:t>
            </a:r>
            <a:r>
              <a:rPr lang="ru-RU" sz="4000" b="1" dirty="0">
                <a:ln/>
                <a:solidFill>
                  <a:srgbClr val="FFFF00"/>
                </a:solidFill>
              </a:rPr>
              <a:t>вводятся вопросительными </a:t>
            </a:r>
            <a:endParaRPr lang="ru-RU" sz="4000" b="1" dirty="0" smtClean="0">
              <a:ln/>
              <a:solidFill>
                <a:srgbClr val="FFFF00"/>
              </a:solidFill>
            </a:endParaRPr>
          </a:p>
          <a:p>
            <a:pPr algn="ctr"/>
            <a:r>
              <a:rPr lang="ru-RU" sz="4000" b="1" dirty="0" smtClean="0">
                <a:ln/>
                <a:solidFill>
                  <a:srgbClr val="FFFF00"/>
                </a:solidFill>
              </a:rPr>
              <a:t>словами</a:t>
            </a:r>
            <a:r>
              <a:rPr lang="ru-RU" sz="4000" b="1" dirty="0">
                <a:ln/>
                <a:solidFill>
                  <a:srgbClr val="FFFF00"/>
                </a:solidFill>
              </a:rPr>
              <a:t>:</a:t>
            </a:r>
          </a:p>
          <a:p>
            <a:pPr algn="ctr"/>
            <a:endParaRPr lang="ru-RU" sz="4000" b="1" dirty="0">
              <a:ln/>
              <a:solidFill>
                <a:schemeClr val="accent3"/>
              </a:solidFill>
            </a:endParaRPr>
          </a:p>
          <a:p>
            <a:pPr algn="ctr"/>
            <a:r>
              <a:rPr lang="en-US" sz="4000" b="1" dirty="0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He wondered: </a:t>
            </a:r>
            <a:endParaRPr lang="ru-RU" sz="4000" b="1" dirty="0" smtClean="0">
              <a:ln/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4000" b="1" dirty="0" smtClean="0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“</a:t>
            </a:r>
            <a:r>
              <a:rPr lang="en-US" sz="4000" b="1" dirty="0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Who on earth will buy this junk?”</a:t>
            </a:r>
          </a:p>
          <a:p>
            <a:pPr algn="ctr"/>
            <a:endParaRPr lang="ru-RU" sz="4000" b="1" dirty="0">
              <a:ln/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4000" b="1" dirty="0" smtClean="0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He wondered </a:t>
            </a:r>
            <a:endParaRPr lang="ru-RU" sz="4000" b="1" dirty="0" smtClean="0">
              <a:ln/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4000" b="1" dirty="0" smtClean="0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who on earth would buy that junk.</a:t>
            </a:r>
          </a:p>
          <a:p>
            <a:pPr algn="ctr"/>
            <a:endParaRPr lang="ru-RU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6726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9223" y="548680"/>
            <a:ext cx="7686913" cy="538609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>
                <a:ln/>
                <a:solidFill>
                  <a:srgbClr val="FFFF00"/>
                </a:solidFill>
              </a:rPr>
              <a:t>Краткий ответ на </a:t>
            </a:r>
            <a:r>
              <a:rPr lang="ru-RU" sz="4000" b="1" dirty="0" smtClean="0">
                <a:ln/>
                <a:solidFill>
                  <a:srgbClr val="FFFF00"/>
                </a:solidFill>
              </a:rPr>
              <a:t>вопрос</a:t>
            </a:r>
          </a:p>
          <a:p>
            <a:pPr algn="ctr"/>
            <a:r>
              <a:rPr lang="ru-RU" sz="4000" b="1" dirty="0" smtClean="0">
                <a:ln/>
                <a:solidFill>
                  <a:srgbClr val="FFFF00"/>
                </a:solidFill>
              </a:rPr>
              <a:t> </a:t>
            </a:r>
            <a:r>
              <a:rPr lang="ru-RU" sz="4000" b="1" dirty="0">
                <a:ln/>
                <a:solidFill>
                  <a:srgbClr val="FFFF00"/>
                </a:solidFill>
              </a:rPr>
              <a:t>косвенной речи </a:t>
            </a:r>
            <a:endParaRPr lang="ru-RU" sz="4000" b="1" dirty="0" smtClean="0">
              <a:ln/>
              <a:solidFill>
                <a:srgbClr val="FFFF00"/>
              </a:solidFill>
            </a:endParaRPr>
          </a:p>
          <a:p>
            <a:pPr algn="ctr"/>
            <a:r>
              <a:rPr lang="ru-RU" sz="4000" b="1" dirty="0" smtClean="0">
                <a:ln/>
                <a:solidFill>
                  <a:srgbClr val="FFFF00"/>
                </a:solidFill>
              </a:rPr>
              <a:t>вводится </a:t>
            </a:r>
            <a:r>
              <a:rPr lang="ru-RU" sz="4000" b="1" dirty="0">
                <a:ln/>
                <a:solidFill>
                  <a:srgbClr val="FFFF00"/>
                </a:solidFill>
              </a:rPr>
              <a:t>союзом </a:t>
            </a:r>
            <a:r>
              <a:rPr lang="ru-RU" sz="4000" b="1" dirty="0" err="1">
                <a:ln/>
                <a:solidFill>
                  <a:srgbClr val="FFFF00"/>
                </a:solidFill>
              </a:rPr>
              <a:t>that</a:t>
            </a:r>
            <a:r>
              <a:rPr lang="ru-RU" sz="4000" b="1" dirty="0">
                <a:ln/>
                <a:solidFill>
                  <a:srgbClr val="FFFF00"/>
                </a:solidFill>
              </a:rPr>
              <a:t> </a:t>
            </a:r>
            <a:endParaRPr lang="ru-RU" sz="4000" b="1" dirty="0" smtClean="0">
              <a:ln/>
              <a:solidFill>
                <a:srgbClr val="FFFF00"/>
              </a:solidFill>
            </a:endParaRPr>
          </a:p>
          <a:p>
            <a:pPr algn="ctr"/>
            <a:r>
              <a:rPr lang="ru-RU" sz="4000" b="1" dirty="0" smtClean="0">
                <a:ln/>
                <a:solidFill>
                  <a:srgbClr val="FFFF00"/>
                </a:solidFill>
              </a:rPr>
              <a:t>без </a:t>
            </a:r>
            <a:r>
              <a:rPr lang="ru-RU" sz="4000" b="1" dirty="0">
                <a:ln/>
                <a:solidFill>
                  <a:srgbClr val="FFFF00"/>
                </a:solidFill>
              </a:rPr>
              <a:t>слов </a:t>
            </a:r>
            <a:r>
              <a:rPr lang="ru-RU" sz="4000" b="1" dirty="0" err="1">
                <a:ln/>
                <a:solidFill>
                  <a:srgbClr val="FFFF00"/>
                </a:solidFill>
              </a:rPr>
              <a:t>yes</a:t>
            </a:r>
            <a:r>
              <a:rPr lang="ru-RU" sz="4000" b="1" dirty="0">
                <a:ln/>
                <a:solidFill>
                  <a:srgbClr val="FFFF00"/>
                </a:solidFill>
              </a:rPr>
              <a:t> / </a:t>
            </a:r>
            <a:r>
              <a:rPr lang="ru-RU" sz="4000" b="1" dirty="0" err="1">
                <a:ln/>
                <a:solidFill>
                  <a:srgbClr val="FFFF00"/>
                </a:solidFill>
              </a:rPr>
              <a:t>no</a:t>
            </a:r>
            <a:r>
              <a:rPr lang="ru-RU" sz="4000" b="1" dirty="0">
                <a:ln/>
                <a:solidFill>
                  <a:srgbClr val="FFFF00"/>
                </a:solidFill>
              </a:rPr>
              <a:t>:</a:t>
            </a:r>
          </a:p>
          <a:p>
            <a:pPr algn="ctr"/>
            <a:endParaRPr lang="ru-RU" sz="4000" b="1" dirty="0">
              <a:ln/>
              <a:solidFill>
                <a:schemeClr val="accent3"/>
              </a:solidFill>
            </a:endParaRPr>
          </a:p>
          <a:p>
            <a:pPr algn="ctr"/>
            <a:r>
              <a:rPr lang="ru-RU" sz="48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She</a:t>
            </a:r>
            <a:r>
              <a:rPr lang="ru-RU" sz="48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48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answered</a:t>
            </a:r>
            <a:r>
              <a:rPr lang="ru-RU" sz="48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, “</a:t>
            </a:r>
            <a:r>
              <a:rPr lang="ru-RU" sz="48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Yes</a:t>
            </a:r>
            <a:r>
              <a:rPr lang="ru-RU" sz="48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, I </a:t>
            </a:r>
            <a:r>
              <a:rPr lang="ru-RU" sz="48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do</a:t>
            </a:r>
            <a:r>
              <a:rPr lang="ru-RU" sz="48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.”</a:t>
            </a:r>
          </a:p>
          <a:p>
            <a:pPr algn="ctr"/>
            <a:endParaRPr lang="ru-RU" sz="4800" b="1" dirty="0">
              <a:ln/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ru-RU" sz="48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She</a:t>
            </a:r>
            <a:r>
              <a:rPr lang="ru-RU" sz="48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48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answered</a:t>
            </a:r>
            <a:r>
              <a:rPr lang="ru-RU" sz="48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48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that</a:t>
            </a:r>
            <a:r>
              <a:rPr lang="ru-RU" sz="48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48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she</a:t>
            </a:r>
            <a:r>
              <a:rPr lang="ru-RU" sz="48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48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did</a:t>
            </a:r>
            <a:r>
              <a:rPr lang="ru-RU" sz="4800" b="1" dirty="0" smtClean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.</a:t>
            </a:r>
            <a:endParaRPr lang="ru-RU" sz="4800" b="1" dirty="0">
              <a:ln/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585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35053" y="332656"/>
            <a:ext cx="9320244" cy="618630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/>
                <a:solidFill>
                  <a:srgbClr val="FFFF00"/>
                </a:solidFill>
              </a:rPr>
              <a:t>Повелительные предложения </a:t>
            </a:r>
            <a:endParaRPr lang="ru-RU" sz="3600" b="1" dirty="0" smtClean="0">
              <a:ln/>
              <a:solidFill>
                <a:srgbClr val="FFFF00"/>
              </a:solidFill>
            </a:endParaRPr>
          </a:p>
          <a:p>
            <a:pPr algn="ctr"/>
            <a:r>
              <a:rPr lang="ru-RU" sz="3600" b="1" dirty="0" smtClean="0">
                <a:ln/>
                <a:solidFill>
                  <a:srgbClr val="FFFF00"/>
                </a:solidFill>
              </a:rPr>
              <a:t>в </a:t>
            </a:r>
            <a:r>
              <a:rPr lang="ru-RU" sz="3600" b="1" dirty="0">
                <a:ln/>
                <a:solidFill>
                  <a:srgbClr val="FFFF00"/>
                </a:solidFill>
              </a:rPr>
              <a:t>косвенной речи</a:t>
            </a:r>
          </a:p>
          <a:p>
            <a:pPr algn="ctr"/>
            <a:r>
              <a:rPr lang="ru-RU" sz="3600" b="1" dirty="0" smtClean="0">
                <a:ln/>
                <a:solidFill>
                  <a:srgbClr val="FFFF00"/>
                </a:solidFill>
              </a:rPr>
              <a:t>Такие </a:t>
            </a:r>
            <a:r>
              <a:rPr lang="ru-RU" sz="3600" b="1" dirty="0">
                <a:ln/>
                <a:solidFill>
                  <a:srgbClr val="FFFF00"/>
                </a:solidFill>
              </a:rPr>
              <a:t>предложения используются </a:t>
            </a:r>
            <a:r>
              <a:rPr lang="ru-RU" sz="3600" b="1" dirty="0" smtClean="0">
                <a:ln/>
                <a:solidFill>
                  <a:srgbClr val="FFFF00"/>
                </a:solidFill>
              </a:rPr>
              <a:t>со</a:t>
            </a:r>
          </a:p>
          <a:p>
            <a:pPr algn="ctr"/>
            <a:r>
              <a:rPr lang="ru-RU" sz="3600" b="1" dirty="0" smtClean="0">
                <a:ln/>
                <a:solidFill>
                  <a:srgbClr val="FFFF00"/>
                </a:solidFill>
              </a:rPr>
              <a:t> </a:t>
            </a:r>
            <a:r>
              <a:rPr lang="ru-RU" sz="3600" b="1" dirty="0">
                <a:ln/>
                <a:solidFill>
                  <a:srgbClr val="FFFF00"/>
                </a:solidFill>
              </a:rPr>
              <a:t>словами </a:t>
            </a:r>
            <a:r>
              <a:rPr lang="ru-RU" sz="3600" b="1" dirty="0" err="1">
                <a:ln/>
                <a:solidFill>
                  <a:srgbClr val="FFFF00"/>
                </a:solidFill>
              </a:rPr>
              <a:t>to</a:t>
            </a:r>
            <a:r>
              <a:rPr lang="ru-RU" sz="3600" b="1" dirty="0">
                <a:ln/>
                <a:solidFill>
                  <a:srgbClr val="FFFF00"/>
                </a:solidFill>
              </a:rPr>
              <a:t> </a:t>
            </a:r>
            <a:r>
              <a:rPr lang="ru-RU" sz="3600" b="1" dirty="0" err="1">
                <a:ln/>
                <a:solidFill>
                  <a:srgbClr val="FFFF00"/>
                </a:solidFill>
              </a:rPr>
              <a:t>say</a:t>
            </a:r>
            <a:r>
              <a:rPr lang="ru-RU" sz="3600" b="1" dirty="0">
                <a:ln/>
                <a:solidFill>
                  <a:srgbClr val="FFFF00"/>
                </a:solidFill>
              </a:rPr>
              <a:t>, </a:t>
            </a:r>
            <a:r>
              <a:rPr lang="ru-RU" sz="3600" b="1" dirty="0" err="1">
                <a:ln/>
                <a:solidFill>
                  <a:srgbClr val="FFFF00"/>
                </a:solidFill>
              </a:rPr>
              <a:t>to</a:t>
            </a:r>
            <a:r>
              <a:rPr lang="ru-RU" sz="3600" b="1" dirty="0">
                <a:ln/>
                <a:solidFill>
                  <a:srgbClr val="FFFF00"/>
                </a:solidFill>
              </a:rPr>
              <a:t> </a:t>
            </a:r>
            <a:r>
              <a:rPr lang="ru-RU" sz="3600" b="1" dirty="0" err="1">
                <a:ln/>
                <a:solidFill>
                  <a:srgbClr val="FFFF00"/>
                </a:solidFill>
              </a:rPr>
              <a:t>tell</a:t>
            </a:r>
            <a:r>
              <a:rPr lang="ru-RU" sz="3600" b="1" dirty="0" smtClean="0">
                <a:ln/>
                <a:solidFill>
                  <a:srgbClr val="FFFF00"/>
                </a:solidFill>
              </a:rPr>
              <a:t>,</a:t>
            </a:r>
          </a:p>
          <a:p>
            <a:pPr algn="ctr"/>
            <a:r>
              <a:rPr lang="ru-RU" sz="3600" b="1" dirty="0" smtClean="0">
                <a:ln/>
                <a:solidFill>
                  <a:srgbClr val="FFFF00"/>
                </a:solidFill>
              </a:rPr>
              <a:t> </a:t>
            </a:r>
            <a:r>
              <a:rPr lang="ru-RU" sz="3600" b="1" dirty="0" err="1">
                <a:ln/>
                <a:solidFill>
                  <a:srgbClr val="FFFF00"/>
                </a:solidFill>
              </a:rPr>
              <a:t>to</a:t>
            </a:r>
            <a:r>
              <a:rPr lang="ru-RU" sz="3600" b="1" dirty="0">
                <a:ln/>
                <a:solidFill>
                  <a:srgbClr val="FFFF00"/>
                </a:solidFill>
              </a:rPr>
              <a:t> </a:t>
            </a:r>
            <a:r>
              <a:rPr lang="ru-RU" sz="3600" b="1" dirty="0" err="1">
                <a:ln/>
                <a:solidFill>
                  <a:srgbClr val="FFFF00"/>
                </a:solidFill>
              </a:rPr>
              <a:t>order</a:t>
            </a:r>
            <a:r>
              <a:rPr lang="ru-RU" sz="3600" b="1" dirty="0">
                <a:ln/>
                <a:solidFill>
                  <a:srgbClr val="FFFF00"/>
                </a:solidFill>
              </a:rPr>
              <a:t>, </a:t>
            </a:r>
            <a:r>
              <a:rPr lang="ru-RU" sz="3600" b="1" dirty="0" smtClean="0">
                <a:ln/>
                <a:solidFill>
                  <a:srgbClr val="FFFF00"/>
                </a:solidFill>
              </a:rPr>
              <a:t> </a:t>
            </a:r>
            <a:r>
              <a:rPr lang="ru-RU" sz="3600" b="1" dirty="0" err="1">
                <a:ln/>
                <a:solidFill>
                  <a:srgbClr val="FFFF00"/>
                </a:solidFill>
              </a:rPr>
              <a:t>to</a:t>
            </a:r>
            <a:r>
              <a:rPr lang="ru-RU" sz="3600" b="1" dirty="0">
                <a:ln/>
                <a:solidFill>
                  <a:srgbClr val="FFFF00"/>
                </a:solidFill>
              </a:rPr>
              <a:t> </a:t>
            </a:r>
            <a:r>
              <a:rPr lang="ru-RU" sz="3600" b="1" dirty="0" err="1">
                <a:ln/>
                <a:solidFill>
                  <a:srgbClr val="FFFF00"/>
                </a:solidFill>
              </a:rPr>
              <a:t>ask</a:t>
            </a:r>
            <a:r>
              <a:rPr lang="ru-RU" sz="3600" b="1" dirty="0">
                <a:ln/>
                <a:solidFill>
                  <a:srgbClr val="FFFF00"/>
                </a:solidFill>
              </a:rPr>
              <a:t>, </a:t>
            </a:r>
            <a:r>
              <a:rPr lang="ru-RU" sz="3600" b="1" dirty="0" smtClean="0">
                <a:ln/>
                <a:solidFill>
                  <a:srgbClr val="FFFF00"/>
                </a:solidFill>
              </a:rPr>
              <a:t>а </a:t>
            </a:r>
            <a:r>
              <a:rPr lang="ru-RU" sz="3600" b="1" dirty="0">
                <a:ln/>
                <a:solidFill>
                  <a:srgbClr val="FFFF00"/>
                </a:solidFill>
              </a:rPr>
              <a:t>глагол </a:t>
            </a:r>
            <a:r>
              <a:rPr lang="ru-RU" sz="3600" b="1" dirty="0" smtClean="0">
                <a:ln/>
                <a:solidFill>
                  <a:srgbClr val="FFFF00"/>
                </a:solidFill>
              </a:rPr>
              <a:t>в</a:t>
            </a:r>
          </a:p>
          <a:p>
            <a:pPr algn="ctr"/>
            <a:r>
              <a:rPr lang="ru-RU" sz="3600" b="1" dirty="0" smtClean="0">
                <a:ln/>
                <a:solidFill>
                  <a:srgbClr val="FFFF00"/>
                </a:solidFill>
              </a:rPr>
              <a:t> </a:t>
            </a:r>
            <a:r>
              <a:rPr lang="ru-RU" sz="3600" b="1" dirty="0">
                <a:ln/>
                <a:solidFill>
                  <a:srgbClr val="FFFF00"/>
                </a:solidFill>
              </a:rPr>
              <a:t>повелительном наклонении </a:t>
            </a:r>
            <a:r>
              <a:rPr lang="ru-RU" sz="3600" b="1" dirty="0" smtClean="0">
                <a:ln/>
                <a:solidFill>
                  <a:srgbClr val="FFFF00"/>
                </a:solidFill>
              </a:rPr>
              <a:t>изменяется</a:t>
            </a:r>
          </a:p>
          <a:p>
            <a:pPr algn="ctr"/>
            <a:r>
              <a:rPr lang="ru-RU" sz="3600" b="1" dirty="0" smtClean="0">
                <a:ln/>
                <a:solidFill>
                  <a:srgbClr val="FFFF00"/>
                </a:solidFill>
              </a:rPr>
              <a:t> </a:t>
            </a:r>
            <a:r>
              <a:rPr lang="ru-RU" sz="3600" b="1" dirty="0">
                <a:ln/>
                <a:solidFill>
                  <a:srgbClr val="FFFF00"/>
                </a:solidFill>
              </a:rPr>
              <a:t>в форму инфинитива</a:t>
            </a:r>
            <a:r>
              <a:rPr lang="ru-RU" sz="3600" b="1" dirty="0">
                <a:ln/>
                <a:solidFill>
                  <a:schemeClr val="accent3"/>
                </a:solidFill>
              </a:rPr>
              <a:t>:</a:t>
            </a:r>
          </a:p>
          <a:p>
            <a:pPr algn="ctr"/>
            <a:endParaRPr lang="ru-RU" sz="3600" b="1" dirty="0">
              <a:ln/>
              <a:solidFill>
                <a:schemeClr val="accent3"/>
              </a:solidFill>
            </a:endParaRPr>
          </a:p>
          <a:p>
            <a:pPr algn="ctr"/>
            <a:r>
              <a:rPr lang="ru-RU" sz="36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Mom</a:t>
            </a:r>
            <a:r>
              <a:rPr lang="ru-RU" sz="36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told</a:t>
            </a:r>
            <a:r>
              <a:rPr lang="ru-RU" sz="36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me</a:t>
            </a:r>
            <a:r>
              <a:rPr lang="ru-RU" sz="36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, “</a:t>
            </a:r>
            <a:r>
              <a:rPr lang="ru-RU" sz="36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Clear</a:t>
            </a:r>
            <a:r>
              <a:rPr lang="ru-RU" sz="36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your</a:t>
            </a:r>
            <a:r>
              <a:rPr lang="ru-RU" sz="36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room</a:t>
            </a:r>
            <a:r>
              <a:rPr lang="ru-RU" sz="36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.”</a:t>
            </a:r>
          </a:p>
          <a:p>
            <a:pPr algn="ctr"/>
            <a:endParaRPr lang="ru-RU" sz="3600" b="1" dirty="0">
              <a:ln/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ru-RU" sz="36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Mom</a:t>
            </a:r>
            <a:r>
              <a:rPr lang="ru-RU" sz="36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told</a:t>
            </a:r>
            <a:r>
              <a:rPr lang="ru-RU" sz="36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me</a:t>
            </a:r>
            <a:r>
              <a:rPr lang="ru-RU" sz="36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to</a:t>
            </a:r>
            <a:r>
              <a:rPr lang="ru-RU" sz="36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clear</a:t>
            </a:r>
            <a:r>
              <a:rPr lang="ru-RU" sz="36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my</a:t>
            </a:r>
            <a:r>
              <a:rPr lang="ru-RU" sz="3600" b="1" dirty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b="1" dirty="0" err="1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room</a:t>
            </a:r>
            <a:r>
              <a:rPr lang="ru-RU" sz="3600" b="1" dirty="0" smtClean="0">
                <a:ln/>
                <a:solidFill>
                  <a:schemeClr val="accent3">
                    <a:lumMod val="20000"/>
                    <a:lumOff val="80000"/>
                  </a:schemeClr>
                </a:solidFill>
              </a:rPr>
              <a:t>.</a:t>
            </a:r>
            <a:endParaRPr lang="ru-RU" sz="3600" b="1" dirty="0">
              <a:ln/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4301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</TotalTime>
  <Words>305</Words>
  <Application>Microsoft Office PowerPoint</Application>
  <PresentationFormat>Экран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Костылёвы</dc:creator>
  <cp:lastModifiedBy>Костылёвы</cp:lastModifiedBy>
  <cp:revision>3</cp:revision>
  <dcterms:created xsi:type="dcterms:W3CDTF">2016-09-26T10:17:59Z</dcterms:created>
  <dcterms:modified xsi:type="dcterms:W3CDTF">2016-09-26T10:40:38Z</dcterms:modified>
</cp:coreProperties>
</file>