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67" r:id="rId2"/>
    <p:sldId id="256" r:id="rId3"/>
    <p:sldId id="259" r:id="rId4"/>
    <p:sldId id="260" r:id="rId5"/>
    <p:sldId id="261" r:id="rId6"/>
    <p:sldId id="268" r:id="rId7"/>
    <p:sldId id="269" r:id="rId8"/>
    <p:sldId id="270" r:id="rId9"/>
    <p:sldId id="271" r:id="rId10"/>
    <p:sldId id="272" r:id="rId11"/>
    <p:sldId id="263" r:id="rId12"/>
    <p:sldId id="264" r:id="rId13"/>
    <p:sldId id="277" r:id="rId14"/>
    <p:sldId id="273" r:id="rId15"/>
    <p:sldId id="278" r:id="rId16"/>
    <p:sldId id="274" r:id="rId17"/>
    <p:sldId id="266"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3" d="100"/>
          <a:sy n="73" d="100"/>
        </p:scale>
        <p:origin x="58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7A4F81-A20D-4D80-90D0-2B80357E2C5B}" type="datetimeFigureOut">
              <a:rPr lang="ru-RU" smtClean="0"/>
              <a:t>12.04.2018</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568B8C-33B1-4AD7-B445-143A827D36AD}" type="slidenum">
              <a:rPr lang="ru-RU" smtClean="0"/>
              <a:t>‹#›</a:t>
            </a:fld>
            <a:endParaRPr lang="ru-RU"/>
          </a:p>
        </p:txBody>
      </p:sp>
    </p:spTree>
    <p:extLst>
      <p:ext uri="{BB962C8B-B14F-4D97-AF65-F5344CB8AC3E}">
        <p14:creationId xmlns:p14="http://schemas.microsoft.com/office/powerpoint/2010/main" val="3550241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Прямоугольник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Прямоугольник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Заголовок 7"/>
          <p:cNvSpPr>
            <a:spLocks noGrp="1"/>
          </p:cNvSpPr>
          <p:nvPr>
            <p:ph type="ctrTitle"/>
          </p:nvPr>
        </p:nvSpPr>
        <p:spPr>
          <a:xfrm>
            <a:off x="3149600" y="4038600"/>
            <a:ext cx="8636000" cy="1828800"/>
          </a:xfrm>
        </p:spPr>
        <p:txBody>
          <a:bodyPr anchor="b"/>
          <a:lstStyle>
            <a:lvl1pPr>
              <a:defRPr cap="all" baseline="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7EAF463A-BC7C-46EE-9F1E-7F377CCA4891}" type="datetimeFigureOut">
              <a:rPr lang="en-US" smtClean="0"/>
              <a:pPr/>
              <a:t>4/12/2018</a:t>
            </a:fld>
            <a:endParaRPr lang="en-US"/>
          </a:p>
        </p:txBody>
      </p:sp>
      <p:sp>
        <p:nvSpPr>
          <p:cNvPr id="17" name="Нижний колонтитул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n-US">
              <a:solidFill>
                <a:srgbClr val="E7DEC9"/>
              </a:solidFill>
            </a:endParaRPr>
          </a:p>
        </p:txBody>
      </p:sp>
      <p:sp>
        <p:nvSpPr>
          <p:cNvPr id="29" name="Номер слайда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A483448D-3A78-4528-A469-B745A65DA480}" type="slidenum">
              <a:rPr lang="en-US" smtClean="0">
                <a:solidFill>
                  <a:srgbClr val="E7DEC9"/>
                </a:solidFill>
              </a:rPr>
              <a:pPr/>
              <a:t>‹#›</a:t>
            </a:fld>
            <a:endParaRPr lang="en-US">
              <a:solidFill>
                <a:srgbClr val="E7DEC9"/>
              </a:solidFill>
            </a:endParaRPr>
          </a:p>
        </p:txBody>
      </p:sp>
    </p:spTree>
    <p:extLst>
      <p:ext uri="{BB962C8B-B14F-4D97-AF65-F5344CB8AC3E}">
        <p14:creationId xmlns:p14="http://schemas.microsoft.com/office/powerpoint/2010/main" val="211398396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solidFill>
                  <a:srgbClr val="4F271C"/>
                </a:solidFill>
              </a:rPr>
              <a:pPr/>
              <a:t>4/12/2018</a:t>
            </a:fld>
            <a:endParaRPr lang="en-US">
              <a:solidFill>
                <a:srgbClr val="4F271C"/>
              </a:solidFill>
            </a:endParaRPr>
          </a:p>
        </p:txBody>
      </p:sp>
      <p:sp>
        <p:nvSpPr>
          <p:cNvPr id="5" name="Нижний колонтитул 4"/>
          <p:cNvSpPr>
            <a:spLocks noGrp="1"/>
          </p:cNvSpPr>
          <p:nvPr>
            <p:ph type="ftr" sz="quarter" idx="11"/>
          </p:nvPr>
        </p:nvSpPr>
        <p:spPr/>
        <p:txBody>
          <a:bodyPr/>
          <a:lstStyle/>
          <a:p>
            <a:endParaRPr lang="en-US">
              <a:solidFill>
                <a:srgbClr val="4F271C"/>
              </a:solidFill>
            </a:endParaRPr>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1421400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1"/>
      </p:bgRef>
    </p:bg>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37600" y="609601"/>
            <a:ext cx="2743200" cy="55165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609600"/>
            <a:ext cx="7416800" cy="5516564"/>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8737600" y="6248403"/>
            <a:ext cx="2946400" cy="365125"/>
          </a:xfrm>
        </p:spPr>
        <p:txBody>
          <a:bodyPr/>
          <a:lstStyle/>
          <a:p>
            <a:fld id="{7EAF463A-BC7C-46EE-9F1E-7F377CCA4891}" type="datetimeFigureOut">
              <a:rPr lang="en-US" smtClean="0">
                <a:solidFill>
                  <a:srgbClr val="4F271C"/>
                </a:solidFill>
              </a:rPr>
              <a:pPr/>
              <a:t>4/12/2018</a:t>
            </a:fld>
            <a:endParaRPr lang="en-US">
              <a:solidFill>
                <a:srgbClr val="4F271C"/>
              </a:solidFill>
            </a:endParaRPr>
          </a:p>
        </p:txBody>
      </p:sp>
      <p:sp>
        <p:nvSpPr>
          <p:cNvPr id="5" name="Нижний колонтитул 4"/>
          <p:cNvSpPr>
            <a:spLocks noGrp="1"/>
          </p:cNvSpPr>
          <p:nvPr>
            <p:ph type="ftr" sz="quarter" idx="11"/>
          </p:nvPr>
        </p:nvSpPr>
        <p:spPr>
          <a:xfrm>
            <a:off x="609602" y="6248208"/>
            <a:ext cx="7431311" cy="365125"/>
          </a:xfrm>
        </p:spPr>
        <p:txBody>
          <a:bodyPr/>
          <a:lstStyle/>
          <a:p>
            <a:endParaRPr lang="en-US">
              <a:solidFill>
                <a:srgbClr val="4F271C"/>
              </a:solidFill>
            </a:endParaRPr>
          </a:p>
        </p:txBody>
      </p:sp>
      <p:sp>
        <p:nvSpPr>
          <p:cNvPr id="7" name="Прямоугольник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Прямоугольник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Прямоугольник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Номер слайда 5"/>
          <p:cNvSpPr>
            <a:spLocks noGrp="1"/>
          </p:cNvSpPr>
          <p:nvPr>
            <p:ph type="sldNum" sz="quarter" idx="12"/>
          </p:nvPr>
        </p:nvSpPr>
        <p:spPr>
          <a:xfrm rot="5400000">
            <a:off x="8075084" y="103716"/>
            <a:ext cx="533400" cy="325968"/>
          </a:xfrm>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55152107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6864" y="228600"/>
            <a:ext cx="10871200" cy="990600"/>
          </a:xfrm>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solidFill>
                  <a:srgbClr val="4F271C"/>
                </a:solidFill>
              </a:rPr>
              <a:pPr/>
              <a:t>4/12/2018</a:t>
            </a:fld>
            <a:endParaRPr lang="en-US">
              <a:solidFill>
                <a:srgbClr val="4F271C"/>
              </a:solidFill>
            </a:endParaRPr>
          </a:p>
        </p:txBody>
      </p:sp>
      <p:sp>
        <p:nvSpPr>
          <p:cNvPr id="5" name="Нижний колонтитул 4"/>
          <p:cNvSpPr>
            <a:spLocks noGrp="1"/>
          </p:cNvSpPr>
          <p:nvPr>
            <p:ph type="ftr" sz="quarter" idx="11"/>
          </p:nvPr>
        </p:nvSpPr>
        <p:spPr/>
        <p:txBody>
          <a:bodyPr/>
          <a:lstStyle/>
          <a:p>
            <a:endParaRPr lang="en-US">
              <a:solidFill>
                <a:srgbClr val="4F271C"/>
              </a:solidFill>
            </a:endParaRPr>
          </a:p>
        </p:txBody>
      </p:sp>
      <p:sp>
        <p:nvSpPr>
          <p:cNvPr id="6" name="Номер слайда 5"/>
          <p:cNvSpPr>
            <a:spLocks noGrp="1"/>
          </p:cNvSpPr>
          <p:nvPr>
            <p:ph type="sldNum" sz="quarter" idx="12"/>
          </p:nvPr>
        </p:nvSpPr>
        <p:spPr/>
        <p:txBody>
          <a:bodyPr/>
          <a:lstStyle>
            <a:lvl1pPr>
              <a:defRPr>
                <a:solidFill>
                  <a:srgbClr val="FFFFFF"/>
                </a:solidFill>
              </a:defRPr>
            </a:lvl1pPr>
          </a:lstStyle>
          <a:p>
            <a:fld id="{A483448D-3A78-4528-A469-B745A65DA480}" type="slidenum">
              <a:rPr lang="en-US" smtClean="0"/>
              <a:pPr/>
              <a:t>‹#›</a:t>
            </a:fld>
            <a:endParaRPr lang="en-US"/>
          </a:p>
        </p:txBody>
      </p:sp>
      <p:sp>
        <p:nvSpPr>
          <p:cNvPr id="8" name="Содержимое 7"/>
          <p:cNvSpPr>
            <a:spLocks noGrp="1"/>
          </p:cNvSpPr>
          <p:nvPr>
            <p:ph sz="quarter" idx="1"/>
          </p:nvPr>
        </p:nvSpPr>
        <p:spPr>
          <a:xfrm>
            <a:off x="816864" y="1600200"/>
            <a:ext cx="10871200" cy="44958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val="1028147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7" name="Прямоугольник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Прямоугольник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Прямоугольник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Заголовок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7EAF463A-BC7C-46EE-9F1E-7F377CCA4891}" type="datetimeFigureOut">
              <a:rPr lang="en-US" smtClean="0">
                <a:solidFill>
                  <a:srgbClr val="4F271C"/>
                </a:solidFill>
              </a:rPr>
              <a:pPr/>
              <a:t>4/12/2018</a:t>
            </a:fld>
            <a:endParaRPr lang="en-US">
              <a:solidFill>
                <a:srgbClr val="4F271C"/>
              </a:solidFill>
            </a:endParaRPr>
          </a:p>
        </p:txBody>
      </p:sp>
      <p:sp>
        <p:nvSpPr>
          <p:cNvPr id="13" name="Номер слайда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A483448D-3A78-4528-A469-B745A65DA480}" type="slidenum">
              <a:rPr lang="en-US" smtClean="0"/>
              <a:pPr/>
              <a:t>‹#›</a:t>
            </a:fld>
            <a:endParaRPr lang="en-US"/>
          </a:p>
        </p:txBody>
      </p:sp>
      <p:sp>
        <p:nvSpPr>
          <p:cNvPr id="14" name="Нижний колонтитул 13"/>
          <p:cNvSpPr>
            <a:spLocks noGrp="1"/>
          </p:cNvSpPr>
          <p:nvPr>
            <p:ph type="ftr" sz="quarter" idx="12"/>
          </p:nvPr>
        </p:nvSpPr>
        <p:spPr/>
        <p:txBody>
          <a:bodyPr/>
          <a:lstStyle/>
          <a:p>
            <a:endParaRPr lang="en-US">
              <a:solidFill>
                <a:srgbClr val="4F271C"/>
              </a:solidFill>
            </a:endParaRPr>
          </a:p>
        </p:txBody>
      </p:sp>
    </p:spTree>
    <p:extLst>
      <p:ext uri="{BB962C8B-B14F-4D97-AF65-F5344CB8AC3E}">
        <p14:creationId xmlns:p14="http://schemas.microsoft.com/office/powerpoint/2010/main" val="310900101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9" name="Содержимое 8"/>
          <p:cNvSpPr>
            <a:spLocks noGrp="1"/>
          </p:cNvSpPr>
          <p:nvPr>
            <p:ph sz="quarter" idx="1"/>
          </p:nvPr>
        </p:nvSpPr>
        <p:spPr>
          <a:xfrm>
            <a:off x="812800" y="1589567"/>
            <a:ext cx="5181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6459868" y="1589567"/>
            <a:ext cx="5181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8" name="Дата 7"/>
          <p:cNvSpPr>
            <a:spLocks noGrp="1"/>
          </p:cNvSpPr>
          <p:nvPr>
            <p:ph type="dt" sz="half" idx="15"/>
          </p:nvPr>
        </p:nvSpPr>
        <p:spPr/>
        <p:txBody>
          <a:bodyPr rtlCol="0"/>
          <a:lstStyle/>
          <a:p>
            <a:fld id="{7EAF463A-BC7C-46EE-9F1E-7F377CCA4891}" type="datetimeFigureOut">
              <a:rPr lang="en-US" smtClean="0">
                <a:solidFill>
                  <a:srgbClr val="4F271C"/>
                </a:solidFill>
              </a:rPr>
              <a:pPr/>
              <a:t>4/12/2018</a:t>
            </a:fld>
            <a:endParaRPr lang="en-US">
              <a:solidFill>
                <a:srgbClr val="4F271C"/>
              </a:solidFill>
            </a:endParaRPr>
          </a:p>
        </p:txBody>
      </p:sp>
      <p:sp>
        <p:nvSpPr>
          <p:cNvPr id="10" name="Номер слайда 9"/>
          <p:cNvSpPr>
            <a:spLocks noGrp="1"/>
          </p:cNvSpPr>
          <p:nvPr>
            <p:ph type="sldNum" sz="quarter" idx="16"/>
          </p:nvPr>
        </p:nvSpPr>
        <p:spPr/>
        <p:txBody>
          <a:bodyPr rtlCol="0"/>
          <a:lstStyle/>
          <a:p>
            <a:fld id="{A483448D-3A78-4528-A469-B745A65DA480}" type="slidenum">
              <a:rPr lang="en-US" smtClean="0"/>
              <a:pPr/>
              <a:t>‹#›</a:t>
            </a:fld>
            <a:endParaRPr lang="en-US"/>
          </a:p>
        </p:txBody>
      </p:sp>
      <p:sp>
        <p:nvSpPr>
          <p:cNvPr id="12" name="Нижний колонтитул 11"/>
          <p:cNvSpPr>
            <a:spLocks noGrp="1"/>
          </p:cNvSpPr>
          <p:nvPr>
            <p:ph type="ftr" sz="quarter" idx="17"/>
          </p:nvPr>
        </p:nvSpPr>
        <p:spPr/>
        <p:txBody>
          <a:bodyPr rtlCol="0"/>
          <a:lstStyle/>
          <a:p>
            <a:endParaRPr lang="en-US">
              <a:solidFill>
                <a:srgbClr val="4F271C"/>
              </a:solidFill>
            </a:endParaRPr>
          </a:p>
        </p:txBody>
      </p:sp>
    </p:spTree>
    <p:extLst>
      <p:ext uri="{BB962C8B-B14F-4D97-AF65-F5344CB8AC3E}">
        <p14:creationId xmlns:p14="http://schemas.microsoft.com/office/powerpoint/2010/main" val="960168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1200" y="273050"/>
            <a:ext cx="10871200" cy="869950"/>
          </a:xfrm>
        </p:spPr>
        <p:txBody>
          <a:bodyPr anchor="ctr"/>
          <a:lstStyle>
            <a:lvl1pPr>
              <a:defRPr/>
            </a:lvl1pPr>
          </a:lstStyle>
          <a:p>
            <a:r>
              <a:rPr kumimoji="0" lang="ru-RU" smtClean="0"/>
              <a:t>Образец заголовка</a:t>
            </a:r>
            <a:endParaRPr kumimoji="0" lang="en-US"/>
          </a:p>
        </p:txBody>
      </p:sp>
      <p:sp>
        <p:nvSpPr>
          <p:cNvPr id="11" name="Содержимое 10"/>
          <p:cNvSpPr>
            <a:spLocks noGrp="1"/>
          </p:cNvSpPr>
          <p:nvPr>
            <p:ph sz="quarter" idx="2"/>
          </p:nvPr>
        </p:nvSpPr>
        <p:spPr>
          <a:xfrm>
            <a:off x="812800" y="2438400"/>
            <a:ext cx="51816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6400800" y="2438400"/>
            <a:ext cx="51816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5"/>
          </p:nvPr>
        </p:nvSpPr>
        <p:spPr/>
        <p:txBody>
          <a:bodyPr rtlCol="0"/>
          <a:lstStyle/>
          <a:p>
            <a:fld id="{7EAF463A-BC7C-46EE-9F1E-7F377CCA4891}" type="datetimeFigureOut">
              <a:rPr lang="en-US" smtClean="0">
                <a:solidFill>
                  <a:srgbClr val="4F271C"/>
                </a:solidFill>
              </a:rPr>
              <a:pPr/>
              <a:t>4/12/2018</a:t>
            </a:fld>
            <a:endParaRPr lang="en-US">
              <a:solidFill>
                <a:srgbClr val="4F271C"/>
              </a:solidFill>
            </a:endParaRPr>
          </a:p>
        </p:txBody>
      </p:sp>
      <p:sp>
        <p:nvSpPr>
          <p:cNvPr id="12" name="Номер слайда 11"/>
          <p:cNvSpPr>
            <a:spLocks noGrp="1"/>
          </p:cNvSpPr>
          <p:nvPr>
            <p:ph type="sldNum" sz="quarter" idx="16"/>
          </p:nvPr>
        </p:nvSpPr>
        <p:spPr/>
        <p:txBody>
          <a:bodyPr rtlCol="0"/>
          <a:lstStyle/>
          <a:p>
            <a:fld id="{A483448D-3A78-4528-A469-B745A65DA480}" type="slidenum">
              <a:rPr lang="en-US" smtClean="0"/>
              <a:pPr/>
              <a:t>‹#›</a:t>
            </a:fld>
            <a:endParaRPr lang="en-US"/>
          </a:p>
        </p:txBody>
      </p:sp>
      <p:sp>
        <p:nvSpPr>
          <p:cNvPr id="14" name="Нижний колонтитул 13"/>
          <p:cNvSpPr>
            <a:spLocks noGrp="1"/>
          </p:cNvSpPr>
          <p:nvPr>
            <p:ph type="ftr" sz="quarter" idx="17"/>
          </p:nvPr>
        </p:nvSpPr>
        <p:spPr/>
        <p:txBody>
          <a:bodyPr rtlCol="0"/>
          <a:lstStyle/>
          <a:p>
            <a:endParaRPr lang="en-US">
              <a:solidFill>
                <a:srgbClr val="4F271C"/>
              </a:solidFill>
            </a:endParaRPr>
          </a:p>
        </p:txBody>
      </p:sp>
      <p:sp>
        <p:nvSpPr>
          <p:cNvPr id="16" name="Текст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5" name="Текст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extLst>
      <p:ext uri="{BB962C8B-B14F-4D97-AF65-F5344CB8AC3E}">
        <p14:creationId xmlns:p14="http://schemas.microsoft.com/office/powerpoint/2010/main" val="3836753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EAF463A-BC7C-46EE-9F1E-7F377CCA4891}" type="datetimeFigureOut">
              <a:rPr lang="en-US" smtClean="0">
                <a:solidFill>
                  <a:srgbClr val="4F271C"/>
                </a:solidFill>
              </a:rPr>
              <a:pPr/>
              <a:t>4/12/2018</a:t>
            </a:fld>
            <a:endParaRPr lang="en-US">
              <a:solidFill>
                <a:srgbClr val="4F271C"/>
              </a:solidFill>
            </a:endParaRPr>
          </a:p>
        </p:txBody>
      </p:sp>
      <p:sp>
        <p:nvSpPr>
          <p:cNvPr id="4" name="Нижний колонтитул 3"/>
          <p:cNvSpPr>
            <a:spLocks noGrp="1"/>
          </p:cNvSpPr>
          <p:nvPr>
            <p:ph type="ftr" sz="quarter" idx="11"/>
          </p:nvPr>
        </p:nvSpPr>
        <p:spPr/>
        <p:txBody>
          <a:bodyPr/>
          <a:lstStyle/>
          <a:p>
            <a:endParaRPr lang="en-US">
              <a:solidFill>
                <a:srgbClr val="4F271C"/>
              </a:solidFill>
            </a:endParaRPr>
          </a:p>
        </p:txBody>
      </p:sp>
      <p:sp>
        <p:nvSpPr>
          <p:cNvPr id="5" name="Номер слайда 4"/>
          <p:cNvSpPr>
            <a:spLocks noGrp="1"/>
          </p:cNvSpPr>
          <p:nvPr>
            <p:ph type="sldNum" sz="quarter" idx="12"/>
          </p:nvPr>
        </p:nvSpPr>
        <p:spPr/>
        <p:txBody>
          <a:bodyPr/>
          <a:lstStyle>
            <a:lvl1pPr>
              <a:defRPr>
                <a:solidFill>
                  <a:srgbClr val="FFFFFF"/>
                </a:solidFill>
              </a:defRPr>
            </a:lvl1pPr>
          </a:lstStyle>
          <a:p>
            <a:fld id="{A483448D-3A78-4528-A469-B745A65DA480}" type="slidenum">
              <a:rPr lang="en-US" smtClean="0"/>
              <a:pPr/>
              <a:t>‹#›</a:t>
            </a:fld>
            <a:endParaRPr lang="en-US"/>
          </a:p>
        </p:txBody>
      </p:sp>
    </p:spTree>
    <p:extLst>
      <p:ext uri="{BB962C8B-B14F-4D97-AF65-F5344CB8AC3E}">
        <p14:creationId xmlns:p14="http://schemas.microsoft.com/office/powerpoint/2010/main" val="1172757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AF463A-BC7C-46EE-9F1E-7F377CCA4891}" type="datetimeFigureOut">
              <a:rPr lang="en-US" smtClean="0">
                <a:solidFill>
                  <a:srgbClr val="4F271C"/>
                </a:solidFill>
              </a:rPr>
              <a:pPr/>
              <a:t>4/12/2018</a:t>
            </a:fld>
            <a:endParaRPr lang="en-US">
              <a:solidFill>
                <a:srgbClr val="4F271C"/>
              </a:solidFill>
            </a:endParaRPr>
          </a:p>
        </p:txBody>
      </p:sp>
      <p:sp>
        <p:nvSpPr>
          <p:cNvPr id="3" name="Нижний колонтитул 2"/>
          <p:cNvSpPr>
            <a:spLocks noGrp="1"/>
          </p:cNvSpPr>
          <p:nvPr>
            <p:ph type="ftr" sz="quarter" idx="11"/>
          </p:nvPr>
        </p:nvSpPr>
        <p:spPr/>
        <p:txBody>
          <a:bodyPr/>
          <a:lstStyle/>
          <a:p>
            <a:endParaRPr lang="en-US">
              <a:solidFill>
                <a:srgbClr val="4F271C"/>
              </a:solidFill>
            </a:endParaRPr>
          </a:p>
        </p:txBody>
      </p:sp>
      <p:sp>
        <p:nvSpPr>
          <p:cNvPr id="4" name="Номер слайда 3"/>
          <p:cNvSpPr>
            <a:spLocks noGrp="1"/>
          </p:cNvSpPr>
          <p:nvPr>
            <p:ph type="sldNum" sz="quarter" idx="12"/>
          </p:nvPr>
        </p:nvSpPr>
        <p:spPr>
          <a:xfrm>
            <a:off x="0" y="6248400"/>
            <a:ext cx="711200" cy="381000"/>
          </a:xfrm>
        </p:spPr>
        <p:txBody>
          <a:bodyPr/>
          <a:lstStyle>
            <a:lvl1pPr>
              <a:defRPr>
                <a:solidFill>
                  <a:schemeClr val="tx2"/>
                </a:solidFill>
              </a:defRPr>
            </a:lvl1pPr>
          </a:lstStyle>
          <a:p>
            <a:fld id="{A483448D-3A78-4528-A469-B745A65DA480}" type="slidenum">
              <a:rPr lang="en-US" smtClean="0">
                <a:solidFill>
                  <a:srgbClr val="4F271C"/>
                </a:solidFill>
              </a:rPr>
              <a:pPr/>
              <a:t>‹#›</a:t>
            </a:fld>
            <a:endParaRPr lang="en-US">
              <a:solidFill>
                <a:srgbClr val="4F271C"/>
              </a:solidFill>
            </a:endParaRPr>
          </a:p>
        </p:txBody>
      </p:sp>
    </p:spTree>
    <p:extLst>
      <p:ext uri="{BB962C8B-B14F-4D97-AF65-F5344CB8AC3E}">
        <p14:creationId xmlns:p14="http://schemas.microsoft.com/office/powerpoint/2010/main" val="1261174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2800" y="273050"/>
            <a:ext cx="10769600" cy="869950"/>
          </a:xfrm>
        </p:spPr>
        <p:txBody>
          <a:bodyPr anchor="ctr"/>
          <a:lstStyle>
            <a:lvl1pPr algn="l">
              <a:buNone/>
              <a:defRPr sz="4400" b="0"/>
            </a:lvl1p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solidFill>
                  <a:srgbClr val="4F271C"/>
                </a:solidFill>
              </a:rPr>
              <a:pPr/>
              <a:t>4/12/2018</a:t>
            </a:fld>
            <a:endParaRPr lang="en-US">
              <a:solidFill>
                <a:srgbClr val="4F271C"/>
              </a:solidFill>
            </a:endParaRPr>
          </a:p>
        </p:txBody>
      </p:sp>
      <p:sp>
        <p:nvSpPr>
          <p:cNvPr id="6" name="Нижний колонтитул 5"/>
          <p:cNvSpPr>
            <a:spLocks noGrp="1"/>
          </p:cNvSpPr>
          <p:nvPr>
            <p:ph type="ftr" sz="quarter" idx="11"/>
          </p:nvPr>
        </p:nvSpPr>
        <p:spPr/>
        <p:txBody>
          <a:bodyPr/>
          <a:lstStyle/>
          <a:p>
            <a:endParaRPr lang="en-US">
              <a:solidFill>
                <a:srgbClr val="4F271C"/>
              </a:solidFill>
            </a:endParaRPr>
          </a:p>
        </p:txBody>
      </p:sp>
      <p:sp>
        <p:nvSpPr>
          <p:cNvPr id="7" name="Номер слайда 6"/>
          <p:cNvSpPr>
            <a:spLocks noGrp="1"/>
          </p:cNvSpPr>
          <p:nvPr>
            <p:ph type="sldNum" sz="quarter" idx="12"/>
          </p:nvPr>
        </p:nvSpPr>
        <p:spPr/>
        <p:txBody>
          <a:bodyPr/>
          <a:lstStyle>
            <a:lvl1pPr>
              <a:defRPr>
                <a:solidFill>
                  <a:srgbClr val="FFFFFF"/>
                </a:solidFill>
              </a:defRPr>
            </a:lvl1pPr>
          </a:lstStyle>
          <a:p>
            <a:fld id="{A483448D-3A78-4528-A469-B745A65DA480}" type="slidenum">
              <a:rPr lang="en-US" smtClean="0"/>
              <a:pPr/>
              <a:t>‹#›</a:t>
            </a:fld>
            <a:endParaRPr lang="en-US"/>
          </a:p>
        </p:txBody>
      </p:sp>
      <p:sp>
        <p:nvSpPr>
          <p:cNvPr id="3" name="Текст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9" name="Содержимое 8"/>
          <p:cNvSpPr>
            <a:spLocks noGrp="1"/>
          </p:cNvSpPr>
          <p:nvPr>
            <p:ph sz="quarter" idx="1"/>
          </p:nvPr>
        </p:nvSpPr>
        <p:spPr>
          <a:xfrm>
            <a:off x="3149600" y="1752600"/>
            <a:ext cx="8534400" cy="4419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val="792512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3">
        <a:schemeClr val="bg2"/>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8" name="Прямоугольник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Прямоугольник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Прямоугольник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Заголовок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ru-RU" smtClean="0"/>
              <a:t>Образец заголовка</a:t>
            </a:r>
            <a:endParaRPr kumimoji="0" lang="en-US"/>
          </a:p>
        </p:txBody>
      </p:sp>
      <p:sp>
        <p:nvSpPr>
          <p:cNvPr id="11" name="Прямоугольник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Дата 11"/>
          <p:cNvSpPr>
            <a:spLocks noGrp="1"/>
          </p:cNvSpPr>
          <p:nvPr>
            <p:ph type="dt" sz="half" idx="10"/>
          </p:nvPr>
        </p:nvSpPr>
        <p:spPr>
          <a:xfrm>
            <a:off x="8331200" y="6248401"/>
            <a:ext cx="3556000" cy="365125"/>
          </a:xfrm>
        </p:spPr>
        <p:txBody>
          <a:bodyPr rtlCol="0"/>
          <a:lstStyle/>
          <a:p>
            <a:fld id="{7EAF463A-BC7C-46EE-9F1E-7F377CCA4891}" type="datetimeFigureOut">
              <a:rPr lang="en-US" smtClean="0">
                <a:solidFill>
                  <a:srgbClr val="4F271C"/>
                </a:solidFill>
              </a:rPr>
              <a:pPr/>
              <a:t>4/12/2018</a:t>
            </a:fld>
            <a:endParaRPr lang="en-US">
              <a:solidFill>
                <a:srgbClr val="4F271C"/>
              </a:solidFill>
            </a:endParaRPr>
          </a:p>
        </p:txBody>
      </p:sp>
      <p:sp>
        <p:nvSpPr>
          <p:cNvPr id="13" name="Номер слайда 12"/>
          <p:cNvSpPr>
            <a:spLocks noGrp="1"/>
          </p:cNvSpPr>
          <p:nvPr>
            <p:ph type="sldNum" sz="quarter" idx="11"/>
          </p:nvPr>
        </p:nvSpPr>
        <p:spPr>
          <a:xfrm>
            <a:off x="0" y="4667249"/>
            <a:ext cx="1930400" cy="663578"/>
          </a:xfrm>
        </p:spPr>
        <p:txBody>
          <a:bodyPr rtlCol="0"/>
          <a:lstStyle>
            <a:lvl1pPr>
              <a:defRPr sz="2800"/>
            </a:lvl1pPr>
          </a:lstStyle>
          <a:p>
            <a:fld id="{A483448D-3A78-4528-A469-B745A65DA480}" type="slidenum">
              <a:rPr lang="en-US" smtClean="0"/>
              <a:pPr/>
              <a:t>‹#›</a:t>
            </a:fld>
            <a:endParaRPr lang="en-US"/>
          </a:p>
        </p:txBody>
      </p:sp>
      <p:sp>
        <p:nvSpPr>
          <p:cNvPr id="14" name="Нижний колонтитул 13"/>
          <p:cNvSpPr>
            <a:spLocks noGrp="1"/>
          </p:cNvSpPr>
          <p:nvPr>
            <p:ph type="ftr" sz="quarter" idx="12"/>
          </p:nvPr>
        </p:nvSpPr>
        <p:spPr>
          <a:xfrm>
            <a:off x="2133600" y="6248207"/>
            <a:ext cx="6096000" cy="365125"/>
          </a:xfrm>
        </p:spPr>
        <p:txBody>
          <a:bodyPr rtlCol="0"/>
          <a:lstStyle/>
          <a:p>
            <a:endParaRPr lang="en-US">
              <a:solidFill>
                <a:srgbClr val="4F271C"/>
              </a:solidFill>
            </a:endParaRPr>
          </a:p>
        </p:txBody>
      </p:sp>
      <p:sp>
        <p:nvSpPr>
          <p:cNvPr id="3" name="Рисунок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ru-RU" smtClean="0"/>
              <a:t>Вставка рисунка</a:t>
            </a:r>
            <a:endParaRPr kumimoji="0" lang="en-US" dirty="0"/>
          </a:p>
        </p:txBody>
      </p:sp>
    </p:spTree>
    <p:extLst>
      <p:ext uri="{BB962C8B-B14F-4D97-AF65-F5344CB8AC3E}">
        <p14:creationId xmlns:p14="http://schemas.microsoft.com/office/powerpoint/2010/main" val="121973547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812800" y="228600"/>
            <a:ext cx="10871200" cy="9906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7EAF463A-BC7C-46EE-9F1E-7F377CCA4891}" type="datetimeFigureOut">
              <a:rPr lang="en-US" smtClean="0">
                <a:solidFill>
                  <a:srgbClr val="4F271C"/>
                </a:solidFill>
              </a:rPr>
              <a:pPr/>
              <a:t>4/12/2018</a:t>
            </a:fld>
            <a:endParaRPr lang="en-US">
              <a:solidFill>
                <a:srgbClr val="4F271C"/>
              </a:solidFill>
            </a:endParaRPr>
          </a:p>
        </p:txBody>
      </p:sp>
      <p:sp>
        <p:nvSpPr>
          <p:cNvPr id="3" name="Нижний колонтитул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a:solidFill>
                <a:srgbClr val="4F271C"/>
              </a:solidFill>
            </a:endParaRPr>
          </a:p>
        </p:txBody>
      </p:sp>
      <p:sp>
        <p:nvSpPr>
          <p:cNvPr id="7" name="Прямоугольник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Прямоугольник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Прямоугольник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3" name="Номер слайда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483448D-3A78-4528-A469-B745A65DA480}" type="slidenum">
              <a:rPr lang="en-US" smtClean="0"/>
              <a:pPr/>
              <a:t>‹#›</a:t>
            </a:fld>
            <a:endParaRPr lang="en-US"/>
          </a:p>
        </p:txBody>
      </p:sp>
    </p:spTree>
    <p:extLst>
      <p:ext uri="{BB962C8B-B14F-4D97-AF65-F5344CB8AC3E}">
        <p14:creationId xmlns:p14="http://schemas.microsoft.com/office/powerpoint/2010/main" val="26068846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gif"/></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4c.magnavox.com/files/2/22pfl3500_t3/22pfl3500_t3__fp_.jpg"/>
          <p:cNvPicPr>
            <a:picLocks noChangeAspect="1" noChangeArrowheads="1"/>
          </p:cNvPicPr>
          <p:nvPr/>
        </p:nvPicPr>
        <p:blipFill rotWithShape="1">
          <a:blip r:embed="rId2">
            <a:extLst>
              <a:ext uri="{28A0092B-C50C-407E-A947-70E740481C1C}">
                <a14:useLocalDpi xmlns:a14="http://schemas.microsoft.com/office/drawing/2010/main" val="0"/>
              </a:ext>
            </a:extLst>
          </a:blip>
          <a:srcRect l="15862" t="3837" r="14748" b="15846"/>
          <a:stretch/>
        </p:blipFill>
        <p:spPr bwMode="auto">
          <a:xfrm>
            <a:off x="1600200" y="0"/>
            <a:ext cx="9296401" cy="66760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m4c.magnavox.com/files/2/22pfl3500_t3/22pfl3500_t3__fp_.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862" t="3837" r="14748" b="15846"/>
          <a:stretch/>
        </p:blipFill>
        <p:spPr bwMode="auto">
          <a:xfrm>
            <a:off x="3127386" y="666750"/>
            <a:ext cx="6242028" cy="43138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m4c.magnavox.com/files/2/22pfl3500_t3/22pfl3500_t3__fp_.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862" t="3837" r="14748" b="15846"/>
          <a:stretch/>
        </p:blipFill>
        <p:spPr bwMode="auto">
          <a:xfrm>
            <a:off x="4144968" y="1082660"/>
            <a:ext cx="4206864" cy="29073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m4c.magnavox.com/files/2/22pfl3500_t3/22pfl3500_t3__fp_.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862" t="3837" r="14748" b="15846"/>
          <a:stretch/>
        </p:blipFill>
        <p:spPr bwMode="auto">
          <a:xfrm>
            <a:off x="4821814" y="1295400"/>
            <a:ext cx="2906712" cy="20088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m4c.magnavox.com/files/2/22pfl3500_t3/22pfl3500_t3__fp_.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5862" t="3837" r="14748" b="15846"/>
          <a:stretch/>
        </p:blipFill>
        <p:spPr bwMode="auto">
          <a:xfrm>
            <a:off x="5276629" y="1443504"/>
            <a:ext cx="1997081" cy="138019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m4c.magnavox.com/files/2/22pfl3500_t3/22pfl3500_t3__fp_.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5862" t="3837" r="14748" b="15846"/>
          <a:stretch/>
        </p:blipFill>
        <p:spPr bwMode="auto">
          <a:xfrm>
            <a:off x="5514832" y="1543052"/>
            <a:ext cx="1467136" cy="101394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m4c.magnavox.com/files/2/22pfl3500_t3/22pfl3500_t3__fp_.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5862" t="3837" r="14748" b="15846"/>
          <a:stretch/>
        </p:blipFill>
        <p:spPr bwMode="auto">
          <a:xfrm>
            <a:off x="5716580" y="1686724"/>
            <a:ext cx="1051361" cy="7266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www.m4c.magnavox.com/files/2/22pfl3500_t3/22pfl3500_t3__fp_.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5862" t="3837" r="14748" b="15846"/>
          <a:stretch/>
        </p:blipFill>
        <p:spPr bwMode="auto">
          <a:xfrm>
            <a:off x="5854362" y="1779824"/>
            <a:ext cx="680395" cy="47022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981968" y="6547032"/>
            <a:ext cx="5630091" cy="369332"/>
          </a:xfrm>
          <a:prstGeom prst="rect">
            <a:avLst/>
          </a:prstGeom>
          <a:noFill/>
        </p:spPr>
        <p:txBody>
          <a:bodyPr wrap="square" rtlCol="0">
            <a:spAutoFit/>
          </a:bodyPr>
          <a:lstStyle/>
          <a:p>
            <a:r>
              <a:rPr lang="ru-RU" dirty="0" smtClean="0">
                <a:latin typeface="Times New Roman" panose="02020603050405020304" pitchFamily="18" charset="0"/>
                <a:cs typeface="Times New Roman" panose="02020603050405020304" pitchFamily="18" charset="0"/>
              </a:rPr>
              <a:t>Выполнил Багаев Александр Валерьевич, г. Саратов</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487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ltLang="ru-RU" dirty="0"/>
              <a:t>Задача </a:t>
            </a:r>
            <a:r>
              <a:rPr lang="ru-RU" altLang="ru-RU" dirty="0" smtClean="0"/>
              <a:t>1</a:t>
            </a:r>
            <a:endParaRPr lang="ru-RU" dirty="0"/>
          </a:p>
        </p:txBody>
      </p:sp>
      <p:sp>
        <p:nvSpPr>
          <p:cNvPr id="3" name="Объект 2"/>
          <p:cNvSpPr>
            <a:spLocks noGrp="1"/>
          </p:cNvSpPr>
          <p:nvPr>
            <p:ph sz="quarter" idx="1"/>
          </p:nvPr>
        </p:nvSpPr>
        <p:spPr/>
        <p:txBody>
          <a:bodyPr/>
          <a:lstStyle/>
          <a:p>
            <a:r>
              <a:rPr lang="ru-RU" dirty="0" smtClean="0"/>
              <a:t>Напишите рекурсивную программу для вычисления факториала заданного числа </a:t>
            </a:r>
            <a:r>
              <a:rPr lang="en-US" dirty="0" smtClean="0"/>
              <a:t>N.</a:t>
            </a:r>
            <a:endParaRPr lang="ru-RU" dirty="0"/>
          </a:p>
        </p:txBody>
      </p:sp>
    </p:spTree>
    <p:extLst>
      <p:ext uri="{BB962C8B-B14F-4D97-AF65-F5344CB8AC3E}">
        <p14:creationId xmlns:p14="http://schemas.microsoft.com/office/powerpoint/2010/main" val="32403965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p:txBody>
          <a:bodyPr/>
          <a:lstStyle/>
          <a:p>
            <a:r>
              <a:rPr lang="ru-RU" altLang="ru-RU" dirty="0" smtClean="0"/>
              <a:t>Задача 2</a:t>
            </a:r>
          </a:p>
        </p:txBody>
      </p:sp>
      <p:sp>
        <p:nvSpPr>
          <p:cNvPr id="14339" name="Содержимое 2"/>
          <p:cNvSpPr>
            <a:spLocks noGrp="1"/>
          </p:cNvSpPr>
          <p:nvPr>
            <p:ph sz="quarter" idx="1"/>
          </p:nvPr>
        </p:nvSpPr>
        <p:spPr>
          <a:xfrm>
            <a:off x="714502" y="1907075"/>
            <a:ext cx="10871200" cy="4495800"/>
          </a:xfrm>
        </p:spPr>
        <p:txBody>
          <a:bodyPr>
            <a:normAutofit/>
          </a:bodyPr>
          <a:lstStyle/>
          <a:p>
            <a:r>
              <a:rPr lang="ru-RU" altLang="ru-RU" sz="2400" dirty="0" smtClean="0"/>
              <a:t>Напишите программу, которая бы выводила последовательность Фибоначчи до заданного числа</a:t>
            </a:r>
            <a:r>
              <a:rPr lang="en-US" altLang="ru-RU" sz="2400" dirty="0" smtClean="0"/>
              <a:t>.</a:t>
            </a:r>
            <a:endParaRPr lang="ru-RU" altLang="ru-RU" sz="2400" dirty="0" smtClean="0"/>
          </a:p>
        </p:txBody>
      </p:sp>
      <p:sp>
        <p:nvSpPr>
          <p:cNvPr id="2" name="Прямоугольник 1"/>
          <p:cNvSpPr/>
          <p:nvPr/>
        </p:nvSpPr>
        <p:spPr>
          <a:xfrm>
            <a:off x="1252283" y="3441680"/>
            <a:ext cx="9795637" cy="3046988"/>
          </a:xfrm>
          <a:prstGeom prst="rect">
            <a:avLst/>
          </a:prstGeom>
        </p:spPr>
        <p:txBody>
          <a:bodyPr wrap="square">
            <a:spAutoFit/>
          </a:bodyPr>
          <a:lstStyle/>
          <a:p>
            <a:pPr algn="just"/>
            <a:r>
              <a:rPr lang="ru-RU" sz="3600" b="1" u="sng" dirty="0" smtClean="0">
                <a:effectLst/>
              </a:rPr>
              <a:t>Замечание</a:t>
            </a:r>
            <a:r>
              <a:rPr lang="en-US" sz="3600" b="1" u="sng" dirty="0" smtClean="0">
                <a:effectLst/>
              </a:rPr>
              <a:t>: </a:t>
            </a:r>
          </a:p>
          <a:p>
            <a:pPr algn="just"/>
            <a:endParaRPr lang="en-US" sz="3600" b="1" u="sng" dirty="0" smtClean="0">
              <a:effectLst/>
            </a:endParaRPr>
          </a:p>
          <a:p>
            <a:pPr algn="just"/>
            <a:r>
              <a:rPr lang="ru-RU" sz="2400" dirty="0" smtClean="0">
                <a:effectLst/>
              </a:rPr>
              <a:t>При работе с рекурсивными функциями можно легко превысить глубину допустимой в </a:t>
            </a:r>
            <a:r>
              <a:rPr lang="ru-RU" sz="2400" dirty="0" err="1" smtClean="0">
                <a:effectLst/>
              </a:rPr>
              <a:t>Python</a:t>
            </a:r>
            <a:r>
              <a:rPr lang="ru-RU" sz="2400" dirty="0" smtClean="0">
                <a:effectLst/>
              </a:rPr>
              <a:t> рекурсии. Для настройки глубины рекурсии следует использовать функцию </a:t>
            </a:r>
            <a:r>
              <a:rPr lang="ru-RU" sz="2400" dirty="0" err="1" smtClean="0">
                <a:effectLst/>
              </a:rPr>
              <a:t>setrecursionlimit</a:t>
            </a:r>
            <a:r>
              <a:rPr lang="ru-RU" sz="2400" dirty="0" smtClean="0">
                <a:effectLst/>
              </a:rPr>
              <a:t>(N)из модуля </a:t>
            </a:r>
            <a:r>
              <a:rPr lang="ru-RU" sz="2400" dirty="0" err="1" smtClean="0">
                <a:effectLst/>
              </a:rPr>
              <a:t>sys</a:t>
            </a:r>
            <a:r>
              <a:rPr lang="ru-RU" sz="2400" dirty="0" smtClean="0">
                <a:effectLst/>
              </a:rPr>
              <a:t>, установив требуемое значение N.</a:t>
            </a:r>
          </a:p>
          <a:p>
            <a:pPr algn="just"/>
            <a:r>
              <a:rPr lang="ru-RU" sz="2400" dirty="0" smtClean="0">
                <a:effectLst/>
              </a:rPr>
              <a:t>.</a:t>
            </a:r>
            <a:endParaRPr lang="ru-RU" sz="2400" dirty="0">
              <a:effectLst/>
            </a:endParaRPr>
          </a:p>
        </p:txBody>
      </p:sp>
    </p:spTree>
    <p:extLst>
      <p:ext uri="{BB962C8B-B14F-4D97-AF65-F5344CB8AC3E}">
        <p14:creationId xmlns:p14="http://schemas.microsoft.com/office/powerpoint/2010/main" val="9173476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p:txBody>
          <a:bodyPr/>
          <a:lstStyle/>
          <a:p>
            <a:r>
              <a:rPr lang="ru-RU" altLang="ru-RU" dirty="0" smtClean="0"/>
              <a:t>Задача 3</a:t>
            </a:r>
          </a:p>
        </p:txBody>
      </p:sp>
      <p:sp>
        <p:nvSpPr>
          <p:cNvPr id="15363" name="Содержимое 2"/>
          <p:cNvSpPr>
            <a:spLocks noGrp="1"/>
          </p:cNvSpPr>
          <p:nvPr>
            <p:ph sz="quarter" idx="1"/>
          </p:nvPr>
        </p:nvSpPr>
        <p:spPr/>
        <p:txBody>
          <a:bodyPr>
            <a:normAutofit fontScale="92500" lnSpcReduction="10000"/>
          </a:bodyPr>
          <a:lstStyle/>
          <a:p>
            <a:r>
              <a:rPr lang="ru-RU" altLang="ru-RU" sz="2600" dirty="0" smtClean="0"/>
              <a:t>Напишите программу, которая печатает следующий рисунок</a:t>
            </a:r>
            <a:r>
              <a:rPr lang="en-US" altLang="ru-RU" sz="2600" dirty="0" smtClean="0"/>
              <a:t> </a:t>
            </a:r>
            <a:r>
              <a:rPr lang="ru-RU" altLang="ru-RU" sz="2600" dirty="0" smtClean="0"/>
              <a:t>с помощью рекурсии</a:t>
            </a:r>
            <a:r>
              <a:rPr lang="en-US" altLang="ru-RU" sz="2600" dirty="0" smtClean="0"/>
              <a:t>:</a:t>
            </a:r>
          </a:p>
          <a:p>
            <a:pPr>
              <a:buFont typeface="Wingdings 2" panose="05020102010507070707" pitchFamily="18" charset="2"/>
              <a:buNone/>
            </a:pPr>
            <a:r>
              <a:rPr lang="ru-RU" altLang="ru-RU" dirty="0" smtClean="0"/>
              <a:t>* </a:t>
            </a:r>
          </a:p>
          <a:p>
            <a:pPr>
              <a:buFont typeface="Wingdings 2" panose="05020102010507070707" pitchFamily="18" charset="2"/>
              <a:buNone/>
            </a:pPr>
            <a:r>
              <a:rPr lang="ru-RU" altLang="ru-RU" dirty="0" smtClean="0"/>
              <a:t>* * </a:t>
            </a:r>
          </a:p>
          <a:p>
            <a:pPr>
              <a:buFont typeface="Wingdings 2" panose="05020102010507070707" pitchFamily="18" charset="2"/>
              <a:buNone/>
            </a:pPr>
            <a:r>
              <a:rPr lang="ru-RU" altLang="ru-RU" dirty="0" smtClean="0"/>
              <a:t>* * * </a:t>
            </a:r>
          </a:p>
          <a:p>
            <a:pPr>
              <a:buFont typeface="Wingdings 2" panose="05020102010507070707" pitchFamily="18" charset="2"/>
              <a:buNone/>
            </a:pPr>
            <a:r>
              <a:rPr lang="ru-RU" altLang="ru-RU" dirty="0" smtClean="0"/>
              <a:t>* * * * </a:t>
            </a:r>
          </a:p>
          <a:p>
            <a:pPr>
              <a:buFont typeface="Wingdings 2" panose="05020102010507070707" pitchFamily="18" charset="2"/>
              <a:buNone/>
            </a:pPr>
            <a:r>
              <a:rPr lang="ru-RU" altLang="ru-RU" dirty="0" smtClean="0"/>
              <a:t>* * * * * </a:t>
            </a:r>
          </a:p>
          <a:p>
            <a:pPr>
              <a:buFont typeface="Wingdings 2" panose="05020102010507070707" pitchFamily="18" charset="2"/>
              <a:buNone/>
            </a:pPr>
            <a:r>
              <a:rPr lang="ru-RU" altLang="ru-RU" dirty="0" smtClean="0"/>
              <a:t>* * * * * * </a:t>
            </a:r>
          </a:p>
          <a:p>
            <a:pPr>
              <a:buFont typeface="Wingdings 2" panose="05020102010507070707" pitchFamily="18" charset="2"/>
              <a:buNone/>
            </a:pPr>
            <a:r>
              <a:rPr lang="ru-RU" altLang="ru-RU" dirty="0" smtClean="0"/>
              <a:t>* * * * * * * </a:t>
            </a:r>
          </a:p>
          <a:p>
            <a:pPr>
              <a:buFont typeface="Wingdings 2" panose="05020102010507070707" pitchFamily="18" charset="2"/>
              <a:buNone/>
            </a:pPr>
            <a:r>
              <a:rPr lang="ru-RU" altLang="ru-RU" dirty="0" smtClean="0"/>
              <a:t>* * * * * * * * </a:t>
            </a:r>
          </a:p>
        </p:txBody>
      </p:sp>
    </p:spTree>
    <p:extLst>
      <p:ext uri="{BB962C8B-B14F-4D97-AF65-F5344CB8AC3E}">
        <p14:creationId xmlns:p14="http://schemas.microsoft.com/office/powerpoint/2010/main" val="14436286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p:txBody>
          <a:bodyPr/>
          <a:lstStyle/>
          <a:p>
            <a:r>
              <a:rPr lang="ru-RU" altLang="ru-RU" dirty="0" smtClean="0"/>
              <a:t>Графические библиотеки</a:t>
            </a:r>
          </a:p>
        </p:txBody>
      </p:sp>
      <p:sp>
        <p:nvSpPr>
          <p:cNvPr id="7171" name="Содержимое 2"/>
          <p:cNvSpPr>
            <a:spLocks noGrp="1"/>
          </p:cNvSpPr>
          <p:nvPr>
            <p:ph idx="1"/>
          </p:nvPr>
        </p:nvSpPr>
        <p:spPr/>
        <p:txBody>
          <a:bodyPr/>
          <a:lstStyle/>
          <a:p>
            <a:r>
              <a:rPr lang="en-US" altLang="ru-RU" sz="3200" dirty="0" err="1"/>
              <a:t>Tkinter</a:t>
            </a:r>
            <a:endParaRPr lang="ru-RU" altLang="ru-RU" sz="3200" dirty="0"/>
          </a:p>
          <a:p>
            <a:r>
              <a:rPr lang="en-US" altLang="ru-RU" sz="3200" dirty="0" err="1"/>
              <a:t>Pygame</a:t>
            </a:r>
            <a:endParaRPr lang="en-US" altLang="ru-RU" sz="3200" dirty="0"/>
          </a:p>
          <a:p>
            <a:r>
              <a:rPr lang="en-US" altLang="ru-RU" sz="3200" dirty="0" err="1"/>
              <a:t>Pythonwin</a:t>
            </a:r>
            <a:endParaRPr lang="en-US" altLang="ru-RU" sz="3200" dirty="0"/>
          </a:p>
          <a:p>
            <a:r>
              <a:rPr lang="en-US" altLang="ru-RU" sz="3200" dirty="0" err="1" smtClean="0"/>
              <a:t>PythonCard</a:t>
            </a:r>
            <a:endParaRPr lang="en-US" altLang="ru-RU" sz="3200" dirty="0" smtClean="0"/>
          </a:p>
          <a:p>
            <a:r>
              <a:rPr lang="en-US" altLang="ru-RU" sz="3200" dirty="0" smtClean="0"/>
              <a:t>Turtle</a:t>
            </a:r>
            <a:endParaRPr lang="ru-RU" altLang="ru-RU" sz="3200" dirty="0"/>
          </a:p>
        </p:txBody>
      </p:sp>
    </p:spTree>
    <p:extLst>
      <p:ext uri="{BB962C8B-B14F-4D97-AF65-F5344CB8AC3E}">
        <p14:creationId xmlns:p14="http://schemas.microsoft.com/office/powerpoint/2010/main" val="29812372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ЧЕРЕПАШКА</a:t>
            </a:r>
            <a:endParaRPr lang="ru-RU" dirty="0"/>
          </a:p>
        </p:txBody>
      </p:sp>
      <p:sp>
        <p:nvSpPr>
          <p:cNvPr id="3" name="Объект 2"/>
          <p:cNvSpPr>
            <a:spLocks noGrp="1"/>
          </p:cNvSpPr>
          <p:nvPr>
            <p:ph sz="quarter" idx="1"/>
          </p:nvPr>
        </p:nvSpPr>
        <p:spPr>
          <a:xfrm>
            <a:off x="0" y="1600200"/>
            <a:ext cx="5581650" cy="2308324"/>
          </a:xfrm>
        </p:spPr>
        <p:style>
          <a:lnRef idx="2">
            <a:schemeClr val="accent2"/>
          </a:lnRef>
          <a:fillRef idx="1">
            <a:schemeClr val="lt1"/>
          </a:fillRef>
          <a:effectRef idx="0">
            <a:schemeClr val="accent2"/>
          </a:effectRef>
          <a:fontRef idx="minor">
            <a:schemeClr val="dk1"/>
          </a:fontRef>
        </p:style>
        <p:txBody>
          <a:bodyPr>
            <a:normAutofit/>
          </a:bodyPr>
          <a:lstStyle/>
          <a:p>
            <a:r>
              <a:rPr lang="ru-RU" sz="2400" b="1" dirty="0" smtClean="0"/>
              <a:t>Команды </a:t>
            </a:r>
            <a:r>
              <a:rPr lang="ru-RU" sz="2400" b="1" dirty="0"/>
              <a:t>для перемещения курсора:</a:t>
            </a:r>
            <a:r>
              <a:rPr lang="ru-RU" sz="2400" dirty="0"/>
              <a:t/>
            </a:r>
            <a:br>
              <a:rPr lang="ru-RU" sz="2400" dirty="0"/>
            </a:br>
            <a:r>
              <a:rPr lang="en-US" sz="2400" dirty="0"/>
              <a:t>forward(n) #</a:t>
            </a:r>
            <a:r>
              <a:rPr lang="ru-RU" sz="2400" dirty="0"/>
              <a:t>вперед на </a:t>
            </a:r>
            <a:r>
              <a:rPr lang="en-US" sz="2400" dirty="0"/>
              <a:t>n </a:t>
            </a:r>
            <a:r>
              <a:rPr lang="ru-RU" sz="2400" dirty="0"/>
              <a:t>пикселей</a:t>
            </a:r>
            <a:br>
              <a:rPr lang="ru-RU" sz="2400" dirty="0"/>
            </a:br>
            <a:r>
              <a:rPr lang="en-US" sz="2400" dirty="0"/>
              <a:t>backward(n) #</a:t>
            </a:r>
            <a:r>
              <a:rPr lang="ru-RU" sz="2400" dirty="0"/>
              <a:t>назад на </a:t>
            </a:r>
            <a:r>
              <a:rPr lang="en-US" sz="2400" dirty="0"/>
              <a:t>n </a:t>
            </a:r>
            <a:r>
              <a:rPr lang="ru-RU" sz="2400" dirty="0"/>
              <a:t>пикселей</a:t>
            </a:r>
            <a:br>
              <a:rPr lang="ru-RU" sz="2400" dirty="0"/>
            </a:br>
            <a:r>
              <a:rPr lang="en-US" sz="2400" dirty="0"/>
              <a:t>left(n) #</a:t>
            </a:r>
            <a:r>
              <a:rPr lang="ru-RU" sz="2400" dirty="0"/>
              <a:t>влево на </a:t>
            </a:r>
            <a:r>
              <a:rPr lang="en-US" sz="2400" dirty="0"/>
              <a:t>n </a:t>
            </a:r>
            <a:r>
              <a:rPr lang="ru-RU" sz="2400" dirty="0"/>
              <a:t>градусов</a:t>
            </a:r>
            <a:br>
              <a:rPr lang="ru-RU" sz="2400" dirty="0"/>
            </a:br>
            <a:r>
              <a:rPr lang="en-US" sz="2400" dirty="0"/>
              <a:t>right(n) #</a:t>
            </a:r>
            <a:r>
              <a:rPr lang="ru-RU" sz="2400" dirty="0"/>
              <a:t>вправо на </a:t>
            </a:r>
            <a:r>
              <a:rPr lang="en-US" sz="2400" dirty="0"/>
              <a:t>n </a:t>
            </a:r>
            <a:r>
              <a:rPr lang="ru-RU" sz="2400" dirty="0"/>
              <a:t>градусов</a:t>
            </a:r>
            <a:br>
              <a:rPr lang="ru-RU" sz="2400" dirty="0"/>
            </a:br>
            <a:endParaRPr lang="ru-RU" sz="2400" dirty="0"/>
          </a:p>
        </p:txBody>
      </p:sp>
      <p:sp>
        <p:nvSpPr>
          <p:cNvPr id="4" name="Прямоугольник 3"/>
          <p:cNvSpPr/>
          <p:nvPr/>
        </p:nvSpPr>
        <p:spPr>
          <a:xfrm>
            <a:off x="5581650" y="1600200"/>
            <a:ext cx="6362700" cy="23083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2400" b="1" dirty="0" smtClean="0"/>
              <a:t>Команды рисования:</a:t>
            </a:r>
            <a:r>
              <a:rPr lang="ru-RU" sz="2400" dirty="0" smtClean="0"/>
              <a:t/>
            </a:r>
            <a:br>
              <a:rPr lang="ru-RU" sz="2400" dirty="0" smtClean="0"/>
            </a:br>
            <a:r>
              <a:rPr lang="en-US" sz="2400" dirty="0" smtClean="0"/>
              <a:t>down() #</a:t>
            </a:r>
            <a:r>
              <a:rPr lang="ru-RU" sz="2400" dirty="0" smtClean="0"/>
              <a:t>опустить курсор для рисования</a:t>
            </a:r>
            <a:br>
              <a:rPr lang="ru-RU" sz="2400" dirty="0" smtClean="0"/>
            </a:br>
            <a:r>
              <a:rPr lang="en-US" sz="2400" dirty="0" smtClean="0"/>
              <a:t>up() #</a:t>
            </a:r>
            <a:r>
              <a:rPr lang="ru-RU" sz="2400" dirty="0" smtClean="0"/>
              <a:t>поднять курсор</a:t>
            </a:r>
            <a:br>
              <a:rPr lang="ru-RU" sz="2400" dirty="0" smtClean="0"/>
            </a:br>
            <a:r>
              <a:rPr lang="en-US" sz="2400" dirty="0" smtClean="0"/>
              <a:t>width(n) #</a:t>
            </a:r>
            <a:r>
              <a:rPr lang="ru-RU" sz="2400" dirty="0" smtClean="0"/>
              <a:t>ширина следа курсора в </a:t>
            </a:r>
            <a:r>
              <a:rPr lang="en-US" sz="2400" dirty="0" smtClean="0"/>
              <a:t>n </a:t>
            </a:r>
            <a:r>
              <a:rPr lang="ru-RU" sz="2400" dirty="0" smtClean="0"/>
              <a:t>пикселей</a:t>
            </a:r>
            <a:br>
              <a:rPr lang="ru-RU" sz="2400" dirty="0" smtClean="0"/>
            </a:br>
            <a:r>
              <a:rPr lang="ru-RU" sz="2400" dirty="0" smtClean="0"/>
              <a:t>с</a:t>
            </a:r>
            <a:r>
              <a:rPr lang="en-US" sz="2400" dirty="0" err="1" smtClean="0"/>
              <a:t>olor</a:t>
            </a:r>
            <a:r>
              <a:rPr lang="en-US" sz="2400" dirty="0" smtClean="0"/>
              <a:t>(s) #</a:t>
            </a:r>
            <a:r>
              <a:rPr lang="ru-RU" sz="2400" dirty="0" smtClean="0"/>
              <a:t>где </a:t>
            </a:r>
            <a:r>
              <a:rPr lang="en-US" sz="2400" dirty="0" smtClean="0"/>
              <a:t>s #</a:t>
            </a:r>
            <a:r>
              <a:rPr lang="ru-RU" sz="2400" dirty="0" smtClean="0"/>
              <a:t>цвет рисования курсора</a:t>
            </a:r>
            <a:r>
              <a:rPr lang="en-US" sz="2400" dirty="0" smtClean="0"/>
              <a:t/>
            </a:r>
            <a:br>
              <a:rPr lang="en-US" sz="2400" dirty="0" smtClean="0"/>
            </a:br>
            <a:endParaRPr lang="ru-RU" sz="2400" dirty="0"/>
          </a:p>
        </p:txBody>
      </p:sp>
      <p:sp>
        <p:nvSpPr>
          <p:cNvPr id="5" name="Прямоугольник 4"/>
          <p:cNvSpPr/>
          <p:nvPr/>
        </p:nvSpPr>
        <p:spPr>
          <a:xfrm>
            <a:off x="0" y="3908524"/>
            <a:ext cx="11944349" cy="23083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2400" b="1" dirty="0" smtClean="0"/>
              <a:t>Дополнительно:</a:t>
            </a:r>
          </a:p>
          <a:p>
            <a:r>
              <a:rPr lang="en-US" sz="2400" dirty="0" smtClean="0"/>
              <a:t>Import turtle #</a:t>
            </a:r>
            <a:r>
              <a:rPr lang="ru-RU" sz="2400" dirty="0" smtClean="0"/>
              <a:t>подключение библиотеки</a:t>
            </a:r>
          </a:p>
          <a:p>
            <a:r>
              <a:rPr lang="en-US" sz="2400" dirty="0" smtClean="0"/>
              <a:t>reset() #</a:t>
            </a:r>
            <a:r>
              <a:rPr lang="ru-RU" sz="2400" dirty="0" smtClean="0"/>
              <a:t>очищается экран, возвращает курсор</a:t>
            </a:r>
            <a:br>
              <a:rPr lang="ru-RU" sz="2400" dirty="0" smtClean="0"/>
            </a:br>
            <a:r>
              <a:rPr lang="en-US" sz="2400" dirty="0" err="1" smtClean="0"/>
              <a:t>mainloop</a:t>
            </a:r>
            <a:r>
              <a:rPr lang="en-US" sz="2400" dirty="0" smtClean="0"/>
              <a:t>() #</a:t>
            </a:r>
            <a:r>
              <a:rPr lang="ru-RU" sz="2400" dirty="0" smtClean="0"/>
              <a:t>задержка окна</a:t>
            </a:r>
            <a:br>
              <a:rPr lang="ru-RU" sz="2400" dirty="0" smtClean="0"/>
            </a:br>
            <a:r>
              <a:rPr lang="ru-RU" sz="2400" dirty="0" err="1" smtClean="0"/>
              <a:t>speed</a:t>
            </a:r>
            <a:r>
              <a:rPr lang="ru-RU" sz="2400" dirty="0" smtClean="0"/>
              <a:t>(</a:t>
            </a:r>
            <a:r>
              <a:rPr lang="ru-RU" sz="2400" dirty="0" err="1" smtClean="0"/>
              <a:t>speed</a:t>
            </a:r>
            <a:r>
              <a:rPr lang="ru-RU" sz="2400" dirty="0" smtClean="0"/>
              <a:t>) </a:t>
            </a:r>
            <a:r>
              <a:rPr lang="en-US" sz="2400" dirty="0" smtClean="0"/>
              <a:t>#</a:t>
            </a:r>
            <a:r>
              <a:rPr lang="ru-RU" sz="2400" dirty="0" smtClean="0"/>
              <a:t>Установить скорость черепашки. </a:t>
            </a:r>
            <a:r>
              <a:rPr lang="ru-RU" sz="2400" dirty="0" err="1" smtClean="0"/>
              <a:t>speed</a:t>
            </a:r>
            <a:r>
              <a:rPr lang="ru-RU" sz="2400" dirty="0" smtClean="0"/>
              <a:t> должно быть от 1 (медленно) до 10 (быстро), или 0 (мгновенно);</a:t>
            </a:r>
            <a:endParaRPr lang="ru-RU" sz="2400" dirty="0"/>
          </a:p>
        </p:txBody>
      </p:sp>
    </p:spTree>
    <p:extLst>
      <p:ext uri="{BB962C8B-B14F-4D97-AF65-F5344CB8AC3E}">
        <p14:creationId xmlns:p14="http://schemas.microsoft.com/office/powerpoint/2010/main" val="12931377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imgsrc.hubblesite.org/hu/gallery/db/printshop/ps15/formats/ps15_8x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62100"/>
            <a:ext cx="12192000" cy="52959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r>
              <a:rPr lang="ru-RU" dirty="0" smtClean="0"/>
              <a:t>Тренинг</a:t>
            </a:r>
            <a:endParaRPr lang="ru-RU" dirty="0"/>
          </a:p>
        </p:txBody>
      </p:sp>
      <p:sp>
        <p:nvSpPr>
          <p:cNvPr id="3" name="Объект 2"/>
          <p:cNvSpPr>
            <a:spLocks noGrp="1"/>
          </p:cNvSpPr>
          <p:nvPr>
            <p:ph sz="quarter" idx="1"/>
          </p:nvPr>
        </p:nvSpPr>
        <p:spPr>
          <a:xfrm>
            <a:off x="816864" y="1828800"/>
            <a:ext cx="9339263" cy="4495800"/>
          </a:xfrm>
        </p:spPr>
        <p:txBody>
          <a:bodyPr>
            <a:normAutofit/>
          </a:bodyPr>
          <a:lstStyle/>
          <a:p>
            <a:pPr algn="ctr"/>
            <a:r>
              <a:rPr lang="ru-RU" sz="4800" dirty="0" smtClean="0">
                <a:solidFill>
                  <a:schemeClr val="bg1"/>
                </a:solidFill>
              </a:rPr>
              <a:t>Потренируйтесь с командами черепашки, разберитесь с ними и попробуйте создать примитивные фигуры</a:t>
            </a:r>
          </a:p>
          <a:p>
            <a:endParaRPr lang="ru-RU" sz="2400" dirty="0"/>
          </a:p>
        </p:txBody>
      </p:sp>
    </p:spTree>
    <p:extLst>
      <p:ext uri="{BB962C8B-B14F-4D97-AF65-F5344CB8AC3E}">
        <p14:creationId xmlns:p14="http://schemas.microsoft.com/office/powerpoint/2010/main" val="13522922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Задача 5</a:t>
            </a:r>
            <a:endParaRPr lang="ru-RU" dirty="0"/>
          </a:p>
        </p:txBody>
      </p:sp>
      <p:sp>
        <p:nvSpPr>
          <p:cNvPr id="3" name="Объект 2"/>
          <p:cNvSpPr>
            <a:spLocks noGrp="1"/>
          </p:cNvSpPr>
          <p:nvPr>
            <p:ph sz="quarter" idx="1"/>
          </p:nvPr>
        </p:nvSpPr>
        <p:spPr/>
        <p:txBody>
          <a:bodyPr/>
          <a:lstStyle/>
          <a:p>
            <a:r>
              <a:rPr lang="ru-RU" dirty="0" smtClean="0"/>
              <a:t>Попробуйте воссоздать рисунок</a:t>
            </a:r>
            <a:r>
              <a:rPr lang="en-US" dirty="0" smtClean="0"/>
              <a:t>:</a:t>
            </a:r>
            <a:endParaRPr lang="ru-RU" dirty="0"/>
          </a:p>
        </p:txBody>
      </p:sp>
      <p:pic>
        <p:nvPicPr>
          <p:cNvPr id="4" name="Рисунок 3"/>
          <p:cNvPicPr>
            <a:picLocks noChangeAspect="1"/>
          </p:cNvPicPr>
          <p:nvPr/>
        </p:nvPicPr>
        <p:blipFill rotWithShape="1">
          <a:blip r:embed="rId2"/>
          <a:srcRect l="49375" t="2778" r="23334" b="50000"/>
          <a:stretch/>
        </p:blipFill>
        <p:spPr>
          <a:xfrm>
            <a:off x="3848100" y="2397973"/>
            <a:ext cx="3799541" cy="3698027"/>
          </a:xfrm>
          <a:prstGeom prst="rect">
            <a:avLst/>
          </a:prstGeom>
        </p:spPr>
      </p:pic>
    </p:spTree>
    <p:extLst>
      <p:ext uri="{BB962C8B-B14F-4D97-AF65-F5344CB8AC3E}">
        <p14:creationId xmlns:p14="http://schemas.microsoft.com/office/powerpoint/2010/main" val="15477600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Домашнее задание</a:t>
            </a:r>
            <a:endParaRPr lang="ru-RU" dirty="0"/>
          </a:p>
        </p:txBody>
      </p:sp>
      <p:sp>
        <p:nvSpPr>
          <p:cNvPr id="3" name="Содержимое 2"/>
          <p:cNvSpPr>
            <a:spLocks noGrp="1"/>
          </p:cNvSpPr>
          <p:nvPr>
            <p:ph sz="quarter" idx="1"/>
          </p:nvPr>
        </p:nvSpPr>
        <p:spPr>
          <a:xfrm>
            <a:off x="2157984" y="1905000"/>
            <a:ext cx="8153400" cy="4495800"/>
          </a:xfrm>
        </p:spPr>
        <p:txBody>
          <a:bodyPr>
            <a:normAutofit/>
          </a:bodyPr>
          <a:lstStyle/>
          <a:p>
            <a:r>
              <a:rPr lang="ru-RU" sz="2400" dirty="0" smtClean="0"/>
              <a:t>Закрепить материал дома на тему «рекурсия»</a:t>
            </a:r>
          </a:p>
          <a:p>
            <a:r>
              <a:rPr lang="ru-RU" sz="2400" dirty="0" smtClean="0"/>
              <a:t>Задача</a:t>
            </a:r>
            <a:r>
              <a:rPr lang="en-US" sz="2400" dirty="0" smtClean="0"/>
              <a:t>: </a:t>
            </a:r>
            <a:r>
              <a:rPr lang="ru-RU" sz="2400" dirty="0" smtClean="0"/>
              <a:t>Дано </a:t>
            </a:r>
            <a:r>
              <a:rPr lang="ru-RU" sz="2400" dirty="0"/>
              <a:t>натуральное число N. Выведите все его цифры по одной, в обратном порядке, разделяя их пробелами или новыми строками. </a:t>
            </a:r>
          </a:p>
          <a:p>
            <a:pPr marL="0" indent="0">
              <a:buNone/>
            </a:pPr>
            <a:r>
              <a:rPr lang="ru-RU" sz="2400" dirty="0"/>
              <a:t>При решении этой задачи нельзя использовать строки, списки, массивы (ну и циклы, разумеется). Разрешена только рекурсия и целочисленная арифметика. </a:t>
            </a:r>
          </a:p>
          <a:p>
            <a:endParaRPr lang="ru-RU" sz="2400" dirty="0" smtClean="0"/>
          </a:p>
        </p:txBody>
      </p:sp>
    </p:spTree>
    <p:extLst>
      <p:ext uri="{BB962C8B-B14F-4D97-AF65-F5344CB8AC3E}">
        <p14:creationId xmlns:p14="http://schemas.microsoft.com/office/powerpoint/2010/main" val="9564660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Подзаголовок 2"/>
          <p:cNvSpPr>
            <a:spLocks noGrp="1"/>
          </p:cNvSpPr>
          <p:nvPr>
            <p:ph type="subTitle" idx="1"/>
          </p:nvPr>
        </p:nvSpPr>
        <p:spPr/>
        <p:txBody>
          <a:bodyPr/>
          <a:lstStyle/>
          <a:p>
            <a:pPr eaLnBrk="1" hangingPunct="1"/>
            <a:endParaRPr lang="ru-RU" altLang="ru-RU" smtClean="0"/>
          </a:p>
        </p:txBody>
      </p:sp>
      <p:sp>
        <p:nvSpPr>
          <p:cNvPr id="7171" name="Заголовок 1"/>
          <p:cNvSpPr>
            <a:spLocks noGrp="1"/>
          </p:cNvSpPr>
          <p:nvPr>
            <p:ph type="ctrTitle"/>
          </p:nvPr>
        </p:nvSpPr>
        <p:spPr>
          <a:xfrm>
            <a:off x="1981200" y="1506539"/>
            <a:ext cx="8229600" cy="1470025"/>
          </a:xfrm>
        </p:spPr>
        <p:txBody>
          <a:bodyPr/>
          <a:lstStyle/>
          <a:p>
            <a:pPr eaLnBrk="1" hangingPunct="1"/>
            <a:r>
              <a:rPr lang="ru-RU" altLang="ru-RU" b="1" dirty="0" smtClean="0"/>
              <a:t>Рекурсивные Процедуры и Функции</a:t>
            </a:r>
            <a:endParaRPr lang="ru-RU" altLang="ru-RU" dirty="0" smtClean="0"/>
          </a:p>
        </p:txBody>
      </p:sp>
    </p:spTree>
    <p:extLst>
      <p:ext uri="{BB962C8B-B14F-4D97-AF65-F5344CB8AC3E}">
        <p14:creationId xmlns:p14="http://schemas.microsoft.com/office/powerpoint/2010/main" val="38586943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p:txBody>
          <a:bodyPr/>
          <a:lstStyle/>
          <a:p>
            <a:pPr eaLnBrk="1" hangingPunct="1"/>
            <a:r>
              <a:rPr lang="ru-RU" altLang="ru-RU" b="1" dirty="0" smtClean="0"/>
              <a:t>Рекурсия</a:t>
            </a:r>
          </a:p>
        </p:txBody>
      </p:sp>
      <p:sp>
        <p:nvSpPr>
          <p:cNvPr id="10243" name="Содержимое 2"/>
          <p:cNvSpPr>
            <a:spLocks noGrp="1"/>
          </p:cNvSpPr>
          <p:nvPr>
            <p:ph sz="quarter" idx="1"/>
          </p:nvPr>
        </p:nvSpPr>
        <p:spPr>
          <a:xfrm>
            <a:off x="1909934" y="2360571"/>
            <a:ext cx="8362950" cy="3043451"/>
          </a:xfrm>
        </p:spPr>
        <p:txBody>
          <a:bodyPr>
            <a:normAutofit fontScale="92500" lnSpcReduction="10000"/>
          </a:bodyPr>
          <a:lstStyle/>
          <a:p>
            <a:pPr marL="0" indent="0">
              <a:buNone/>
            </a:pPr>
            <a:r>
              <a:rPr lang="ru-RU" sz="2600" b="1" dirty="0"/>
              <a:t>Рекурсия</a:t>
            </a:r>
            <a:r>
              <a:rPr lang="ru-RU" sz="2600" dirty="0"/>
              <a:t> — это способ определения множества объектов через само это множество на основе заданных простых базовых случаев</a:t>
            </a:r>
            <a:r>
              <a:rPr lang="ru-RU" sz="2600" dirty="0" smtClean="0"/>
              <a:t>.</a:t>
            </a:r>
          </a:p>
          <a:p>
            <a:pPr marL="0" indent="0" algn="ctr">
              <a:buNone/>
            </a:pPr>
            <a:r>
              <a:rPr lang="ru-RU" sz="3600" b="1" dirty="0" smtClean="0"/>
              <a:t>ИЛИ</a:t>
            </a:r>
          </a:p>
          <a:p>
            <a:pPr marL="0" indent="0" algn="just">
              <a:buNone/>
            </a:pPr>
            <a:r>
              <a:rPr lang="ru-RU" sz="2600" b="1" dirty="0" smtClean="0"/>
              <a:t>Рекурсия</a:t>
            </a:r>
            <a:r>
              <a:rPr lang="ru-RU" sz="2600" dirty="0" smtClean="0"/>
              <a:t> – </a:t>
            </a:r>
            <a:r>
              <a:rPr lang="ru-RU" sz="2600" dirty="0"/>
              <a:t>программа или функция является рекурсивной если она вызывает сама себя при условии, что существует какое-то условие, которое останавливает рекурсию. (Иначе это приведет к вечной рекурсии и бесконечному циклу)</a:t>
            </a:r>
            <a:endParaRPr lang="ru-RU" sz="2600" b="1" dirty="0"/>
          </a:p>
        </p:txBody>
      </p:sp>
    </p:spTree>
    <p:extLst>
      <p:ext uri="{BB962C8B-B14F-4D97-AF65-F5344CB8AC3E}">
        <p14:creationId xmlns:p14="http://schemas.microsoft.com/office/powerpoint/2010/main" val="1896264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1703389" y="0"/>
            <a:ext cx="8785225" cy="1143000"/>
          </a:xfrm>
        </p:spPr>
        <p:txBody>
          <a:bodyPr>
            <a:normAutofit/>
          </a:bodyPr>
          <a:lstStyle/>
          <a:p>
            <a:pPr eaLnBrk="1" hangingPunct="1"/>
            <a:r>
              <a:rPr lang="ru-RU" altLang="ru-RU" b="1" dirty="0" smtClean="0"/>
              <a:t>Правило создания рекурсии</a:t>
            </a:r>
          </a:p>
        </p:txBody>
      </p:sp>
      <p:sp>
        <p:nvSpPr>
          <p:cNvPr id="11267" name="Содержимое 2"/>
          <p:cNvSpPr>
            <a:spLocks noGrp="1"/>
          </p:cNvSpPr>
          <p:nvPr>
            <p:ph sz="quarter" idx="1"/>
          </p:nvPr>
        </p:nvSpPr>
        <p:spPr>
          <a:xfrm>
            <a:off x="133350" y="1857391"/>
            <a:ext cx="3524250" cy="3619500"/>
          </a:xfrm>
        </p:spPr>
        <p:txBody>
          <a:bodyPr>
            <a:normAutofit lnSpcReduction="10000"/>
          </a:bodyPr>
          <a:lstStyle/>
          <a:p>
            <a:pPr>
              <a:buNone/>
            </a:pPr>
            <a:r>
              <a:rPr lang="ru-RU" altLang="ru-RU" sz="4000" b="1" dirty="0" smtClean="0">
                <a:latin typeface="Consolas" panose="020B0609020204030204" pitchFamily="49" charset="0"/>
                <a:ea typeface="Consolas" panose="020B0609020204030204" pitchFamily="49" charset="0"/>
                <a:cs typeface="Consolas" panose="020B0609020204030204" pitchFamily="49" charset="0"/>
              </a:rPr>
              <a:t>Пример</a:t>
            </a:r>
          </a:p>
          <a:p>
            <a:pPr>
              <a:buNone/>
            </a:pPr>
            <a:r>
              <a:rPr lang="en-US" altLang="ru-RU" sz="2400" b="1" dirty="0" err="1" smtClean="0">
                <a:latin typeface="Consolas" panose="020B0609020204030204" pitchFamily="49" charset="0"/>
                <a:ea typeface="Consolas" panose="020B0609020204030204" pitchFamily="49" charset="0"/>
                <a:cs typeface="Consolas" panose="020B0609020204030204" pitchFamily="49" charset="0"/>
              </a:rPr>
              <a:t>def</a:t>
            </a:r>
            <a:r>
              <a:rPr lang="en-US" altLang="ru-RU" sz="2400" b="1" dirty="0" smtClean="0">
                <a:latin typeface="Consolas" panose="020B0609020204030204" pitchFamily="49" charset="0"/>
                <a:ea typeface="Consolas" panose="020B0609020204030204" pitchFamily="49" charset="0"/>
                <a:cs typeface="Consolas" panose="020B0609020204030204" pitchFamily="49" charset="0"/>
              </a:rPr>
              <a:t> </a:t>
            </a:r>
            <a:r>
              <a:rPr lang="en-US" altLang="ru-RU" sz="2400" b="1" dirty="0">
                <a:latin typeface="Consolas" panose="020B0609020204030204" pitchFamily="49" charset="0"/>
                <a:ea typeface="Consolas" panose="020B0609020204030204" pitchFamily="49" charset="0"/>
                <a:cs typeface="Consolas" panose="020B0609020204030204" pitchFamily="49" charset="0"/>
              </a:rPr>
              <a:t>Rec(x):</a:t>
            </a:r>
          </a:p>
          <a:p>
            <a:pPr>
              <a:buNone/>
            </a:pPr>
            <a:r>
              <a:rPr lang="en-US" altLang="ru-RU" sz="2400" b="1" dirty="0">
                <a:latin typeface="Consolas" panose="020B0609020204030204" pitchFamily="49" charset="0"/>
                <a:ea typeface="Consolas" panose="020B0609020204030204" pitchFamily="49" charset="0"/>
                <a:cs typeface="Consolas" panose="020B0609020204030204" pitchFamily="49" charset="0"/>
              </a:rPr>
              <a:t>    if x==0:</a:t>
            </a:r>
          </a:p>
          <a:p>
            <a:pPr>
              <a:buNone/>
            </a:pPr>
            <a:r>
              <a:rPr lang="en-US" altLang="ru-RU" sz="2400" b="1" dirty="0">
                <a:latin typeface="Consolas" panose="020B0609020204030204" pitchFamily="49" charset="0"/>
                <a:ea typeface="Consolas" panose="020B0609020204030204" pitchFamily="49" charset="0"/>
                <a:cs typeface="Consolas" panose="020B0609020204030204" pitchFamily="49" charset="0"/>
              </a:rPr>
              <a:t>        return 1</a:t>
            </a:r>
          </a:p>
          <a:p>
            <a:pPr>
              <a:buNone/>
            </a:pPr>
            <a:r>
              <a:rPr lang="en-US" altLang="ru-RU" sz="2400" b="1" dirty="0">
                <a:latin typeface="Consolas" panose="020B0609020204030204" pitchFamily="49" charset="0"/>
                <a:ea typeface="Consolas" panose="020B0609020204030204" pitchFamily="49" charset="0"/>
                <a:cs typeface="Consolas" panose="020B0609020204030204" pitchFamily="49" charset="0"/>
              </a:rPr>
              <a:t>    else:</a:t>
            </a:r>
          </a:p>
          <a:p>
            <a:pPr>
              <a:buNone/>
            </a:pPr>
            <a:r>
              <a:rPr lang="en-US" altLang="ru-RU" sz="2400" b="1" dirty="0">
                <a:latin typeface="Consolas" panose="020B0609020204030204" pitchFamily="49" charset="0"/>
                <a:ea typeface="Consolas" panose="020B0609020204030204" pitchFamily="49" charset="0"/>
                <a:cs typeface="Consolas" panose="020B0609020204030204" pitchFamily="49" charset="0"/>
              </a:rPr>
              <a:t>        Rec(x-1)</a:t>
            </a:r>
          </a:p>
          <a:p>
            <a:pPr>
              <a:buNone/>
            </a:pPr>
            <a:r>
              <a:rPr lang="en-US" altLang="ru-RU" sz="2400" b="1" dirty="0">
                <a:latin typeface="Consolas" panose="020B0609020204030204" pitchFamily="49" charset="0"/>
                <a:ea typeface="Consolas" panose="020B0609020204030204" pitchFamily="49" charset="0"/>
                <a:cs typeface="Consolas" panose="020B0609020204030204" pitchFamily="49" charset="0"/>
              </a:rPr>
              <a:t>        print(x)</a:t>
            </a:r>
          </a:p>
          <a:p>
            <a:pPr>
              <a:buNone/>
            </a:pPr>
            <a:r>
              <a:rPr lang="en-US" altLang="ru-RU" sz="2400" b="1" dirty="0">
                <a:latin typeface="Consolas" panose="020B0609020204030204" pitchFamily="49" charset="0"/>
                <a:ea typeface="Consolas" panose="020B0609020204030204" pitchFamily="49" charset="0"/>
                <a:cs typeface="Consolas" panose="020B0609020204030204" pitchFamily="49" charset="0"/>
              </a:rPr>
              <a:t>Rec(3)</a:t>
            </a:r>
          </a:p>
        </p:txBody>
      </p:sp>
      <p:pic>
        <p:nvPicPr>
          <p:cNvPr id="2050" name="Picture 2" descr="http://refwin.ru/files/13/images_33/image11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4700" y="2503488"/>
            <a:ext cx="8877300" cy="2327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541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1992313" y="0"/>
            <a:ext cx="7772400" cy="1143000"/>
          </a:xfrm>
        </p:spPr>
        <p:txBody>
          <a:bodyPr>
            <a:normAutofit/>
          </a:bodyPr>
          <a:lstStyle/>
          <a:p>
            <a:pPr eaLnBrk="1" hangingPunct="1"/>
            <a:r>
              <a:rPr lang="ru-RU" altLang="ru-RU" b="1" dirty="0" smtClean="0"/>
              <a:t>Пр</a:t>
            </a:r>
            <a:r>
              <a:rPr lang="ru-RU" altLang="ru-RU" b="1" dirty="0"/>
              <a:t>и</a:t>
            </a:r>
            <a:r>
              <a:rPr lang="ru-RU" altLang="ru-RU" b="1" dirty="0" smtClean="0"/>
              <a:t>меры рекурсии</a:t>
            </a:r>
          </a:p>
        </p:txBody>
      </p:sp>
      <p:sp>
        <p:nvSpPr>
          <p:cNvPr id="2" name="Объект 1"/>
          <p:cNvSpPr>
            <a:spLocks noGrp="1"/>
          </p:cNvSpPr>
          <p:nvPr>
            <p:ph sz="quarter" idx="1"/>
          </p:nvPr>
        </p:nvSpPr>
        <p:spPr>
          <a:xfrm>
            <a:off x="0" y="1695450"/>
            <a:ext cx="10871200" cy="4495800"/>
          </a:xfrm>
        </p:spPr>
        <p:txBody>
          <a:bodyPr/>
          <a:lstStyle/>
          <a:p>
            <a:r>
              <a:rPr lang="ru-RU" dirty="0" smtClean="0"/>
              <a:t>Круговая</a:t>
            </a:r>
          </a:p>
          <a:p>
            <a:r>
              <a:rPr lang="ru-RU" dirty="0" smtClean="0"/>
              <a:t>Звезда </a:t>
            </a:r>
            <a:r>
              <a:rPr lang="ru-RU" dirty="0"/>
              <a:t>К</a:t>
            </a:r>
            <a:r>
              <a:rPr lang="ru-RU" dirty="0" smtClean="0"/>
              <a:t>оха</a:t>
            </a:r>
          </a:p>
          <a:p>
            <a:r>
              <a:rPr lang="ru-RU" dirty="0" smtClean="0"/>
              <a:t>Дерево</a:t>
            </a:r>
          </a:p>
          <a:p>
            <a:r>
              <a:rPr lang="ru-RU" dirty="0" smtClean="0"/>
              <a:t>Фрактал</a:t>
            </a:r>
            <a:endParaRPr lang="ru-RU" dirty="0"/>
          </a:p>
        </p:txBody>
      </p:sp>
      <p:pic>
        <p:nvPicPr>
          <p:cNvPr id="3074" name="Picture 2" descr="http://5fan.ru/files/10/5fan_ru_51085_589358e27a8fda1cd7908debc0f41fdc.html_files/rId6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5367" y="1600200"/>
            <a:ext cx="5285375" cy="44441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8" name="Picture 6" descr="http://za-dvigka.narod.ru/olderfiles/1/ko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2881" y="1453254"/>
            <a:ext cx="5552919" cy="52205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80" name="Picture 8" descr="https://c.mql5.com/3/8/mn6f6xo409.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7397" y="1427799"/>
            <a:ext cx="6241313" cy="52714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82" name="Picture 10" descr="http://wallpaperwind.com/download/view?resolution=2560x1600&amp;file=MTI4MHgxMDI0LzIwMTMwMTI1L2ZyYWN0YWxzIHBzeWNoZWRlbGljIDEyODB4MTAyNCB3YWxscGFwZXJfd2FsbHBhcGVyd2luZC5jb21fMjIuanBn&amp;name=ZnJhY3RhbHNfcHN5Y2hlZGVsaWNfMTI4MHgxMDI0X3dhbGxwYXBlc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70370" y="1385196"/>
            <a:ext cx="9721630" cy="5480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98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Фракталы</a:t>
            </a:r>
            <a:endParaRPr lang="ru-RU" dirty="0"/>
          </a:p>
        </p:txBody>
      </p:sp>
      <p:sp>
        <p:nvSpPr>
          <p:cNvPr id="3" name="Объект 2"/>
          <p:cNvSpPr>
            <a:spLocks noGrp="1"/>
          </p:cNvSpPr>
          <p:nvPr>
            <p:ph sz="quarter" idx="1"/>
          </p:nvPr>
        </p:nvSpPr>
        <p:spPr>
          <a:xfrm>
            <a:off x="816864" y="1981200"/>
            <a:ext cx="10871200" cy="4495800"/>
          </a:xfrm>
        </p:spPr>
        <p:txBody>
          <a:bodyPr>
            <a:normAutofit/>
          </a:bodyPr>
          <a:lstStyle/>
          <a:p>
            <a:r>
              <a:rPr lang="ru-RU" sz="2400" dirty="0"/>
              <a:t>Во всех детерминированных фракталах, само-подобие проявляется на всех уровнях. Это значит, что независимо от того насколько вы приближаете фрактал, вы увидите все тот же узор. Для сложных фракталов, которые будут рассмотрены позже, это не так.</a:t>
            </a:r>
          </a:p>
        </p:txBody>
      </p:sp>
      <p:pic>
        <p:nvPicPr>
          <p:cNvPr id="4099" name="Picture 3" descr="http://fotonin.com/data_images/out/16/910652-unusual-wallpap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3543300"/>
            <a:ext cx="7258050" cy="3105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2102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ru-RU" altLang="ru-RU" b="1" dirty="0">
                <a:solidFill>
                  <a:schemeClr val="tx1"/>
                </a:solidFill>
                <a:latin typeface="Arial" panose="020B0604020202020204" pitchFamily="34" charset="0"/>
              </a:rPr>
              <a:t>ФРАКТАЛ СЕРПИНСКОГО</a:t>
            </a:r>
            <a:br>
              <a:rPr lang="ru-RU" altLang="ru-RU" b="1" dirty="0">
                <a:solidFill>
                  <a:schemeClr val="tx1"/>
                </a:solidFill>
                <a:latin typeface="Arial" panose="020B0604020202020204" pitchFamily="34" charset="0"/>
              </a:rPr>
            </a:br>
            <a:endParaRPr lang="ru-RU" dirty="0"/>
          </a:p>
        </p:txBody>
      </p:sp>
      <p:sp>
        <p:nvSpPr>
          <p:cNvPr id="4" name="Rectangle 1"/>
          <p:cNvSpPr>
            <a:spLocks noChangeArrowheads="1"/>
          </p:cNvSpPr>
          <p:nvPr/>
        </p:nvSpPr>
        <p:spPr bwMode="auto">
          <a:xfrm>
            <a:off x="816864" y="2846716"/>
            <a:ext cx="1056005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altLang="ru-RU" sz="2400" b="0" i="0" u="none" strike="noStrike" cap="none" normalizeH="0" baseline="0" dirty="0" smtClean="0">
                <a:ln>
                  <a:noFill/>
                </a:ln>
                <a:solidFill>
                  <a:schemeClr val="tx1"/>
                </a:solidFill>
                <a:effectLst/>
                <a:latin typeface="+mn-lt"/>
                <a:cs typeface="Arial" panose="020B0604020202020204" pitchFamily="34" charset="0"/>
              </a:rPr>
              <a:t>В этом фрактале, инициатор и генератор одинаковы. При каждой итерации, добавляется уменьшенная копия инициатора к каждому углу генератора и так далее. Если при создании этого фрактала произвести бесконечное число итераций, он бы занял всю плоскость, не оставив ни одной дырочки. Поэтому его фрактальная размерность ln9/ln3 = 2.0</a:t>
            </a:r>
            <a:endParaRPr kumimoji="0" lang="ru-RU" altLang="ru-RU" sz="2400" b="0" i="0" u="none" strike="noStrike" cap="none" normalizeH="0" baseline="0" dirty="0" smtClean="0">
              <a:ln>
                <a:noFill/>
              </a:ln>
              <a:solidFill>
                <a:schemeClr val="tx1"/>
              </a:solidFill>
              <a:effectLst/>
              <a:latin typeface="+mn-lt"/>
            </a:endParaRPr>
          </a:p>
        </p:txBody>
      </p:sp>
    </p:spTree>
    <p:extLst>
      <p:ext uri="{BB962C8B-B14F-4D97-AF65-F5344CB8AC3E}">
        <p14:creationId xmlns:p14="http://schemas.microsoft.com/office/powerpoint/2010/main" val="16598618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КРИВАЯ КОХА</a:t>
            </a:r>
            <a:br>
              <a:rPr lang="ru-RU" b="1" dirty="0"/>
            </a:br>
            <a:endParaRPr lang="ru-RU" dirty="0"/>
          </a:p>
        </p:txBody>
      </p:sp>
      <p:sp>
        <p:nvSpPr>
          <p:cNvPr id="3" name="Объект 2"/>
          <p:cNvSpPr>
            <a:spLocks noGrp="1"/>
          </p:cNvSpPr>
          <p:nvPr>
            <p:ph sz="quarter" idx="1"/>
          </p:nvPr>
        </p:nvSpPr>
        <p:spPr/>
        <p:txBody>
          <a:bodyPr>
            <a:normAutofit/>
          </a:bodyPr>
          <a:lstStyle/>
          <a:p>
            <a:r>
              <a:rPr lang="ru-RU" sz="2400" dirty="0" smtClean="0"/>
              <a:t> </a:t>
            </a:r>
            <a:r>
              <a:rPr lang="ru-RU" sz="2400" dirty="0"/>
              <a:t>Она была изобретена в девятнадцатом веке немецким математиком по имени Хельге фон Кох, который, изучая работы Георга Контора и Карла Вейерштрассе, натолкнулся на описания некоторых странных кривых с необычным поведением. Инициатор — прямая линия. Генератор — равносторонний треугольник, стороны которого равны трети длины большего отрезка. Эти треугольники добавляются к середине каждого сегмента снова и снова. </a:t>
            </a:r>
          </a:p>
        </p:txBody>
      </p:sp>
      <p:pic>
        <p:nvPicPr>
          <p:cNvPr id="6146" name="Picture 2" descr="https://upload.wikimedia.org/wikipedia/commons/6/65/Kochsim.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36824" y="4525168"/>
            <a:ext cx="6283325" cy="3141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8880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a:t>ФРАКТАЛЫ ЗВЕЗДА И </a:t>
            </a:r>
            <a:r>
              <a:rPr lang="ru-RU" b="1" dirty="0" smtClean="0"/>
              <a:t>СНЕЖИНКА</a:t>
            </a:r>
            <a:endParaRPr lang="ru-RU" dirty="0"/>
          </a:p>
        </p:txBody>
      </p:sp>
      <p:sp>
        <p:nvSpPr>
          <p:cNvPr id="3" name="Объект 2"/>
          <p:cNvSpPr>
            <a:spLocks noGrp="1"/>
          </p:cNvSpPr>
          <p:nvPr>
            <p:ph sz="quarter" idx="1"/>
          </p:nvPr>
        </p:nvSpPr>
        <p:spPr>
          <a:xfrm>
            <a:off x="454914" y="1714500"/>
            <a:ext cx="6498336" cy="4495800"/>
          </a:xfrm>
        </p:spPr>
        <p:txBody>
          <a:bodyPr>
            <a:normAutofit/>
          </a:bodyPr>
          <a:lstStyle/>
          <a:p>
            <a:r>
              <a:rPr lang="ru-RU" sz="2400" dirty="0"/>
              <a:t>Оба эти объекта не являются классическими фракталами, и они не были изобретены Мандельбротом или кем-либо из известных математиков. Эти фракталы были созданы из интереса, чтобы поэкспериментировать в программировании. И инициатор и генератор здесь фигура, сформированная соединением средних точек сторон со средними точками противолежащих сторон в правильном шестиугольнике.</a:t>
            </a:r>
          </a:p>
        </p:txBody>
      </p:sp>
      <p:pic>
        <p:nvPicPr>
          <p:cNvPr id="7170" name="Picture 2" descr="http://lib.znaimo.com.ua/tw_files2/urls_4/965/d-964749/964749_html_3a825222.png"/>
          <p:cNvPicPr>
            <a:picLocks noChangeAspect="1" noChangeArrowheads="1"/>
          </p:cNvPicPr>
          <p:nvPr/>
        </p:nvPicPr>
        <p:blipFill rotWithShape="1">
          <a:blip r:embed="rId2">
            <a:extLst>
              <a:ext uri="{28A0092B-C50C-407E-A947-70E740481C1C}">
                <a14:useLocalDpi xmlns:a14="http://schemas.microsoft.com/office/drawing/2010/main" val="0"/>
              </a:ext>
            </a:extLst>
          </a:blip>
          <a:srcRect l="11785" t="5715" r="10000" b="-1"/>
          <a:stretch/>
        </p:blipFill>
        <p:spPr bwMode="auto">
          <a:xfrm>
            <a:off x="7372350" y="1866900"/>
            <a:ext cx="4819650" cy="4357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4111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бычная">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TotalTime>
  <Words>543</Words>
  <Application>Microsoft Office PowerPoint</Application>
  <PresentationFormat>Широкоэкранный</PresentationFormat>
  <Paragraphs>66</Paragraphs>
  <Slides>17</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17</vt:i4>
      </vt:variant>
    </vt:vector>
  </HeadingPairs>
  <TitlesOfParts>
    <vt:vector size="25" baseType="lpstr">
      <vt:lpstr>Arial</vt:lpstr>
      <vt:lpstr>Calibri</vt:lpstr>
      <vt:lpstr>Consolas</vt:lpstr>
      <vt:lpstr>Times New Roman</vt:lpstr>
      <vt:lpstr>Tw Cen MT</vt:lpstr>
      <vt:lpstr>Wingdings</vt:lpstr>
      <vt:lpstr>Wingdings 2</vt:lpstr>
      <vt:lpstr>Обычная</vt:lpstr>
      <vt:lpstr>Презентация PowerPoint</vt:lpstr>
      <vt:lpstr>Рекурсивные Процедуры и Функции</vt:lpstr>
      <vt:lpstr>Рекурсия</vt:lpstr>
      <vt:lpstr>Правило создания рекурсии</vt:lpstr>
      <vt:lpstr>Примеры рекурсии</vt:lpstr>
      <vt:lpstr>Фракталы</vt:lpstr>
      <vt:lpstr>ФРАКТАЛ СЕРПИНСКОГО </vt:lpstr>
      <vt:lpstr>КРИВАЯ КОХА </vt:lpstr>
      <vt:lpstr>ФРАКТАЛЫ ЗВЕЗДА И СНЕЖИНКА</vt:lpstr>
      <vt:lpstr>Задача 1</vt:lpstr>
      <vt:lpstr>Задача 2</vt:lpstr>
      <vt:lpstr>Задача 3</vt:lpstr>
      <vt:lpstr>Графические библиотеки</vt:lpstr>
      <vt:lpstr>ЧЕРЕПАШКА</vt:lpstr>
      <vt:lpstr>Тренинг</vt:lpstr>
      <vt:lpstr>Задача 5</vt:lpstr>
      <vt:lpstr>Домашнее задание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Рекурсивные Процедуры и Функции</dc:title>
  <dc:creator>Александр Багаев</dc:creator>
  <cp:lastModifiedBy>Александр Багаев</cp:lastModifiedBy>
  <cp:revision>18</cp:revision>
  <dcterms:created xsi:type="dcterms:W3CDTF">2016-01-24T16:55:59Z</dcterms:created>
  <dcterms:modified xsi:type="dcterms:W3CDTF">2018-04-12T07:32:42Z</dcterms:modified>
</cp:coreProperties>
</file>