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15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9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85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57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69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45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77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3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202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8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70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A5A7F-B63F-4C0E-870E-75480317171D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564FD-E312-4658-87D6-9318845EE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63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268760"/>
            <a:ext cx="84249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Реализация требований ФГОС второго поколения в образовательном процессе. Программы и учебники по информатике, рекомендованные МО РФ в 2015 – 2016 учебном году</a:t>
            </a:r>
            <a:r>
              <a:rPr lang="ru-RU" sz="3200" b="1" dirty="0" smtClean="0"/>
              <a:t>.</a:t>
            </a:r>
          </a:p>
          <a:p>
            <a:endParaRPr lang="ru-RU" sz="3200" dirty="0"/>
          </a:p>
          <a:p>
            <a:pPr algn="r"/>
            <a:r>
              <a:rPr lang="ru-RU" b="1" dirty="0" err="1"/>
              <a:t>Камалетдинов</a:t>
            </a:r>
            <a:r>
              <a:rPr lang="ru-RU" b="1" dirty="0"/>
              <a:t> Геннадий </a:t>
            </a:r>
            <a:r>
              <a:rPr lang="ru-RU" b="1" dirty="0" err="1"/>
              <a:t>Болатович</a:t>
            </a:r>
            <a:r>
              <a:rPr lang="ru-RU" b="1" dirty="0"/>
              <a:t> –</a:t>
            </a:r>
            <a:endParaRPr lang="ru-RU" dirty="0"/>
          </a:p>
          <a:p>
            <a:pPr algn="r"/>
            <a:r>
              <a:rPr lang="ru-RU" b="1" dirty="0"/>
              <a:t> учитель информатики МБОУ ЕСОШ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6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41333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Программы к учебникам по информатике издательства «Ассоциация XXI век» </a:t>
            </a:r>
            <a:r>
              <a:rPr lang="ru-RU" dirty="0"/>
              <a:t>ФГОС: </a:t>
            </a:r>
          </a:p>
          <a:p>
            <a:r>
              <a:rPr lang="ru-RU" dirty="0"/>
              <a:t>1. Программы общеобразовательных учреждений Информатика и ИКТ: программа курса. Поурочно-тематическое планирование: 2–4 классы / Н. К. </a:t>
            </a:r>
            <a:r>
              <a:rPr lang="ru-RU" dirty="0" err="1"/>
              <a:t>Нателаури</a:t>
            </a:r>
            <a:r>
              <a:rPr lang="ru-RU" dirty="0"/>
              <a:t>. – Смоленск: Ассоциация ХХI век, 2013. </a:t>
            </a:r>
          </a:p>
        </p:txBody>
      </p:sp>
    </p:spTree>
    <p:extLst>
      <p:ext uri="{BB962C8B-B14F-4D97-AF65-F5344CB8AC3E}">
        <p14:creationId xmlns:p14="http://schemas.microsoft.com/office/powerpoint/2010/main" val="13322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Для организации внеурочной деятельности в образовательной организации издательство «БИНОМ. Лаборатория знаний» выпущены сборники рабочих программ для учителей информатики: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551837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В.М. Кирюхин, М.С. Цветкова. Информатика. Программы внеурочной деятельности учащихся по подготовке к Всероссийской олимпиаде школьников: 5–11 классы. – М.: БИНОМ. Лаборатория знаний, 2014 г. </a:t>
            </a:r>
          </a:p>
        </p:txBody>
      </p:sp>
    </p:spTree>
    <p:extLst>
      <p:ext uri="{BB962C8B-B14F-4D97-AF65-F5344CB8AC3E}">
        <p14:creationId xmlns:p14="http://schemas.microsoft.com/office/powerpoint/2010/main" val="38200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Для организации внеурочной деятельности в образовательной организации издательство «БИНОМ. Лаборатория знаний» выпущены сборники рабочих программ для учителей информатики: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132856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 Цветкова М.С. Информатика. Математика. Программы внеурочной деятельности для начальной и основной школы: 3–6 классы / М.С. Цветкова, О.Б. Богомолова. – М.: БИНОМ. Лаборатория знаний, 2014 г. В этом сборнике содержатся следующие программы: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по выбору «Решение нестандартных задач. Подготовка к олимпиаде».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курса по выбору «Информатика и ИКТ. Начальный курс». </a:t>
            </a:r>
          </a:p>
          <a:p>
            <a:r>
              <a:rPr lang="ru-RU" i="1" dirty="0"/>
              <a:t>— </a:t>
            </a:r>
            <a:r>
              <a:rPr lang="ru-RU" dirty="0"/>
              <a:t>Комплексная программа учебного курса по выбору «Мой инструмент — компьютер».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по выбору «Первый шаг в робототехнику».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по выбору «Занимательная информатика».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по выбору «Виртуальные лаборатории по информатике».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по выбору «Проекты на основе ИКТ».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курса по выбору «Творческие задания в среде программирования </a:t>
            </a:r>
            <a:r>
              <a:rPr lang="ru-RU" dirty="0" err="1"/>
              <a:t>Скретч</a:t>
            </a:r>
            <a:r>
              <a:rPr lang="ru-RU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906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2628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Для организации внеурочной деятельности в образовательной организации издательство «БИНОМ. Лаборатория знаний» выпущены сборники рабочих программ для учителей информатики: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9687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Цветкова М.С. Информатика. Математика. Программы внеурочной деятельности для основной школы: 7–9 классы / М.С. Цветкова, О.Б. Богомолова, Н.Н. </a:t>
            </a:r>
            <a:r>
              <a:rPr lang="ru-RU" dirty="0" err="1"/>
              <a:t>Самылкина</a:t>
            </a:r>
            <a:r>
              <a:rPr lang="ru-RU" dirty="0"/>
              <a:t> – М.: БИНОМ. Лаборатория знаний, 2014 г. В этом сборнике содержатся следующие программы: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«Продвинутый пользователь».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«Офисные программы».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«Офисные программы на основе свободно распространяемого программного обеспечения».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«Обработка текстовой информации».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«Учебные проекты с использованием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Office</a:t>
            </a:r>
            <a:r>
              <a:rPr lang="ru-RU" dirty="0"/>
              <a:t>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«Настройка и техническая поддержка персонального компьютера и сети».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«Основы программирования на примере </a:t>
            </a:r>
            <a:r>
              <a:rPr lang="ru-RU" dirty="0" err="1"/>
              <a:t>Visual</a:t>
            </a:r>
            <a:r>
              <a:rPr lang="ru-RU" dirty="0"/>
              <a:t> </a:t>
            </a:r>
            <a:r>
              <a:rPr lang="ru-RU" dirty="0" err="1"/>
              <a:t>Basic</a:t>
            </a:r>
            <a:r>
              <a:rPr lang="ru-RU" dirty="0"/>
              <a:t> .NET».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по выбору «Решение нестандартных задач».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по выбору «Построение треугольника». </a:t>
            </a:r>
          </a:p>
          <a:p>
            <a:r>
              <a:rPr lang="ru-RU" i="1" dirty="0"/>
              <a:t>— </a:t>
            </a:r>
            <a:r>
              <a:rPr lang="ru-RU" dirty="0"/>
              <a:t>Программа учебного курса «Подготовка к государственной итоговой аттестации по информатике». </a:t>
            </a:r>
          </a:p>
        </p:txBody>
      </p:sp>
    </p:spTree>
    <p:extLst>
      <p:ext uri="{BB962C8B-B14F-4D97-AF65-F5344CB8AC3E}">
        <p14:creationId xmlns:p14="http://schemas.microsoft.com/office/powerpoint/2010/main" val="3686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2420888"/>
            <a:ext cx="28422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Конец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2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В </a:t>
            </a:r>
            <a:r>
              <a:rPr lang="ru-RU" sz="3200" b="1" dirty="0"/>
              <a:t>содержании курса информатики целесообразно сделать акцент на изучении фундаментальных основ информатики, выработке навыков алгоритмизации, реализовать в полной мере общеобразовательный потенциал этого курса.</a:t>
            </a:r>
          </a:p>
        </p:txBody>
      </p:sp>
    </p:spTree>
    <p:extLst>
      <p:ext uri="{BB962C8B-B14F-4D97-AF65-F5344CB8AC3E}">
        <p14:creationId xmlns:p14="http://schemas.microsoft.com/office/powerpoint/2010/main" val="22668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727" y="33265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 чем отличие нового стандарта от предыдущих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7057" y="764704"/>
            <a:ext cx="86751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Первое отличие ФГОС от его предшественников – опора на результаты выявления запросов личности, семьи, общества и государства к результатам общего образования.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7057" y="2413338"/>
            <a:ext cx="826538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Вторым принципиальным отличием ФГОС является их ориентация на достижение не только предметных образовательных результатов, но, прежде всего, на формирование личности учащихся, овладение ими универсальными способами учебной деятельности.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9298" y="4640332"/>
            <a:ext cx="81611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Третье отличие – это структура построения. ФГОС ориентирует образование на достижение нового качества, адекватного современным запросам личности, общества и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234466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Возможности общеобразовательного курса информатики и ИКТ в реализации </a:t>
            </a:r>
            <a:r>
              <a:rPr lang="ru-RU" sz="2800" b="1" dirty="0" err="1"/>
              <a:t>деятельностного</a:t>
            </a:r>
            <a:r>
              <a:rPr lang="ru-RU" sz="2800" b="1" dirty="0"/>
              <a:t> подхода и развитии универсальных учебных действий представляют особый интерес. Это связано со следующими факторами: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активно развивающийся учебный предмет;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наличие специальных технических средств (каждый ученик имеет индивидуальное рабочее место и доступ к общим ресурсам);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интенсивно развивается идея «</a:t>
            </a:r>
            <a:r>
              <a:rPr lang="ru-RU" sz="2800" dirty="0" err="1"/>
              <a:t>метапредметности</a:t>
            </a:r>
            <a:r>
              <a:rPr lang="ru-RU" sz="2800" dirty="0"/>
              <a:t>»;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общие характерные виды деятельности для информатики и системы универсальных учебных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36419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907" y="112474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качестве основного варианта изучения информатики в основной школе рассматривается изучение информатики в 7 – 9 классах с общим количеством часов – 105. В зависимости от условий, имеющихся в конкретном образовательном учреждении, возможно увеличение количества часов до 175 с целью углубленного изучения предмета или выстраивание непрерывного курса информатики в 5-9 классах (пять лет по одному часу в неделю, общее число часов – 175).</a:t>
            </a:r>
          </a:p>
        </p:txBody>
      </p:sp>
    </p:spTree>
    <p:extLst>
      <p:ext uri="{BB962C8B-B14F-4D97-AF65-F5344CB8AC3E}">
        <p14:creationId xmlns:p14="http://schemas.microsoft.com/office/powerpoint/2010/main" val="37928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654" y="62068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Программы к учебникам по информатике издательства «БИНОМ. Лаборатория знаний» </a:t>
            </a:r>
            <a:r>
              <a:rPr lang="ru-RU" dirty="0"/>
              <a:t>ФГОС: </a:t>
            </a:r>
          </a:p>
          <a:p>
            <a:r>
              <a:rPr lang="ru-RU" dirty="0"/>
              <a:t>1. Матвеева Н.В. Информатика. Программа для начальной школы: 2-4 классы/ Н.В. Матвеева, Цветкова М.С. – М.: БИНОМ. Лаборатория знаний, 2013 г. </a:t>
            </a:r>
          </a:p>
          <a:p>
            <a:r>
              <a:rPr lang="ru-RU" dirty="0"/>
              <a:t>2. Плаксин М.А. Информатика. Программа для начальной школы: 3-4 классы/ М.А. Плаксин, М.С. Цветкова. – М.: БИНОМ. Лаборатория знаний, 2012 г. </a:t>
            </a:r>
          </a:p>
          <a:p>
            <a:r>
              <a:rPr lang="ru-RU" dirty="0"/>
              <a:t>3. Могилев А.В. Информатика. Программа для начальной школы: 3-4 классы/ А.В. Могилев, В.Н. Могилева, М.С. Цветкова. – М.: БИНОМ. Лаборатория знаний, 2014 г. </a:t>
            </a:r>
          </a:p>
          <a:p>
            <a:r>
              <a:rPr lang="ru-RU" dirty="0"/>
              <a:t>4. </a:t>
            </a:r>
            <a:r>
              <a:rPr lang="ru-RU" dirty="0" err="1"/>
              <a:t>Босова</a:t>
            </a:r>
            <a:r>
              <a:rPr lang="ru-RU" dirty="0"/>
              <a:t> Л.Л., </a:t>
            </a:r>
            <a:r>
              <a:rPr lang="ru-RU" dirty="0" err="1"/>
              <a:t>Босова</a:t>
            </a:r>
            <a:r>
              <a:rPr lang="ru-RU" dirty="0"/>
              <a:t> Л.Ю. Информатика. Программа для основной школы. 5–6 классы. 7-9 классы. – М.: БИНОМ. Лаборатория знаний, 2014 г. </a:t>
            </a:r>
          </a:p>
          <a:p>
            <a:r>
              <a:rPr lang="ru-RU" dirty="0"/>
              <a:t>5. Семакин И.Г. Информатика. Программа для основной школы. 7-9 классы./И.Г. Семакин, М.С. Цветкова – М.: БИНОМ. Лаборатория знаний, 2012 г. </a:t>
            </a:r>
          </a:p>
          <a:p>
            <a:r>
              <a:rPr lang="ru-RU" dirty="0"/>
              <a:t>6. </a:t>
            </a:r>
            <a:r>
              <a:rPr lang="ru-RU" dirty="0" err="1"/>
              <a:t>Угринович</a:t>
            </a:r>
            <a:r>
              <a:rPr lang="ru-RU" dirty="0"/>
              <a:t> Н.Д. Информатика. Программа для основной школы. 7-9 классы./Н.Д. </a:t>
            </a:r>
            <a:r>
              <a:rPr lang="ru-RU" dirty="0" err="1"/>
              <a:t>Угринович</a:t>
            </a:r>
            <a:r>
              <a:rPr lang="ru-RU" dirty="0"/>
              <a:t>, Н.Н. </a:t>
            </a:r>
            <a:r>
              <a:rPr lang="ru-RU" dirty="0" err="1"/>
              <a:t>Самылкина</a:t>
            </a:r>
            <a:r>
              <a:rPr lang="ru-RU" dirty="0"/>
              <a:t> – М.: БИНОМ. Лаборатория знаний, 2012 г. </a:t>
            </a:r>
          </a:p>
          <a:p>
            <a:r>
              <a:rPr lang="ru-RU" dirty="0"/>
              <a:t>7. Поляков К.Ю. Информатика. Программа для старшей школы: 10–11 классы. Углубленный уровень/ Н.Н. </a:t>
            </a:r>
            <a:r>
              <a:rPr lang="ru-RU" dirty="0" err="1"/>
              <a:t>Самылкина</a:t>
            </a:r>
            <a:r>
              <a:rPr lang="ru-RU" dirty="0"/>
              <a:t>, И.А. Калинин – М.: БИНОМ. Лаборатория знаний, 2014 г. </a:t>
            </a:r>
          </a:p>
          <a:p>
            <a:r>
              <a:rPr lang="ru-RU" dirty="0"/>
              <a:t>8. </a:t>
            </a:r>
            <a:r>
              <a:rPr lang="ru-RU" dirty="0" err="1"/>
              <a:t>Самылкина</a:t>
            </a:r>
            <a:r>
              <a:rPr lang="ru-RU" dirty="0"/>
              <a:t> Н.Н. Информатика. Программа для старшей школы: 10–11 классы. Углубленный уровень/ Поляков К.Ю., Еремин Е.А. – М.: БИНОМ. Лаборатория знаний, 2013 г. </a:t>
            </a:r>
          </a:p>
        </p:txBody>
      </p:sp>
    </p:spTree>
    <p:extLst>
      <p:ext uri="{BB962C8B-B14F-4D97-AF65-F5344CB8AC3E}">
        <p14:creationId xmlns:p14="http://schemas.microsoft.com/office/powerpoint/2010/main" val="72136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720840"/>
            <a:ext cx="87849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Программы к учебникам по информатике издательства «Просвещение» </a:t>
            </a:r>
            <a:r>
              <a:rPr lang="ru-RU" dirty="0"/>
              <a:t>ФГОС: </a:t>
            </a:r>
          </a:p>
          <a:p>
            <a:r>
              <a:rPr lang="ru-RU" dirty="0"/>
              <a:t>1. Рудченко Т.А. Информатика. Сборник рабочих программ. 1 – 4 классы: пособие для учителей </a:t>
            </a:r>
            <a:r>
              <a:rPr lang="ru-RU" dirty="0" err="1"/>
              <a:t>общеобразоват</a:t>
            </a:r>
            <a:r>
              <a:rPr lang="ru-RU" dirty="0"/>
              <a:t>. учреждений/ Т.А. Рудченко, А.Л. Семенов. – М.: Просвещение, 2011. </a:t>
            </a:r>
          </a:p>
          <a:p>
            <a:r>
              <a:rPr lang="ru-RU" dirty="0"/>
              <a:t>2. Информатика. Рабочие программы. Предметная линия учебников А. Г. </a:t>
            </a:r>
            <a:r>
              <a:rPr lang="ru-RU" dirty="0" err="1"/>
              <a:t>Гейна</a:t>
            </a:r>
            <a:r>
              <a:rPr lang="ru-RU" dirty="0"/>
              <a:t> и других. 7-9 классы: пособие для учителей общеобразовательных учреждений / А.Г. </a:t>
            </a:r>
            <a:r>
              <a:rPr lang="ru-RU" dirty="0" err="1"/>
              <a:t>Гейн</a:t>
            </a:r>
            <a:r>
              <a:rPr lang="ru-RU" dirty="0"/>
              <a:t> – М.: Просвещение, 2012 г. </a:t>
            </a:r>
          </a:p>
        </p:txBody>
      </p:sp>
    </p:spTree>
    <p:extLst>
      <p:ext uri="{BB962C8B-B14F-4D97-AF65-F5344CB8AC3E}">
        <p14:creationId xmlns:p14="http://schemas.microsoft.com/office/powerpoint/2010/main" val="4367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44824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Программы к учебникам по информатике издательства «Дрофа»: </a:t>
            </a:r>
            <a:r>
              <a:rPr lang="ru-RU" dirty="0"/>
              <a:t>ФГОС: </a:t>
            </a:r>
          </a:p>
          <a:p>
            <a:r>
              <a:rPr lang="ru-RU" dirty="0"/>
              <a:t>1. Рабочие программы. Информатика и ИКТ. 8 – 9 классы: учебно-методическое пособие / сост. Д.Ю. Усенков. – М.: Дрофа, 2012. </a:t>
            </a:r>
          </a:p>
          <a:p>
            <a:r>
              <a:rPr lang="ru-RU" dirty="0"/>
              <a:t>2. Рабочие программы. Информатика. 10 – 11 классы. Базовый и углубленный уровни: учебно-методическое пособие / сост. О. Н. Масленикова. – М.: Дрофа, 2012. </a:t>
            </a:r>
          </a:p>
        </p:txBody>
      </p:sp>
    </p:spTree>
    <p:extLst>
      <p:ext uri="{BB962C8B-B14F-4D97-AF65-F5344CB8AC3E}">
        <p14:creationId xmlns:p14="http://schemas.microsoft.com/office/powerpoint/2010/main" val="19636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20840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Программы к учебникам по информатике издательства «Академкнига/Учебник» </a:t>
            </a:r>
            <a:r>
              <a:rPr lang="ru-RU" dirty="0"/>
              <a:t>ФГОС: </a:t>
            </a:r>
          </a:p>
          <a:p>
            <a:r>
              <a:rPr lang="ru-RU" dirty="0"/>
              <a:t>1. Программы по учебным предметам. Русский язык. Литературное чтение. Английский язык. Математика. Информатика и ИКТ. В 2-х ч. Ч.1. / сост. </a:t>
            </a:r>
            <a:r>
              <a:rPr lang="ru-RU" dirty="0" err="1"/>
              <a:t>Чуракова</a:t>
            </a:r>
            <a:r>
              <a:rPr lang="ru-RU" dirty="0"/>
              <a:t> Р.Г., </a:t>
            </a:r>
            <a:r>
              <a:rPr lang="ru-RU" dirty="0" err="1"/>
              <a:t>Малаховская</a:t>
            </a:r>
            <a:r>
              <a:rPr lang="ru-RU" dirty="0"/>
              <a:t> О.В., </a:t>
            </a:r>
            <a:r>
              <a:rPr lang="ru-RU" dirty="0" err="1"/>
              <a:t>Чуракова</a:t>
            </a:r>
            <a:r>
              <a:rPr lang="ru-RU" dirty="0"/>
              <a:t> Н.А., </a:t>
            </a:r>
            <a:r>
              <a:rPr lang="ru-RU" dirty="0" err="1"/>
              <a:t>Каленчук</a:t>
            </a:r>
            <a:r>
              <a:rPr lang="ru-RU" dirty="0"/>
              <a:t> М.Л., Чекин А.Л., Лаврова Н.М., </a:t>
            </a:r>
            <a:r>
              <a:rPr lang="ru-RU" dirty="0" err="1"/>
              <a:t>Агаркова</a:t>
            </a:r>
            <a:r>
              <a:rPr lang="ru-RU" dirty="0"/>
              <a:t> Н.Г., </a:t>
            </a:r>
            <a:r>
              <a:rPr lang="ru-RU" dirty="0" err="1"/>
              <a:t>Байкова</a:t>
            </a:r>
            <a:r>
              <a:rPr lang="ru-RU" dirty="0"/>
              <a:t> Т.А., </a:t>
            </a:r>
            <a:r>
              <a:rPr lang="ru-RU" dirty="0" err="1"/>
              <a:t>Бененсон</a:t>
            </a:r>
            <a:r>
              <a:rPr lang="ru-RU" dirty="0"/>
              <a:t> Е.П., Паутова А.Г. – М.: Академкнига/Учебник, 2012 г. </a:t>
            </a:r>
          </a:p>
        </p:txBody>
      </p:sp>
    </p:spTree>
    <p:extLst>
      <p:ext uri="{BB962C8B-B14F-4D97-AF65-F5344CB8AC3E}">
        <p14:creationId xmlns:p14="http://schemas.microsoft.com/office/powerpoint/2010/main" val="2115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fdea3d1f6995e8f99a54161ec474341761f5"/>
  <p:tag name="ISPRING_RESOURCE_PATHS_HASH_2" val="bfdea3d1f6995e8f99a54161ec474341761f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1273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Supervisor</dc:creator>
  <cp:lastModifiedBy>Supervisor</cp:lastModifiedBy>
  <cp:revision>13</cp:revision>
  <dcterms:created xsi:type="dcterms:W3CDTF">2015-08-25T07:58:49Z</dcterms:created>
  <dcterms:modified xsi:type="dcterms:W3CDTF">2015-08-25T08:36:23Z</dcterms:modified>
</cp:coreProperties>
</file>