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83" r:id="rId4"/>
    <p:sldId id="280" r:id="rId5"/>
    <p:sldId id="281" r:id="rId6"/>
    <p:sldId id="282" r:id="rId7"/>
    <p:sldId id="279" r:id="rId8"/>
    <p:sldId id="284" r:id="rId9"/>
    <p:sldId id="287" r:id="rId10"/>
    <p:sldId id="289" r:id="rId11"/>
    <p:sldId id="288" r:id="rId12"/>
    <p:sldId id="290" r:id="rId13"/>
    <p:sldId id="291" r:id="rId14"/>
    <p:sldId id="292" r:id="rId15"/>
    <p:sldId id="293" r:id="rId16"/>
    <p:sldId id="294" r:id="rId17"/>
    <p:sldId id="295" r:id="rId18"/>
    <p:sldId id="286" r:id="rId19"/>
    <p:sldId id="285" r:id="rId20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016B"/>
    <a:srgbClr val="4D4D4D"/>
    <a:srgbClr val="B92D14"/>
    <a:srgbClr val="35759D"/>
    <a:srgbClr val="35B19D"/>
    <a:srgbClr val="000000"/>
    <a:srgbClr val="E8E8E8"/>
    <a:srgbClr val="0028D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36" autoAdjust="0"/>
    <p:restoredTop sz="95596" autoAdjust="0"/>
  </p:normalViewPr>
  <p:slideViewPr>
    <p:cSldViewPr>
      <p:cViewPr>
        <p:scale>
          <a:sx n="70" d="100"/>
          <a:sy n="70" d="100"/>
        </p:scale>
        <p:origin x="-151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91E91E91-D8E9-49C7-A9E2-A7BF7AE118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5AABCF-CD73-47C2-AA1E-502A1617BAA8}" type="slidenum">
              <a:rPr lang="en-US"/>
              <a:pPr/>
              <a:t>1</a:t>
            </a:fld>
            <a:endParaRPr lang="en-US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D7E54F6-BEAF-4111-8A06-302669E5081C}" type="slidenum">
              <a:rPr lang="en-US"/>
              <a:pPr/>
              <a:t>14</a:t>
            </a:fld>
            <a:endParaRPr lang="en-US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D7E54F6-BEAF-4111-8A06-302669E5081C}" type="slidenum">
              <a:rPr lang="en-US"/>
              <a:pPr/>
              <a:t>15</a:t>
            </a:fld>
            <a:endParaRPr lang="en-US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D7E54F6-BEAF-4111-8A06-302669E5081C}" type="slidenum">
              <a:rPr lang="en-US"/>
              <a:pPr/>
              <a:t>16</a:t>
            </a:fld>
            <a:endParaRPr lang="en-US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D7E54F6-BEAF-4111-8A06-302669E5081C}" type="slidenum">
              <a:rPr lang="en-US"/>
              <a:pPr/>
              <a:t>17</a:t>
            </a:fld>
            <a:endParaRPr lang="en-US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D7E54F6-BEAF-4111-8A06-302669E5081C}" type="slidenum">
              <a:rPr lang="en-US"/>
              <a:pPr/>
              <a:t>19</a:t>
            </a:fld>
            <a:endParaRPr lang="en-US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7A1786C-CE2B-4700-974F-98EEDECA366F}" type="slidenum">
              <a:rPr lang="en-US"/>
              <a:pPr/>
              <a:t>2</a:t>
            </a:fld>
            <a:endParaRPr lang="en-US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D7E54F6-BEAF-4111-8A06-302669E5081C}" type="slidenum">
              <a:rPr lang="en-US"/>
              <a:pPr/>
              <a:t>7</a:t>
            </a:fld>
            <a:endParaRPr lang="en-US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D7E54F6-BEAF-4111-8A06-302669E5081C}" type="slidenum">
              <a:rPr lang="en-US"/>
              <a:pPr/>
              <a:t>8</a:t>
            </a:fld>
            <a:endParaRPr lang="en-US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D7E54F6-BEAF-4111-8A06-302669E5081C}" type="slidenum">
              <a:rPr lang="en-US"/>
              <a:pPr/>
              <a:t>9</a:t>
            </a:fld>
            <a:endParaRPr lang="en-US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D7E54F6-BEAF-4111-8A06-302669E5081C}" type="slidenum">
              <a:rPr lang="en-US"/>
              <a:pPr/>
              <a:t>10</a:t>
            </a:fld>
            <a:endParaRPr lang="en-US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D7E54F6-BEAF-4111-8A06-302669E5081C}" type="slidenum">
              <a:rPr lang="en-US"/>
              <a:pPr/>
              <a:t>11</a:t>
            </a:fld>
            <a:endParaRPr lang="en-US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D7E54F6-BEAF-4111-8A06-302669E5081C}" type="slidenum">
              <a:rPr lang="en-US"/>
              <a:pPr/>
              <a:t>12</a:t>
            </a:fld>
            <a:endParaRPr lang="en-US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D7E54F6-BEAF-4111-8A06-302669E5081C}" type="slidenum">
              <a:rPr lang="en-US"/>
              <a:pPr/>
              <a:t>13</a:t>
            </a:fld>
            <a:endParaRPr lang="en-US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5334000"/>
            <a:ext cx="7772400" cy="704850"/>
          </a:xfrm>
        </p:spPr>
        <p:txBody>
          <a:bodyPr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90600" y="5867400"/>
            <a:ext cx="7772400" cy="533400"/>
          </a:xfrm>
        </p:spPr>
        <p:txBody>
          <a:bodyPr/>
          <a:lstStyle>
            <a:lvl1pPr marL="0" indent="0" algn="r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00800" y="1417638"/>
            <a:ext cx="1828800" cy="52117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1417638"/>
            <a:ext cx="5334000" cy="52117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14400" y="2438400"/>
            <a:ext cx="35814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438400"/>
            <a:ext cx="35814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417638"/>
            <a:ext cx="73152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2438400"/>
            <a:ext cx="73152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/>
          <p:cNvSpPr>
            <a:spLocks noGrp="1" noChangeArrowheads="1"/>
          </p:cNvSpPr>
          <p:nvPr>
            <p:ph type="ctrTitle"/>
          </p:nvPr>
        </p:nvSpPr>
        <p:spPr>
          <a:xfrm>
            <a:off x="609600" y="4343400"/>
            <a:ext cx="9525000" cy="1600200"/>
          </a:xfrm>
          <a:effectLst>
            <a:outerShdw dist="17961" dir="2700000" algn="ctr" rotWithShape="0">
              <a:srgbClr val="4D4D4D"/>
            </a:outerShdw>
          </a:effectLst>
        </p:spPr>
        <p:txBody>
          <a:bodyPr/>
          <a:lstStyle/>
          <a:p>
            <a:pPr algn="l" eaLnBrk="1" hangingPunct="1">
              <a:defRPr/>
            </a:pPr>
            <a:r>
              <a:rPr lang="ru-RU" sz="8000" b="1" dirty="0" smtClean="0">
                <a:solidFill>
                  <a:srgbClr val="01016B"/>
                </a:solidFill>
                <a:latin typeface="Times New Roman" pitchFamily="18" charset="0"/>
                <a:cs typeface="Times New Roman" pitchFamily="18" charset="0"/>
              </a:rPr>
              <a:t>Математические  ребусы. </a:t>
            </a:r>
            <a:r>
              <a:rPr lang="ru-RU" sz="8000" b="1" smtClean="0">
                <a:solidFill>
                  <a:srgbClr val="01016B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8000" b="1" dirty="0" smtClean="0">
                <a:solidFill>
                  <a:srgbClr val="01016B"/>
                </a:solidFill>
                <a:latin typeface="Times New Roman" pitchFamily="18" charset="0"/>
                <a:cs typeface="Times New Roman" pitchFamily="18" charset="0"/>
              </a:rPr>
              <a:t>класс.</a:t>
            </a:r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290513" y="5881688"/>
            <a:ext cx="2438400" cy="533400"/>
          </a:xfrm>
          <a:effectLst>
            <a:outerShdw dist="17961" dir="2700000" algn="ctr" rotWithShape="0">
              <a:srgbClr val="4D4D4D"/>
            </a:outerShdw>
          </a:effectLst>
        </p:spPr>
        <p:txBody>
          <a:bodyPr/>
          <a:lstStyle/>
          <a:p>
            <a:pPr algn="l" eaLnBrk="1" hangingPunct="1">
              <a:defRPr/>
            </a:pPr>
            <a:r>
              <a:rPr lang="en-US" sz="2200" smtClean="0"/>
              <a:t>Company name</a:t>
            </a:r>
            <a:endParaRPr lang="ru-RU" sz="2200" smtClean="0"/>
          </a:p>
        </p:txBody>
      </p:sp>
      <p:pic>
        <p:nvPicPr>
          <p:cNvPr id="4" name="fullResImage" descr="https://qulady.ru/images/qulady/2017/10/math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62400" y="838200"/>
            <a:ext cx="4457700" cy="2579522"/>
          </a:xfrm>
          <a:prstGeom prst="rect">
            <a:avLst/>
          </a:prstGeom>
          <a:ln w="228600" cap="sq" cmpd="thickThin">
            <a:solidFill>
              <a:schemeClr val="bg2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905000" y="-381000"/>
            <a:ext cx="5715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endParaRPr lang="ru-RU" sz="9600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Рисунок 7" descr="1f"/>
          <p:cNvPicPr/>
          <p:nvPr/>
        </p:nvPicPr>
        <p:blipFill>
          <a:blip r:embed="rId4" cstate="print"/>
          <a:srcRect t="48387" r="74004" b="8065"/>
          <a:stretch>
            <a:fillRect/>
          </a:stretch>
        </p:blipFill>
        <p:spPr bwMode="auto">
          <a:xfrm>
            <a:off x="2286000" y="304800"/>
            <a:ext cx="6324600" cy="6172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04800" y="990600"/>
            <a:ext cx="7924800" cy="1143000"/>
          </a:xfrm>
        </p:spPr>
        <p:txBody>
          <a:bodyPr/>
          <a:lstStyle/>
          <a:p>
            <a:endParaRPr lang="ru-RU" sz="9600" dirty="0"/>
          </a:p>
        </p:txBody>
      </p:sp>
      <p:pic>
        <p:nvPicPr>
          <p:cNvPr id="10" name="Содержимое 9" descr="2"/>
          <p:cNvPicPr>
            <a:picLocks noGrp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304800" y="1447800"/>
            <a:ext cx="8534400" cy="4953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04800" y="990600"/>
            <a:ext cx="7924800" cy="1143000"/>
          </a:xfrm>
        </p:spPr>
        <p:txBody>
          <a:bodyPr/>
          <a:lstStyle/>
          <a:p>
            <a:endParaRPr lang="ru-RU" sz="9600" dirty="0"/>
          </a:p>
        </p:txBody>
      </p:sp>
      <p:pic>
        <p:nvPicPr>
          <p:cNvPr id="10" name="Содержимое 9" descr="2"/>
          <p:cNvPicPr>
            <a:picLocks noGrp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228600" y="1676400"/>
            <a:ext cx="8686800" cy="40495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04800" y="990600"/>
            <a:ext cx="7924800" cy="1143000"/>
          </a:xfrm>
        </p:spPr>
        <p:txBody>
          <a:bodyPr/>
          <a:lstStyle/>
          <a:p>
            <a:endParaRPr lang="ru-RU" sz="9600" dirty="0"/>
          </a:p>
        </p:txBody>
      </p:sp>
      <p:pic>
        <p:nvPicPr>
          <p:cNvPr id="10" name="Содержимое 9" descr="2"/>
          <p:cNvPicPr>
            <a:picLocks noGrp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304800" y="1295401"/>
            <a:ext cx="8534400" cy="51815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04800" y="990600"/>
            <a:ext cx="7924800" cy="1143000"/>
          </a:xfrm>
        </p:spPr>
        <p:txBody>
          <a:bodyPr/>
          <a:lstStyle/>
          <a:p>
            <a:endParaRPr lang="ru-RU" sz="9600" dirty="0"/>
          </a:p>
        </p:txBody>
      </p:sp>
      <p:pic>
        <p:nvPicPr>
          <p:cNvPr id="10" name="Содержимое 9" descr="2"/>
          <p:cNvPicPr>
            <a:picLocks noGrp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304800" y="1509416"/>
            <a:ext cx="8534400" cy="47535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04800" y="990600"/>
            <a:ext cx="7924800" cy="1143000"/>
          </a:xfrm>
        </p:spPr>
        <p:txBody>
          <a:bodyPr/>
          <a:lstStyle/>
          <a:p>
            <a:endParaRPr lang="ru-RU" sz="9600" dirty="0"/>
          </a:p>
        </p:txBody>
      </p:sp>
      <p:pic>
        <p:nvPicPr>
          <p:cNvPr id="10" name="Содержимое 9" descr="2"/>
          <p:cNvPicPr>
            <a:picLocks noGrp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190500" y="1600200"/>
            <a:ext cx="8763000" cy="4572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04800" y="990600"/>
            <a:ext cx="7924800" cy="1143000"/>
          </a:xfrm>
        </p:spPr>
        <p:txBody>
          <a:bodyPr/>
          <a:lstStyle/>
          <a:p>
            <a:endParaRPr lang="ru-RU" sz="9600" dirty="0"/>
          </a:p>
        </p:txBody>
      </p:sp>
      <p:pic>
        <p:nvPicPr>
          <p:cNvPr id="10" name="Содержимое 9" descr="2"/>
          <p:cNvPicPr>
            <a:picLocks noGrp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152400" y="1905000"/>
            <a:ext cx="8839200" cy="40896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04800" y="990600"/>
            <a:ext cx="7924800" cy="1143000"/>
          </a:xfrm>
        </p:spPr>
        <p:txBody>
          <a:bodyPr/>
          <a:lstStyle/>
          <a:p>
            <a:endParaRPr lang="ru-RU" sz="9600" dirty="0"/>
          </a:p>
        </p:txBody>
      </p:sp>
      <p:pic>
        <p:nvPicPr>
          <p:cNvPr id="10" name="Содержимое 9" descr="2"/>
          <p:cNvPicPr>
            <a:picLocks noGrp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304800" y="1524000"/>
            <a:ext cx="8534400" cy="48516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4339" name="Содержимое 2"/>
          <p:cNvSpPr>
            <a:spLocks noGrp="1"/>
          </p:cNvSpPr>
          <p:nvPr>
            <p:ph idx="1"/>
          </p:nvPr>
        </p:nvSpPr>
        <p:spPr>
          <a:xfrm>
            <a:off x="152400" y="609600"/>
            <a:ext cx="8991600" cy="6019800"/>
          </a:xfrm>
        </p:spPr>
        <p:txBody>
          <a:bodyPr/>
          <a:lstStyle/>
          <a:p>
            <a:pPr>
              <a:buFontTx/>
              <a:buNone/>
            </a:pPr>
            <a:r>
              <a:rPr lang="ru-RU" sz="6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ru-RU" sz="6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Ответы.</a:t>
            </a:r>
          </a:p>
          <a:p>
            <a:pPr>
              <a:buFontTx/>
              <a:buNone/>
            </a:pPr>
            <a:r>
              <a:rPr lang="ru-RU" sz="4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 Родина        6. Ластик </a:t>
            </a:r>
          </a:p>
          <a:p>
            <a:pPr>
              <a:buFontTx/>
              <a:buNone/>
            </a:pPr>
            <a:r>
              <a:rPr lang="ru-RU" sz="5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2. Стриж         7. Ручка</a:t>
            </a:r>
          </a:p>
          <a:p>
            <a:pPr>
              <a:buFontTx/>
              <a:buNone/>
            </a:pPr>
            <a:r>
              <a:rPr lang="ru-RU" sz="5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3. Восемь        8. Мел</a:t>
            </a:r>
          </a:p>
          <a:p>
            <a:pPr>
              <a:buFontTx/>
              <a:buNone/>
            </a:pPr>
            <a:r>
              <a:rPr lang="ru-RU" sz="5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4. Клей            9. Циркуль</a:t>
            </a:r>
          </a:p>
          <a:p>
            <a:pPr>
              <a:buFontTx/>
              <a:buNone/>
            </a:pPr>
            <a:r>
              <a:rPr lang="ru-RU" sz="5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5. Краски       10. Линейка</a:t>
            </a:r>
          </a:p>
          <a:p>
            <a:pPr>
              <a:buFontTx/>
              <a:buNone/>
            </a:pPr>
            <a:r>
              <a:rPr lang="ru-RU" sz="4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8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Picture 4" descr="https://lifeo.ru/wp-content/uploads/kartinka-spasibo-za-vnimanie-dlya-prezentacii-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30483" y="914400"/>
            <a:ext cx="7032917" cy="52768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title"/>
          </p:nvPr>
        </p:nvSpPr>
        <p:spPr>
          <a:xfrm>
            <a:off x="304800" y="1143000"/>
            <a:ext cx="8610600" cy="1371600"/>
          </a:xfrm>
        </p:spPr>
        <p:txBody>
          <a:bodyPr/>
          <a:lstStyle/>
          <a:p>
            <a:pPr algn="ctr" eaLnBrk="1" hangingPunct="1"/>
            <a:r>
              <a:rPr lang="ru-RU" b="1" dirty="0" smtClean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Правила составления             математических ребусов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4000" dirty="0" smtClean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0" y="1981200"/>
            <a:ext cx="9144000" cy="4876800"/>
          </a:xfrm>
        </p:spPr>
        <p:txBody>
          <a:bodyPr/>
          <a:lstStyle/>
          <a:p>
            <a:pPr>
              <a:buNone/>
            </a:pPr>
            <a:r>
              <a:rPr lang="ru-RU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 Если вы видите перед словом или картинкой </a:t>
            </a:r>
            <a:r>
              <a:rPr lang="ru-RU" sz="40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запятую</a:t>
            </a:r>
            <a:r>
              <a:rPr lang="ru-RU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0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то нужно убрать первую букву с этого названия</a:t>
            </a:r>
            <a:r>
              <a:rPr lang="ru-RU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То же самое нужно сделать, если запятая стоит в конце слова. Когда около картинки две запятых, то убирается две буквы соответственно.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66800"/>
            <a:ext cx="9144000" cy="5791200"/>
          </a:xfrm>
        </p:spPr>
        <p:txBody>
          <a:bodyPr/>
          <a:lstStyle/>
          <a:p>
            <a:pPr>
              <a:buNone/>
            </a:pPr>
            <a:r>
              <a:rPr lang="ru-RU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2. Если </a:t>
            </a:r>
            <a:r>
              <a:rPr lang="ru-RU" sz="40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цифры</a:t>
            </a:r>
            <a:r>
              <a:rPr lang="ru-RU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обозначающие последовательность букв в слове </a:t>
            </a:r>
            <a:r>
              <a:rPr lang="ru-RU" sz="40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зачеркнуты, то их необходимо выбросить из него</a:t>
            </a:r>
            <a:r>
              <a:rPr lang="ru-RU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Тоже самое касается и букв.</a:t>
            </a:r>
          </a:p>
          <a:p>
            <a:pPr>
              <a:buNone/>
            </a:pPr>
            <a:r>
              <a:rPr lang="ru-RU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3. Если </a:t>
            </a:r>
            <a:r>
              <a:rPr lang="ru-RU" sz="40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картинка изображена вверх тормашками</a:t>
            </a:r>
            <a:r>
              <a:rPr lang="ru-RU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то отгадку нужно читать в обратном порядке: справа -налево.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143000"/>
            <a:ext cx="8839200" cy="5715000"/>
          </a:xfrm>
        </p:spPr>
        <p:txBody>
          <a:bodyPr/>
          <a:lstStyle/>
          <a:p>
            <a:pPr>
              <a:buNone/>
            </a:pPr>
            <a:r>
              <a:rPr lang="ru-RU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4. Когда </a:t>
            </a:r>
            <a:r>
              <a:rPr lang="ru-RU" sz="40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рядом с картинкой стоят цифры, поменянные местами</a:t>
            </a:r>
            <a:r>
              <a:rPr lang="ru-RU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то и в названии самого предмета нужно поменять местами буквы, которые стоят в последовательности с указанными цифрами.</a:t>
            </a:r>
          </a:p>
          <a:p>
            <a:pPr>
              <a:buNone/>
            </a:pPr>
            <a:r>
              <a:rPr lang="ru-RU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5. Для ребусов </a:t>
            </a:r>
            <a:r>
              <a:rPr lang="ru-RU" sz="40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используется только слова, </a:t>
            </a:r>
            <a:r>
              <a:rPr lang="ru-RU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отвечающие на вопрос кто? или что?</a:t>
            </a:r>
            <a:endParaRPr lang="ru-RU" sz="4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" y="1143000"/>
            <a:ext cx="8915400" cy="5486400"/>
          </a:xfrm>
        </p:spPr>
        <p:txBody>
          <a:bodyPr/>
          <a:lstStyle/>
          <a:p>
            <a:pPr>
              <a:buNone/>
            </a:pPr>
            <a:r>
              <a:rPr lang="ru-RU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40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Указатель в виде стрелки или математический знак «равно» обозначает,</a:t>
            </a:r>
            <a:r>
              <a:rPr lang="ru-RU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 что нужно заменить буквы одну другой.</a:t>
            </a:r>
          </a:p>
          <a:p>
            <a:pPr>
              <a:buNone/>
            </a:pPr>
            <a:r>
              <a:rPr lang="ru-RU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7. В ребусах </a:t>
            </a:r>
            <a:r>
              <a:rPr lang="ru-RU" sz="40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одно значение может быть расположено внутри другой картинки</a:t>
            </a:r>
            <a:r>
              <a:rPr lang="ru-RU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за ней или под ней. Тогда применяйте слова: </a:t>
            </a:r>
            <a:r>
              <a:rPr lang="ru-RU" sz="40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В, НА, НАД, ПОД, ЗА.</a:t>
            </a:r>
            <a:endParaRPr lang="ru-RU" sz="40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143000"/>
            <a:ext cx="8610600" cy="4191000"/>
          </a:xfrm>
        </p:spPr>
        <p:txBody>
          <a:bodyPr/>
          <a:lstStyle/>
          <a:p>
            <a:pPr>
              <a:buNone/>
            </a:pPr>
            <a:r>
              <a:rPr lang="ru-RU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8. </a:t>
            </a:r>
            <a:r>
              <a:rPr lang="ru-RU" sz="40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Цифры, стоящие в ряд около изображения</a:t>
            </a:r>
            <a:r>
              <a:rPr lang="ru-RU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обозначают, что нужно использовать из этого значения буквы в указанной последовательности цифр.</a:t>
            </a: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Без-имени-1"/>
          <p:cNvPicPr/>
          <p:nvPr/>
        </p:nvPicPr>
        <p:blipFill>
          <a:blip r:embed="rId2" cstate="print"/>
          <a:srcRect b="51808"/>
          <a:stretch>
            <a:fillRect/>
          </a:stretch>
        </p:blipFill>
        <p:spPr bwMode="auto">
          <a:xfrm>
            <a:off x="1905000" y="4343400"/>
            <a:ext cx="6647815" cy="2290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3276600" y="2624648"/>
            <a:ext cx="5651463" cy="4080951"/>
          </a:xfr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1905000" y="-381000"/>
            <a:ext cx="5715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sz="9600" b="1" dirty="0" smtClean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Разгадай ребусы</a:t>
            </a:r>
            <a:endParaRPr lang="ru-RU" sz="9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04800" y="990600"/>
            <a:ext cx="7924800" cy="1143000"/>
          </a:xfrm>
        </p:spPr>
        <p:txBody>
          <a:bodyPr/>
          <a:lstStyle/>
          <a:p>
            <a:endParaRPr lang="ru-RU" sz="9600" dirty="0"/>
          </a:p>
        </p:txBody>
      </p:sp>
      <p:pic>
        <p:nvPicPr>
          <p:cNvPr id="6" name="Содержимое 5" descr="2"/>
          <p:cNvPicPr>
            <a:picLocks noGrp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381000" y="1752600"/>
            <a:ext cx="8458200" cy="47243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Прямоугольник 7"/>
          <p:cNvSpPr/>
          <p:nvPr/>
        </p:nvSpPr>
        <p:spPr bwMode="auto">
          <a:xfrm>
            <a:off x="3810000" y="2667000"/>
            <a:ext cx="838200" cy="381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04800" y="990600"/>
            <a:ext cx="7924800" cy="1143000"/>
          </a:xfrm>
        </p:spPr>
        <p:txBody>
          <a:bodyPr/>
          <a:lstStyle/>
          <a:p>
            <a:endParaRPr lang="ru-RU" sz="9600" dirty="0"/>
          </a:p>
        </p:txBody>
      </p:sp>
      <p:pic>
        <p:nvPicPr>
          <p:cNvPr id="10" name="Содержимое 9" descr="2"/>
          <p:cNvPicPr>
            <a:picLocks noGrp="1"/>
          </p:cNvPicPr>
          <p:nvPr>
            <p:ph idx="1"/>
          </p:nvPr>
        </p:nvPicPr>
        <p:blipFill>
          <a:blip r:embed="rId3" cstate="print"/>
          <a:srcRect l="49861" t="21821" r="31799" b="63996"/>
          <a:stretch>
            <a:fillRect/>
          </a:stretch>
        </p:blipFill>
        <p:spPr bwMode="auto">
          <a:xfrm>
            <a:off x="381000" y="1371600"/>
            <a:ext cx="8382000" cy="48005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powerpoint-template-24">
  <a:themeElements>
    <a:clrScheme name="">
      <a:dk1>
        <a:srgbClr val="4D4D4D"/>
      </a:dk1>
      <a:lt1>
        <a:srgbClr val="FFFFFF"/>
      </a:lt1>
      <a:dk2>
        <a:srgbClr val="4D4D4D"/>
      </a:dk2>
      <a:lt2>
        <a:srgbClr val="214DDB"/>
      </a:lt2>
      <a:accent1>
        <a:srgbClr val="9752EC"/>
      </a:accent1>
      <a:accent2>
        <a:srgbClr val="FF48BC"/>
      </a:accent2>
      <a:accent3>
        <a:srgbClr val="FFFFFF"/>
      </a:accent3>
      <a:accent4>
        <a:srgbClr val="404040"/>
      </a:accent4>
      <a:accent5>
        <a:srgbClr val="C9B3F4"/>
      </a:accent5>
      <a:accent6>
        <a:srgbClr val="E740AA"/>
      </a:accent6>
      <a:hlink>
        <a:srgbClr val="FF320C"/>
      </a:hlink>
      <a:folHlink>
        <a:srgbClr val="D5D5D5"/>
      </a:folHlink>
    </a:clrScheme>
    <a:fontScheme name="powerpoint-template-24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owerpoint-template-24 1">
        <a:dk1>
          <a:srgbClr val="4D4D4D"/>
        </a:dk1>
        <a:lt1>
          <a:srgbClr val="FFFFFF"/>
        </a:lt1>
        <a:dk2>
          <a:srgbClr val="4D4D4D"/>
        </a:dk2>
        <a:lt2>
          <a:srgbClr val="CC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2">
        <a:dk1>
          <a:srgbClr val="4D4D4D"/>
        </a:dk1>
        <a:lt1>
          <a:srgbClr val="FFFFFF"/>
        </a:lt1>
        <a:dk2>
          <a:srgbClr val="4D4D4D"/>
        </a:dk2>
        <a:lt2>
          <a:srgbClr val="FBB240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3">
        <a:dk1>
          <a:srgbClr val="4D4D4D"/>
        </a:dk1>
        <a:lt1>
          <a:srgbClr val="FFFFFF"/>
        </a:lt1>
        <a:dk2>
          <a:srgbClr val="4D4D4D"/>
        </a:dk2>
        <a:lt2>
          <a:srgbClr val="FE564C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4">
        <a:dk1>
          <a:srgbClr val="4D4D4D"/>
        </a:dk1>
        <a:lt1>
          <a:srgbClr val="FFFFFF"/>
        </a:lt1>
        <a:dk2>
          <a:srgbClr val="4D4D4D"/>
        </a:dk2>
        <a:lt2>
          <a:srgbClr val="BB2A32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5">
        <a:dk1>
          <a:srgbClr val="4D4D4D"/>
        </a:dk1>
        <a:lt1>
          <a:srgbClr val="FFFFFF"/>
        </a:lt1>
        <a:dk2>
          <a:srgbClr val="4D4D4D"/>
        </a:dk2>
        <a:lt2>
          <a:srgbClr val="E84A25"/>
        </a:lt2>
        <a:accent1>
          <a:srgbClr val="ED6A24"/>
        </a:accent1>
        <a:accent2>
          <a:srgbClr val="F99E1C"/>
        </a:accent2>
        <a:accent3>
          <a:srgbClr val="FFFFFF"/>
        </a:accent3>
        <a:accent4>
          <a:srgbClr val="404040"/>
        </a:accent4>
        <a:accent5>
          <a:srgbClr val="F4B9AC"/>
        </a:accent5>
        <a:accent6>
          <a:srgbClr val="E28F18"/>
        </a:accent6>
        <a:hlink>
          <a:srgbClr val="F1B545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6">
        <a:dk1>
          <a:srgbClr val="4D4D4D"/>
        </a:dk1>
        <a:lt1>
          <a:srgbClr val="FFFFFF"/>
        </a:lt1>
        <a:dk2>
          <a:srgbClr val="4D4D4D"/>
        </a:dk2>
        <a:lt2>
          <a:srgbClr val="B92D14"/>
        </a:lt2>
        <a:accent1>
          <a:srgbClr val="D34E13"/>
        </a:accent1>
        <a:accent2>
          <a:srgbClr val="DC9009"/>
        </a:accent2>
        <a:accent3>
          <a:srgbClr val="FFFFFF"/>
        </a:accent3>
        <a:accent4>
          <a:srgbClr val="404040"/>
        </a:accent4>
        <a:accent5>
          <a:srgbClr val="E6B2AA"/>
        </a:accent5>
        <a:accent6>
          <a:srgbClr val="C78207"/>
        </a:accent6>
        <a:hlink>
          <a:srgbClr val="EEC63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7">
        <a:dk1>
          <a:srgbClr val="4D4D4D"/>
        </a:dk1>
        <a:lt1>
          <a:srgbClr val="FFFFFF"/>
        </a:lt1>
        <a:dk2>
          <a:srgbClr val="4D4D4D"/>
        </a:dk2>
        <a:lt2>
          <a:srgbClr val="AE6310"/>
        </a:lt2>
        <a:accent1>
          <a:srgbClr val="E79613"/>
        </a:accent1>
        <a:accent2>
          <a:srgbClr val="E1720D"/>
        </a:accent2>
        <a:accent3>
          <a:srgbClr val="FFFFFF"/>
        </a:accent3>
        <a:accent4>
          <a:srgbClr val="404040"/>
        </a:accent4>
        <a:accent5>
          <a:srgbClr val="F1C9AA"/>
        </a:accent5>
        <a:accent6>
          <a:srgbClr val="CC670B"/>
        </a:accent6>
        <a:hlink>
          <a:srgbClr val="C6470A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8">
        <a:dk1>
          <a:srgbClr val="4D4D4D"/>
        </a:dk1>
        <a:lt1>
          <a:srgbClr val="FFFFFF"/>
        </a:lt1>
        <a:dk2>
          <a:srgbClr val="4D4D4D"/>
        </a:dk2>
        <a:lt2>
          <a:srgbClr val="AF5612"/>
        </a:lt2>
        <a:accent1>
          <a:srgbClr val="CB882F"/>
        </a:accent1>
        <a:accent2>
          <a:srgbClr val="E7C432"/>
        </a:accent2>
        <a:accent3>
          <a:srgbClr val="FFFFFF"/>
        </a:accent3>
        <a:accent4>
          <a:srgbClr val="404040"/>
        </a:accent4>
        <a:accent5>
          <a:srgbClr val="E2C3AD"/>
        </a:accent5>
        <a:accent6>
          <a:srgbClr val="D1B12C"/>
        </a:accent6>
        <a:hlink>
          <a:srgbClr val="EECA34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9">
        <a:dk1>
          <a:srgbClr val="4D4D4D"/>
        </a:dk1>
        <a:lt1>
          <a:srgbClr val="FFFFFF"/>
        </a:lt1>
        <a:dk2>
          <a:srgbClr val="4D4D4D"/>
        </a:dk2>
        <a:lt2>
          <a:srgbClr val="9A5E40"/>
        </a:lt2>
        <a:accent1>
          <a:srgbClr val="AE7750"/>
        </a:accent1>
        <a:accent2>
          <a:srgbClr val="C08D60"/>
        </a:accent2>
        <a:accent3>
          <a:srgbClr val="FFFFFF"/>
        </a:accent3>
        <a:accent4>
          <a:srgbClr val="404040"/>
        </a:accent4>
        <a:accent5>
          <a:srgbClr val="D3BDB3"/>
        </a:accent5>
        <a:accent6>
          <a:srgbClr val="AE7F56"/>
        </a:accent6>
        <a:hlink>
          <a:srgbClr val="CCA47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0">
        <a:dk1>
          <a:srgbClr val="4D4D4D"/>
        </a:dk1>
        <a:lt1>
          <a:srgbClr val="FFFFFF"/>
        </a:lt1>
        <a:dk2>
          <a:srgbClr val="4D4D4D"/>
        </a:dk2>
        <a:lt2>
          <a:srgbClr val="D1BB77"/>
        </a:lt2>
        <a:accent1>
          <a:srgbClr val="DBBA87"/>
        </a:accent1>
        <a:accent2>
          <a:srgbClr val="E0B265"/>
        </a:accent2>
        <a:accent3>
          <a:srgbClr val="FFFFFF"/>
        </a:accent3>
        <a:accent4>
          <a:srgbClr val="404040"/>
        </a:accent4>
        <a:accent5>
          <a:srgbClr val="EAD9C3"/>
        </a:accent5>
        <a:accent6>
          <a:srgbClr val="CBA15B"/>
        </a:accent6>
        <a:hlink>
          <a:srgbClr val="E9C27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1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2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3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D3D3D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4">
        <a:dk1>
          <a:srgbClr val="FFFFFF"/>
        </a:dk1>
        <a:lt1>
          <a:srgbClr val="FFFFFF"/>
        </a:lt1>
        <a:dk2>
          <a:srgbClr val="FFFFFF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DADADA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5">
        <a:dk1>
          <a:srgbClr val="FFFFFF"/>
        </a:dk1>
        <a:lt1>
          <a:srgbClr val="FFFFFF"/>
        </a:lt1>
        <a:dk2>
          <a:srgbClr val="FFFFFF"/>
        </a:dk2>
        <a:lt2>
          <a:srgbClr val="55A6FE"/>
        </a:lt2>
        <a:accent1>
          <a:srgbClr val="71BBFF"/>
        </a:accent1>
        <a:accent2>
          <a:srgbClr val="74CCFF"/>
        </a:accent2>
        <a:accent3>
          <a:srgbClr val="FFFFFF"/>
        </a:accent3>
        <a:accent4>
          <a:srgbClr val="DADADA"/>
        </a:accent4>
        <a:accent5>
          <a:srgbClr val="BBDAFF"/>
        </a:accent5>
        <a:accent6>
          <a:srgbClr val="68B9E7"/>
        </a:accent6>
        <a:hlink>
          <a:srgbClr val="94D8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6">
        <a:dk1>
          <a:srgbClr val="FFFFFF"/>
        </a:dk1>
        <a:lt1>
          <a:srgbClr val="FFFFFF"/>
        </a:lt1>
        <a:dk2>
          <a:srgbClr val="FFFFFF"/>
        </a:dk2>
        <a:lt2>
          <a:srgbClr val="4BA1FF"/>
        </a:lt2>
        <a:accent1>
          <a:srgbClr val="5DB2FF"/>
        </a:accent1>
        <a:accent2>
          <a:srgbClr val="65C8FF"/>
        </a:accent2>
        <a:accent3>
          <a:srgbClr val="FFFFFF"/>
        </a:accent3>
        <a:accent4>
          <a:srgbClr val="DADADA"/>
        </a:accent4>
        <a:accent5>
          <a:srgbClr val="B6D5FF"/>
        </a:accent5>
        <a:accent6>
          <a:srgbClr val="5BB5E7"/>
        </a:accent6>
        <a:hlink>
          <a:srgbClr val="87E1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243</Words>
  <Application>Microsoft Office PowerPoint</Application>
  <PresentationFormat>Экран (4:3)</PresentationFormat>
  <Paragraphs>33</Paragraphs>
  <Slides>19</Slides>
  <Notes>14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powerpoint-template-24</vt:lpstr>
      <vt:lpstr>Математические  ребусы. 1 класс.</vt:lpstr>
      <vt:lpstr> Правила составления             математических ребусов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Company>Templates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SmileTemplates.com</dc:creator>
  <cp:lastModifiedBy>User</cp:lastModifiedBy>
  <cp:revision>151</cp:revision>
  <dcterms:created xsi:type="dcterms:W3CDTF">2007-04-02T02:11:51Z</dcterms:created>
  <dcterms:modified xsi:type="dcterms:W3CDTF">2019-12-01T14:52:03Z</dcterms:modified>
</cp:coreProperties>
</file>