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DFB9-81A0-4125-8C2B-8D19BDC08F5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3C4F-7DCD-43F0-B982-B3CE1C6EE1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manadvice.ru/kanad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8%D1%82" TargetMode="External"/><Relationship Id="rId13" Type="http://schemas.openxmlformats.org/officeDocument/2006/relationships/hyperlink" Target="https://ru.wikipedia.org/wiki/%D0%97%D0%B0%D0%BB%D0%B8%D0%B2_%D0%94%D0%B6%D0%B5%D0%B9%D0%BC%D1%81_(%D0%BF%D1%80%D0%BE%D0%B5%D0%BA%D1%82)" TargetMode="External"/><Relationship Id="rId18" Type="http://schemas.openxmlformats.org/officeDocument/2006/relationships/hyperlink" Target="https://ru.wikipedia.org/w/index.php?title=%D0%96%D0%B0%D0%BA_%D0%9F%D0%B0%D1%80%D0%B8%D0%B6%D1%83&amp;action=edit&amp;redlink=1" TargetMode="External"/><Relationship Id="rId3" Type="http://schemas.openxmlformats.org/officeDocument/2006/relationships/hyperlink" Target="https://ru.wikipedia.org/wiki/%D0%A3%D1%81%D1%82%D1%8C%D0%B5" TargetMode="External"/><Relationship Id="rId7" Type="http://schemas.openxmlformats.org/officeDocument/2006/relationships/hyperlink" Target="https://ru.wikipedia.org/wiki/%D0%9A%D0%BE%D0%BC%D0%BF%D0%B0%D0%BD%D0%B8%D1%8F_%D0%93%D1%83%D0%B4%D0%B7%D0%BE%D0%BD%D0%BE%D0%B2%D0%B0_%D0%B7%D0%B0%D0%BB%D0%B8%D0%B2%D0%B0" TargetMode="External"/><Relationship Id="rId12" Type="http://schemas.openxmlformats.org/officeDocument/2006/relationships/hyperlink" Target="https://ru.wikipedia.org/wiki/%D0%93%D0%AD%D0%A1" TargetMode="External"/><Relationship Id="rId17" Type="http://schemas.openxmlformats.org/officeDocument/2006/relationships/hyperlink" Target="https://ru.wikipedia.org/wiki/1994_%D0%B3%D0%BE%D0%B4" TargetMode="External"/><Relationship Id="rId2" Type="http://schemas.openxmlformats.org/officeDocument/2006/relationships/hyperlink" Target="https://ru.wikipedia.org/wiki/%D0%91%D0%B5%D0%BB%D1%83%D0%B3%D0%B0" TargetMode="External"/><Relationship Id="rId16" Type="http://schemas.openxmlformats.org/officeDocument/2006/relationships/hyperlink" Target="https://ru.wikipedia.org/wiki/%D0%93%D1%80%D0%B8%D0%BD%D0%BF%D0%B8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3%D0%B4%D0%BE%D0%B2%D0%BE%D0%B9_%D0%B6%D1%83%D1%80%D0%BD%D0%B0%D0%BB" TargetMode="External"/><Relationship Id="rId11" Type="http://schemas.openxmlformats.org/officeDocument/2006/relationships/hyperlink" Target="https://ru.wikipedia.org/wiki/Hydro-Qu%C3%A9bec" TargetMode="External"/><Relationship Id="rId5" Type="http://schemas.openxmlformats.org/officeDocument/2006/relationships/hyperlink" Target="https://ru.wikipedia.org/wiki/1744_%D0%B3%D0%BE%D0%B4" TargetMode="External"/><Relationship Id="rId15" Type="http://schemas.openxmlformats.org/officeDocument/2006/relationships/hyperlink" Target="https://ru.wikipedia.org/wiki/%D0%AD%D0%BA%D0%BE%D0%BB%D0%BE%D0%B3%D0%B8%D1%8F" TargetMode="External"/><Relationship Id="rId10" Type="http://schemas.openxmlformats.org/officeDocument/2006/relationships/hyperlink" Target="https://ru.wikipedia.org/wiki/1970-%D0%B5" TargetMode="External"/><Relationship Id="rId4" Type="http://schemas.openxmlformats.org/officeDocument/2006/relationships/hyperlink" Target="https://ru.wikipedia.org/wiki/%D0%93%D1%80%D0%B0%D0%BD%D0%B8%D1%86%D0%B0_(%D0%B7%D0%BD%D0%B0%D1%87%D0%B5%D0%BD%D0%B8%D1%8F)" TargetMode="External"/><Relationship Id="rId9" Type="http://schemas.openxmlformats.org/officeDocument/2006/relationships/hyperlink" Target="https://ru.wikipedia.org/wiki/%D0%93%D1%80%D0%B0%D0%BD%D0%B4-%D0%91%D0%B0%D0%BB%D0%B5%D0%BD" TargetMode="External"/><Relationship Id="rId14" Type="http://schemas.openxmlformats.org/officeDocument/2006/relationships/hyperlink" Target="https://ru.wikipedia.org/wiki/1986_%D0%B3%D0%BE%D0%B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ru-RU" i="1" dirty="0">
                <a:latin typeface="Comic Sans MS" pitchFamily="66" charset="0"/>
              </a:rPr>
              <a:t>Река </a:t>
            </a:r>
            <a:r>
              <a:rPr lang="ru-RU" i="1" dirty="0" err="1">
                <a:latin typeface="Comic Sans MS" pitchFamily="66" charset="0"/>
              </a:rPr>
              <a:t>Уитон</a:t>
            </a:r>
            <a:r>
              <a:rPr lang="ru-RU" i="1" dirty="0">
                <a:latin typeface="Comic Sans MS" pitchFamily="66" charset="0"/>
              </a:rPr>
              <a:t> в Канаде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12160" y="5105400"/>
            <a:ext cx="2731840" cy="1752600"/>
          </a:xfrm>
        </p:spPr>
        <p:txBody>
          <a:bodyPr/>
          <a:lstStyle/>
          <a:p>
            <a:endParaRPr lang="ru-RU" dirty="0">
              <a:latin typeface="Gabriola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oni-stark_68141406_orig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dirty="0">
                <a:latin typeface="Monotype Corsiva" pitchFamily="66" charset="0"/>
              </a:rPr>
              <a:t>В стране протекает значительное количество длинных и полноводных рек. Правительство выделяет значительные средства на охрану окружающей среды, поэтому сегодня в перечень природоохранных объектов входят 3 десятка водных артерий. На карте </a:t>
            </a:r>
            <a:r>
              <a:rPr lang="ru-RU" sz="4000" dirty="0">
                <a:latin typeface="Monotype Corsiva" pitchFamily="66" charset="0"/>
                <a:hlinkClick r:id="rId3"/>
              </a:rPr>
              <a:t>Канады</a:t>
            </a:r>
            <a:r>
              <a:rPr lang="ru-RU" sz="4000" dirty="0">
                <a:latin typeface="Monotype Corsiva" pitchFamily="66" charset="0"/>
              </a:rPr>
              <a:t> видно, что вся страна покрыта цепочкой рек.</a:t>
            </a:r>
            <a:br>
              <a:rPr lang="ru-RU" sz="4000" dirty="0">
                <a:latin typeface="Monotype Corsiva" pitchFamily="66" charset="0"/>
              </a:rPr>
            </a:b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ru-RU" dirty="0">
                <a:latin typeface="Monotype Corsiva" pitchFamily="66" charset="0"/>
              </a:rPr>
              <a:t>Значительная часть из них (около 70%) относится к бассейну Северного Ледовитого океана. К бассейну Атлантического относится, например, река Святого Лаврентия, а к Тихоокеанскому – реки Фрейзер, Юкон и Колумбия. На большей части Канады (за исключением самых южных областей страны) реки покрыты льдом в течение 5-9 месяцев в году.</a:t>
            </a:r>
          </a:p>
          <a:p>
            <a:r>
              <a:rPr lang="ru-RU" dirty="0">
                <a:latin typeface="Monotype Corsiva" pitchFamily="66" charset="0"/>
              </a:rPr>
              <a:t>Многие из рек Канады играют важную роль в экономике страны, в первую очередь как транспортные пути и источники электроэнергии, вырабатываемой на установленных гидроэлектростанциях. Кроме того, реки богаты ценными породами рыб, в связи с чем популярны у рыбаков всего мира.</a:t>
            </a:r>
            <a:br>
              <a:rPr lang="ru-RU" dirty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endParaRPr lang="ru-RU" sz="96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9600" b="1" i="1" dirty="0">
                <a:latin typeface="Comic Sans MS" pitchFamily="66" charset="0"/>
              </a:rPr>
              <a:t> </a:t>
            </a:r>
            <a:r>
              <a:rPr lang="ru-RU" sz="9600" b="1" i="1" dirty="0" err="1" smtClean="0">
                <a:latin typeface="Comic Sans MS" pitchFamily="66" charset="0"/>
              </a:rPr>
              <a:t>Гранд-Бален</a:t>
            </a:r>
            <a:endParaRPr lang="ru-RU" sz="9600" b="1" i="1" dirty="0">
              <a:latin typeface="Comic Sans MS" pitchFamily="66" charset="0"/>
            </a:endParaRPr>
          </a:p>
          <a:p>
            <a:endParaRPr lang="ru-RU" sz="66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324528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dirty="0">
                <a:latin typeface="Segoe Script" pitchFamily="34" charset="0"/>
              </a:rPr>
              <a:t>Находится в районе </a:t>
            </a:r>
            <a:r>
              <a:rPr lang="ru-RU" dirty="0" err="1">
                <a:latin typeface="Segoe Script" pitchFamily="34" charset="0"/>
              </a:rPr>
              <a:t>Нунавик</a:t>
            </a:r>
            <a:r>
              <a:rPr lang="ru-RU" dirty="0">
                <a:latin typeface="Segoe Script" pitchFamily="34" charset="0"/>
              </a:rPr>
              <a:t>, в канадской провинции Квебек. Вытекает из озера </a:t>
            </a:r>
            <a:r>
              <a:rPr lang="ru-RU" dirty="0" err="1">
                <a:latin typeface="Segoe Script" pitchFamily="34" charset="0"/>
              </a:rPr>
              <a:t>Сент-Лусон</a:t>
            </a:r>
            <a:r>
              <a:rPr lang="ru-RU" dirty="0">
                <a:latin typeface="Segoe Script" pitchFamily="34" charset="0"/>
              </a:rPr>
              <a:t> и течет на запад через озеро </a:t>
            </a:r>
            <a:r>
              <a:rPr lang="ru-RU" dirty="0" err="1">
                <a:latin typeface="Segoe Script" pitchFamily="34" charset="0"/>
              </a:rPr>
              <a:t>Бьенвиль</a:t>
            </a:r>
            <a:r>
              <a:rPr lang="ru-RU" dirty="0">
                <a:latin typeface="Segoe Script" pitchFamily="34" charset="0"/>
              </a:rPr>
              <a:t> до </a:t>
            </a:r>
            <a:r>
              <a:rPr lang="ru-RU" dirty="0" err="1">
                <a:latin typeface="Segoe Script" pitchFamily="34" charset="0"/>
              </a:rPr>
              <a:t>Гудзонова</a:t>
            </a:r>
            <a:r>
              <a:rPr lang="ru-RU" dirty="0">
                <a:latin typeface="Segoe Script" pitchFamily="34" charset="0"/>
              </a:rPr>
              <a:t> залива. В русле реки </a:t>
            </a:r>
            <a:r>
              <a:rPr lang="ru-RU" dirty="0" err="1">
                <a:latin typeface="Segoe Script" pitchFamily="34" charset="0"/>
              </a:rPr>
              <a:t>Гранд-Бален</a:t>
            </a:r>
            <a:r>
              <a:rPr lang="ru-RU" dirty="0">
                <a:latin typeface="Segoe Script" pitchFamily="34" charset="0"/>
              </a:rPr>
              <a:t> много водопадов и порогов, а в верхнем течении – несколько озер, соединенных протоками и переливающихся между собой. Длина реки </a:t>
            </a:r>
            <a:r>
              <a:rPr lang="ru-RU" dirty="0" err="1">
                <a:latin typeface="Segoe Script" pitchFamily="34" charset="0"/>
              </a:rPr>
              <a:t>Гранд-Бален</a:t>
            </a:r>
            <a:r>
              <a:rPr lang="ru-RU" dirty="0">
                <a:latin typeface="Segoe Script" pitchFamily="34" charset="0"/>
              </a:rPr>
              <a:t> составляет 724 км, а площадь бассейна 42,7 тыс. кв. км. Относится к бассейну Северного Ледовитого океана.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2636912"/>
            <a:ext cx="1295128" cy="504056"/>
          </a:xfrm>
        </p:spPr>
        <p:txBody>
          <a:bodyPr>
            <a:noAutofit/>
          </a:bodyPr>
          <a:lstStyle/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История освоения и топонимия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Gabriola" pitchFamily="82" charset="0"/>
              </a:rPr>
              <a:t>До </a:t>
            </a:r>
            <a:r>
              <a:rPr lang="ru-RU" dirty="0">
                <a:latin typeface="Gabriola" pitchFamily="82" charset="0"/>
              </a:rPr>
              <a:t>прибытия европейцев место было населено </a:t>
            </a:r>
            <a:r>
              <a:rPr lang="ru-RU" dirty="0" err="1">
                <a:latin typeface="Gabriola" pitchFamily="82" charset="0"/>
              </a:rPr>
              <a:t>кри</a:t>
            </a:r>
            <a:r>
              <a:rPr lang="ru-RU" dirty="0">
                <a:latin typeface="Gabriola" pitchFamily="82" charset="0"/>
              </a:rPr>
              <a:t> и эскимосами, основным занятием которых был лов </a:t>
            </a:r>
            <a:r>
              <a:rPr lang="ru-RU" dirty="0">
                <a:latin typeface="Gabriola" pitchFamily="82" charset="0"/>
                <a:hlinkClick r:id="rId2" tooltip="Белуга"/>
              </a:rPr>
              <a:t>белуги</a:t>
            </a:r>
            <a:r>
              <a:rPr lang="ru-RU" dirty="0">
                <a:latin typeface="Gabriola" pitchFamily="82" charset="0"/>
              </a:rPr>
              <a:t>. Поскольку оба народа вели кочевой и полукочевой образ жизни, </a:t>
            </a:r>
            <a:r>
              <a:rPr lang="ru-RU" dirty="0">
                <a:latin typeface="Gabriola" pitchFamily="82" charset="0"/>
                <a:hlinkClick r:id="rId3" tooltip="Устье"/>
              </a:rPr>
              <a:t>устье</a:t>
            </a:r>
            <a:r>
              <a:rPr lang="ru-RU" dirty="0">
                <a:latin typeface="Gabriola" pitchFamily="82" charset="0"/>
              </a:rPr>
              <a:t> реки было традиционным местом стоянок, а сама река — неофициальной </a:t>
            </a:r>
            <a:r>
              <a:rPr lang="ru-RU" dirty="0">
                <a:latin typeface="Gabriola" pitchFamily="82" charset="0"/>
                <a:hlinkClick r:id="rId4" tooltip="Граница (значения)"/>
              </a:rPr>
              <a:t>границей</a:t>
            </a:r>
            <a:r>
              <a:rPr lang="ru-RU" dirty="0">
                <a:latin typeface="Gabriola" pitchFamily="82" charset="0"/>
              </a:rPr>
              <a:t>.</a:t>
            </a:r>
          </a:p>
          <a:p>
            <a:r>
              <a:rPr lang="ru-RU" dirty="0">
                <a:latin typeface="Gabriola" pitchFamily="82" charset="0"/>
              </a:rPr>
              <a:t>Название реки появилось в </a:t>
            </a:r>
            <a:r>
              <a:rPr lang="ru-RU" dirty="0">
                <a:latin typeface="Gabriola" pitchFamily="82" charset="0"/>
                <a:hlinkClick r:id="rId5" tooltip="1744 год"/>
              </a:rPr>
              <a:t>1744 году</a:t>
            </a:r>
            <a:r>
              <a:rPr lang="ru-RU" dirty="0">
                <a:latin typeface="Gabriola" pitchFamily="82" charset="0"/>
              </a:rPr>
              <a:t> в </a:t>
            </a:r>
            <a:r>
              <a:rPr lang="ru-RU" dirty="0">
                <a:latin typeface="Gabriola" pitchFamily="82" charset="0"/>
                <a:hlinkClick r:id="rId6" tooltip="Судовой журнал"/>
              </a:rPr>
              <a:t>судовом журнале</a:t>
            </a:r>
            <a:r>
              <a:rPr lang="ru-RU" dirty="0">
                <a:latin typeface="Gabriola" pitchFamily="82" charset="0"/>
              </a:rPr>
              <a:t> исследователей </a:t>
            </a:r>
            <a:r>
              <a:rPr lang="ru-RU" dirty="0">
                <a:latin typeface="Gabriola" pitchFamily="82" charset="0"/>
                <a:hlinkClick r:id="rId7" tooltip="Компания Гудзонова залива"/>
              </a:rPr>
              <a:t>Компании </a:t>
            </a:r>
            <a:r>
              <a:rPr lang="ru-RU" dirty="0" err="1">
                <a:latin typeface="Gabriola" pitchFamily="82" charset="0"/>
                <a:hlinkClick r:id="rId7" tooltip="Компания Гудзонова залива"/>
              </a:rPr>
              <a:t>Гудзонова</a:t>
            </a:r>
            <a:r>
              <a:rPr lang="ru-RU" dirty="0">
                <a:latin typeface="Gabriola" pitchFamily="82" charset="0"/>
                <a:hlinkClick r:id="rId7" tooltip="Компания Гудзонова залива"/>
              </a:rPr>
              <a:t> залива</a:t>
            </a:r>
            <a:r>
              <a:rPr lang="ru-RU" dirty="0">
                <a:latin typeface="Gabriola" pitchFamily="82" charset="0"/>
              </a:rPr>
              <a:t> Томаса </a:t>
            </a:r>
            <a:r>
              <a:rPr lang="ru-RU" dirty="0" err="1">
                <a:latin typeface="Gabriola" pitchFamily="82" charset="0"/>
              </a:rPr>
              <a:t>Митчела</a:t>
            </a:r>
            <a:r>
              <a:rPr lang="ru-RU" dirty="0">
                <a:latin typeface="Gabriola" pitchFamily="82" charset="0"/>
              </a:rPr>
              <a:t> и Джона </a:t>
            </a:r>
            <a:r>
              <a:rPr lang="ru-RU" dirty="0" err="1">
                <a:latin typeface="Gabriola" pitchFamily="82" charset="0"/>
              </a:rPr>
              <a:t>Лонгланда</a:t>
            </a:r>
            <a:r>
              <a:rPr lang="ru-RU" dirty="0">
                <a:latin typeface="Gabriola" pitchFamily="82" charset="0"/>
              </a:rPr>
              <a:t>, совершавших обследование береговой линии. В записи от 25 июля сделано описание «реки </a:t>
            </a:r>
            <a:r>
              <a:rPr lang="ru-RU" dirty="0" err="1">
                <a:latin typeface="Gabriola" pitchFamily="82" charset="0"/>
              </a:rPr>
              <a:t>Грейт</a:t>
            </a:r>
            <a:r>
              <a:rPr lang="ru-RU" dirty="0">
                <a:latin typeface="Gabriola" pitchFamily="82" charset="0"/>
              </a:rPr>
              <a:t> Уайт </a:t>
            </a:r>
            <a:r>
              <a:rPr lang="ru-RU" dirty="0" err="1">
                <a:latin typeface="Gabriola" pitchFamily="82" charset="0"/>
              </a:rPr>
              <a:t>Уэйл</a:t>
            </a:r>
            <a:r>
              <a:rPr lang="ru-RU" dirty="0">
                <a:latin typeface="Gabriola" pitchFamily="82" charset="0"/>
              </a:rPr>
              <a:t>» </a:t>
            </a:r>
            <a:r>
              <a:rPr lang="ru-RU" dirty="0" smtClean="0">
                <a:latin typeface="Gabriola" pitchFamily="82" charset="0"/>
              </a:rPr>
              <a:t>(</a:t>
            </a:r>
            <a:r>
              <a:rPr lang="ru-RU" i="1" dirty="0" smtClean="0">
                <a:latin typeface="Gabriola" pitchFamily="82" charset="0"/>
              </a:rPr>
              <a:t>Река </a:t>
            </a:r>
            <a:r>
              <a:rPr lang="ru-RU" i="1" dirty="0">
                <a:latin typeface="Gabriola" pitchFamily="82" charset="0"/>
              </a:rPr>
              <a:t>Больших Белых </a:t>
            </a:r>
            <a:r>
              <a:rPr lang="ru-RU" i="1" dirty="0">
                <a:latin typeface="Gabriola" pitchFamily="82" charset="0"/>
                <a:hlinkClick r:id="rId8" tooltip="Кит"/>
              </a:rPr>
              <a:t>Китов</a:t>
            </a:r>
            <a:r>
              <a:rPr lang="ru-RU" dirty="0">
                <a:latin typeface="Gabriola" pitchFamily="82" charset="0"/>
              </a:rPr>
              <a:t>). Возможно, название происходит от аборигенного названия реки индейцев </a:t>
            </a:r>
            <a:r>
              <a:rPr lang="ru-RU" dirty="0" err="1">
                <a:latin typeface="Gabriola" pitchFamily="82" charset="0"/>
              </a:rPr>
              <a:t>кри</a:t>
            </a:r>
            <a:r>
              <a:rPr lang="ru-RU" dirty="0">
                <a:latin typeface="Gabriola" pitchFamily="82" charset="0"/>
              </a:rPr>
              <a:t> — </a:t>
            </a:r>
            <a:r>
              <a:rPr lang="ru-RU" dirty="0" err="1">
                <a:latin typeface="Gabriola" pitchFamily="82" charset="0"/>
              </a:rPr>
              <a:t>Вапмагустуи</a:t>
            </a:r>
            <a:r>
              <a:rPr lang="ru-RU" dirty="0">
                <a:latin typeface="Gabriola" pitchFamily="82" charset="0"/>
              </a:rPr>
              <a:t>, что в переводе означает «река китов»</a:t>
            </a:r>
            <a:r>
              <a:rPr lang="ru-RU" baseline="30000" dirty="0">
                <a:latin typeface="Gabriola" pitchFamily="82" charset="0"/>
                <a:hlinkClick r:id="rId9"/>
              </a:rPr>
              <a:t>[1]</a:t>
            </a:r>
            <a:r>
              <a:rPr lang="ru-RU" dirty="0">
                <a:latin typeface="Gabriola" pitchFamily="82" charset="0"/>
              </a:rPr>
              <a:t>.</a:t>
            </a:r>
          </a:p>
          <a:p>
            <a:r>
              <a:rPr lang="ru-RU" dirty="0">
                <a:latin typeface="Gabriola" pitchFamily="82" charset="0"/>
              </a:rPr>
              <a:t>В начале </a:t>
            </a:r>
            <a:r>
              <a:rPr lang="ru-RU" dirty="0">
                <a:latin typeface="Gabriola" pitchFamily="82" charset="0"/>
                <a:hlinkClick r:id="rId10" tooltip="1970-е"/>
              </a:rPr>
              <a:t>1970-х</a:t>
            </a:r>
            <a:r>
              <a:rPr lang="ru-RU" dirty="0">
                <a:latin typeface="Gabriola" pitchFamily="82" charset="0"/>
              </a:rPr>
              <a:t> годов государственная компания «</a:t>
            </a:r>
            <a:r>
              <a:rPr lang="ru-RU" dirty="0" err="1">
                <a:latin typeface="Gabriola" pitchFamily="82" charset="0"/>
                <a:hlinkClick r:id="rId11" tooltip="Hydro-Québec"/>
              </a:rPr>
              <a:t>Hydro-Québec</a:t>
            </a:r>
            <a:r>
              <a:rPr lang="ru-RU" dirty="0">
                <a:latin typeface="Gabriola" pitchFamily="82" charset="0"/>
              </a:rPr>
              <a:t>» запланировала постройка трех </a:t>
            </a:r>
            <a:r>
              <a:rPr lang="ru-RU" dirty="0">
                <a:latin typeface="Gabriola" pitchFamily="82" charset="0"/>
                <a:hlinkClick r:id="rId12" tooltip="ГЭС"/>
              </a:rPr>
              <a:t>ГЭС</a:t>
            </a:r>
            <a:r>
              <a:rPr lang="ru-RU" dirty="0">
                <a:latin typeface="Gabriola" pitchFamily="82" charset="0"/>
              </a:rPr>
              <a:t> на реке </a:t>
            </a:r>
            <a:r>
              <a:rPr lang="ru-RU" dirty="0" err="1">
                <a:latin typeface="Gabriola" pitchFamily="82" charset="0"/>
              </a:rPr>
              <a:t>Гранд-Бален</a:t>
            </a:r>
            <a:r>
              <a:rPr lang="ru-RU" dirty="0">
                <a:latin typeface="Gabriola" pitchFamily="82" charset="0"/>
              </a:rPr>
              <a:t> в рамках </a:t>
            </a:r>
            <a:r>
              <a:rPr lang="ru-RU" dirty="0">
                <a:latin typeface="Gabriola" pitchFamily="82" charset="0"/>
                <a:hlinkClick r:id="rId13" tooltip="Залив Джеймс (проект)"/>
              </a:rPr>
              <a:t>проекта Залив </a:t>
            </a:r>
            <a:r>
              <a:rPr lang="ru-RU" dirty="0" smtClean="0">
                <a:latin typeface="Gabriola" pitchFamily="82" charset="0"/>
                <a:hlinkClick r:id="rId13" tooltip="Залив Джеймс (проект)"/>
              </a:rPr>
              <a:t>Джеймс</a:t>
            </a:r>
            <a:r>
              <a:rPr lang="ru-RU" dirty="0" smtClean="0">
                <a:latin typeface="Gabriola" pitchFamily="82" charset="0"/>
              </a:rPr>
              <a:t>.</a:t>
            </a:r>
            <a:r>
              <a:rPr lang="ru-RU" baseline="30000" dirty="0">
                <a:latin typeface="Gabriola" pitchFamily="82" charset="0"/>
              </a:rPr>
              <a:t> </a:t>
            </a:r>
            <a:r>
              <a:rPr lang="ru-RU" dirty="0" smtClean="0">
                <a:latin typeface="Gabriola" pitchFamily="82" charset="0"/>
              </a:rPr>
              <a:t>Детальное </a:t>
            </a:r>
            <a:r>
              <a:rPr lang="ru-RU" dirty="0">
                <a:latin typeface="Gabriola" pitchFamily="82" charset="0"/>
              </a:rPr>
              <a:t>планирование началось в </a:t>
            </a:r>
            <a:r>
              <a:rPr lang="ru-RU" dirty="0">
                <a:latin typeface="Gabriola" pitchFamily="82" charset="0"/>
                <a:hlinkClick r:id="rId14" tooltip="1986 год"/>
              </a:rPr>
              <a:t>1986 году</a:t>
            </a:r>
            <a:r>
              <a:rPr lang="ru-RU" dirty="0">
                <a:latin typeface="Gabriola" pitchFamily="82" charset="0"/>
              </a:rPr>
              <a:t> и встретило сильное сопротивление со стороны индейцев </a:t>
            </a:r>
            <a:r>
              <a:rPr lang="ru-RU" dirty="0" err="1">
                <a:latin typeface="Gabriola" pitchFamily="82" charset="0"/>
              </a:rPr>
              <a:t>кри</a:t>
            </a:r>
            <a:r>
              <a:rPr lang="ru-RU" dirty="0">
                <a:latin typeface="Gabriola" pitchFamily="82" charset="0"/>
              </a:rPr>
              <a:t>, эскимосов и </a:t>
            </a:r>
            <a:r>
              <a:rPr lang="ru-RU" dirty="0">
                <a:latin typeface="Gabriola" pitchFamily="82" charset="0"/>
                <a:hlinkClick r:id="rId15" tooltip="Экология"/>
              </a:rPr>
              <a:t>природоохранных организаций</a:t>
            </a:r>
            <a:r>
              <a:rPr lang="ru-RU" dirty="0">
                <a:latin typeface="Gabriola" pitchFamily="82" charset="0"/>
              </a:rPr>
              <a:t>, таких как </a:t>
            </a:r>
            <a:r>
              <a:rPr lang="ru-RU" dirty="0">
                <a:latin typeface="Gabriola" pitchFamily="82" charset="0"/>
                <a:hlinkClick r:id="rId16" tooltip="Гринпис"/>
              </a:rPr>
              <a:t>Гринпис</a:t>
            </a:r>
            <a:r>
              <a:rPr lang="ru-RU" dirty="0">
                <a:latin typeface="Gabriola" pitchFamily="82" charset="0"/>
              </a:rPr>
              <a:t> и FOEI. Протесты привели к тому, что в ноябре </a:t>
            </a:r>
            <a:r>
              <a:rPr lang="ru-RU" dirty="0">
                <a:latin typeface="Gabriola" pitchFamily="82" charset="0"/>
                <a:hlinkClick r:id="rId17" tooltip="1994 год"/>
              </a:rPr>
              <a:t>1994 года</a:t>
            </a:r>
            <a:r>
              <a:rPr lang="ru-RU" dirty="0">
                <a:latin typeface="Gabriola" pitchFamily="82" charset="0"/>
              </a:rPr>
              <a:t> премьер-министр Квебека </a:t>
            </a:r>
            <a:r>
              <a:rPr lang="ru-RU" dirty="0">
                <a:latin typeface="Gabriola" pitchFamily="82" charset="0"/>
                <a:hlinkClick r:id="rId18" tooltip="Жак Парижу (страница отсутствует)"/>
              </a:rPr>
              <a:t>Жак Парижу</a:t>
            </a:r>
            <a:r>
              <a:rPr lang="ru-RU" dirty="0">
                <a:latin typeface="Gabriola" pitchFamily="82" charset="0"/>
              </a:rPr>
              <a:t> объявил о приостановке работ на неопределенное время. Однако в будущем проект может быть возрожден.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4" name="Рисунок 3" descr="Establishing_at_Great_Whale_River_Preliminary_Camp_1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4" name="Рисунок 3" descr="Cris-Chisasi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Gabriola</vt:lpstr>
      <vt:lpstr>Monotype Corsiva</vt:lpstr>
      <vt:lpstr>Segoe Script</vt:lpstr>
      <vt:lpstr>Тема Office</vt:lpstr>
      <vt:lpstr>Река Уитон в Канаде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Река Уитон в Канаде</dc:title>
  <dc:creator>Angelina</dc:creator>
  <cp:lastModifiedBy>user</cp:lastModifiedBy>
  <cp:revision>7</cp:revision>
  <dcterms:created xsi:type="dcterms:W3CDTF">2019-01-31T10:02:38Z</dcterms:created>
  <dcterms:modified xsi:type="dcterms:W3CDTF">2019-02-18T10:27:33Z</dcterms:modified>
</cp:coreProperties>
</file>