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3DD11D4-4562-446A-915E-8AD14E9587D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3DD11D4-4562-446A-915E-8AD14E9587D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3DD11D4-4562-446A-915E-8AD14E9587D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3DD11D4-4562-446A-915E-8AD14E9587D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0887394-4A26-4443-BB9E-D7C6E2E668ED}" type="datetimeFigureOut">
              <a:rPr lang="ru-RU" smtClean="0"/>
              <a:t>19.01.2020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3DD11D4-4562-446A-915E-8AD14E9587D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887394-4A26-4443-BB9E-D7C6E2E668ED}" type="datetimeFigureOut">
              <a:rPr lang="ru-RU" smtClean="0"/>
              <a:t>19.01.2020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3DD11D4-4562-446A-915E-8AD14E9587D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am-sebe-psycholog.ru/articles/pochemu-snyatsya-umershie-lyud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m-sebe-psycholog.ru/articles/psihologiya-deviantnogo-povedeniya-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368151"/>
          </a:xfrm>
        </p:spPr>
        <p:txBody>
          <a:bodyPr/>
          <a:lstStyle/>
          <a:p>
            <a:r>
              <a:rPr lang="ru-RU" dirty="0" smtClean="0"/>
              <a:t>Религии Древнего мира</a:t>
            </a:r>
            <a:endParaRPr lang="ru-RU" dirty="0"/>
          </a:p>
        </p:txBody>
      </p:sp>
      <p:sp>
        <p:nvSpPr>
          <p:cNvPr id="3" name="Подзаголовок 2"/>
          <p:cNvSpPr>
            <a:spLocks noGrp="1"/>
          </p:cNvSpPr>
          <p:nvPr>
            <p:ph type="subTitle" idx="1"/>
          </p:nvPr>
        </p:nvSpPr>
        <p:spPr>
          <a:xfrm>
            <a:off x="1331640" y="2276872"/>
            <a:ext cx="6400800" cy="3888432"/>
          </a:xfrm>
        </p:spPr>
        <p:txBody>
          <a:bodyPr/>
          <a:lstStyle/>
          <a:p>
            <a:endParaRPr lang="ru-RU" dirty="0"/>
          </a:p>
        </p:txBody>
      </p:sp>
      <p:pic>
        <p:nvPicPr>
          <p:cNvPr id="13314" name="Picture 2" descr="C:\Users\Александр\Downloads\Боги-Исида-и-Осирис.jpg"/>
          <p:cNvPicPr>
            <a:picLocks noChangeAspect="1" noChangeArrowheads="1"/>
          </p:cNvPicPr>
          <p:nvPr/>
        </p:nvPicPr>
        <p:blipFill>
          <a:blip r:embed="rId2" cstate="print"/>
          <a:srcRect/>
          <a:stretch>
            <a:fillRect/>
          </a:stretch>
        </p:blipFill>
        <p:spPr bwMode="auto">
          <a:xfrm>
            <a:off x="1331640" y="1844824"/>
            <a:ext cx="3024336" cy="3600400"/>
          </a:xfrm>
          <a:prstGeom prst="rect">
            <a:avLst/>
          </a:prstGeom>
          <a:noFill/>
        </p:spPr>
      </p:pic>
      <p:pic>
        <p:nvPicPr>
          <p:cNvPr id="13315" name="Picture 3" descr="C:\Users\Александр\Downloads\боги греции.jpg"/>
          <p:cNvPicPr>
            <a:picLocks noChangeAspect="1" noChangeArrowheads="1"/>
          </p:cNvPicPr>
          <p:nvPr/>
        </p:nvPicPr>
        <p:blipFill>
          <a:blip r:embed="rId3" cstate="print"/>
          <a:srcRect/>
          <a:stretch>
            <a:fillRect/>
          </a:stretch>
        </p:blipFill>
        <p:spPr bwMode="auto">
          <a:xfrm>
            <a:off x="4427984" y="2708920"/>
            <a:ext cx="3384376" cy="34209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Птах</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001419"/>
          </a:xfrm>
        </p:spPr>
        <p:txBody>
          <a:bodyPr>
            <a:normAutofit/>
          </a:bodyPr>
          <a:lstStyle/>
          <a:p>
            <a:pPr algn="just"/>
            <a:r>
              <a:rPr lang="ru-RU" sz="2400" dirty="0">
                <a:latin typeface="Times New Roman" pitchFamily="18" charset="0"/>
                <a:cs typeface="Times New Roman" pitchFamily="18" charset="0"/>
              </a:rPr>
              <a:t>Птах был первоначально защитником столицы в Мемфисе, покровителем ремесла и искусства. Главный центр поклонения находился в Мемфисе, а затем (после объединения Египта) по всей стране. Птах является одним из трех, следующим за Ра (Амон-Ра) и Осирисом, самых важных богов </a:t>
            </a:r>
            <a:r>
              <a:rPr lang="ru-RU" sz="2400" dirty="0" smtClean="0">
                <a:latin typeface="Times New Roman" pitchFamily="18" charset="0"/>
                <a:cs typeface="Times New Roman" pitchFamily="18" charset="0"/>
              </a:rPr>
              <a:t>Египта</a:t>
            </a:r>
            <a:endParaRPr lang="ru-RU" sz="2400" dirty="0">
              <a:latin typeface="Times New Roman" pitchFamily="18" charset="0"/>
              <a:cs typeface="Times New Roman" pitchFamily="18" charset="0"/>
            </a:endParaRPr>
          </a:p>
        </p:txBody>
      </p:sp>
      <p:pic>
        <p:nvPicPr>
          <p:cNvPr id="5122" name="Picture 2" descr="C:\Users\Александр\Downloads\птах.png"/>
          <p:cNvPicPr>
            <a:picLocks noChangeAspect="1" noChangeArrowheads="1"/>
          </p:cNvPicPr>
          <p:nvPr/>
        </p:nvPicPr>
        <p:blipFill>
          <a:blip r:embed="rId2" cstate="print"/>
          <a:srcRect/>
          <a:stretch>
            <a:fillRect/>
          </a:stretch>
        </p:blipFill>
        <p:spPr bwMode="auto">
          <a:xfrm>
            <a:off x="4644008" y="3140968"/>
            <a:ext cx="2448272" cy="33123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Амон</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ru-RU" sz="2000" dirty="0">
                <a:latin typeface="Times New Roman" pitchFamily="18" charset="0"/>
                <a:cs typeface="Times New Roman" pitchFamily="18" charset="0"/>
              </a:rPr>
              <a:t>Амон был хранителем столицы Фив, олицетворением природы, воздуха и ветра. Однако он был вскоре связан с богом Рае, поэтому было создано одно божество Амон-Ре. В то время их культы также слились. Центром поклонения Амону рядом с Фивами была деревня </a:t>
            </a:r>
            <a:r>
              <a:rPr lang="ru-RU" sz="2000" dirty="0" err="1">
                <a:latin typeface="Times New Roman" pitchFamily="18" charset="0"/>
                <a:cs typeface="Times New Roman" pitchFamily="18" charset="0"/>
              </a:rPr>
              <a:t>Карнак</a:t>
            </a:r>
            <a:r>
              <a:rPr lang="ru-RU" sz="2000" dirty="0">
                <a:latin typeface="Times New Roman" pitchFamily="18" charset="0"/>
                <a:cs typeface="Times New Roman" pitchFamily="18" charset="0"/>
              </a:rPr>
              <a:t>. Амона представляли в виде царя в короне с перьями, а также в виде барана или </a:t>
            </a:r>
            <a:r>
              <a:rPr lang="ru-RU" sz="2000" dirty="0" smtClean="0">
                <a:latin typeface="Times New Roman" pitchFamily="18" charset="0"/>
                <a:cs typeface="Times New Roman" pitchFamily="18" charset="0"/>
              </a:rPr>
              <a:t>гуся</a:t>
            </a:r>
            <a:endParaRPr lang="ru-RU" sz="2000" dirty="0">
              <a:latin typeface="Times New Roman" pitchFamily="18" charset="0"/>
              <a:cs typeface="Times New Roman" pitchFamily="18" charset="0"/>
            </a:endParaRPr>
          </a:p>
        </p:txBody>
      </p:sp>
      <p:pic>
        <p:nvPicPr>
          <p:cNvPr id="10242" name="Picture 2" descr="C:\Users\Александр\Downloads\амон.jpg"/>
          <p:cNvPicPr>
            <a:picLocks noChangeAspect="1" noChangeArrowheads="1"/>
          </p:cNvPicPr>
          <p:nvPr/>
        </p:nvPicPr>
        <p:blipFill>
          <a:blip r:embed="rId2" cstate="print"/>
          <a:srcRect/>
          <a:stretch>
            <a:fillRect/>
          </a:stretch>
        </p:blipFill>
        <p:spPr bwMode="auto">
          <a:xfrm>
            <a:off x="3563888" y="3717032"/>
            <a:ext cx="2203698" cy="2857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Исида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Исида была </a:t>
            </a:r>
            <a:r>
              <a:rPr lang="ru-RU" dirty="0">
                <a:latin typeface="Times New Roman" pitchFamily="18" charset="0"/>
                <a:cs typeface="Times New Roman" pitchFamily="18" charset="0"/>
              </a:rPr>
              <a:t>богиней любви, покровителем магии. </a:t>
            </a:r>
            <a:r>
              <a:rPr lang="ru-RU" dirty="0" smtClean="0">
                <a:latin typeface="Times New Roman" pitchFamily="18" charset="0"/>
                <a:cs typeface="Times New Roman" pitchFamily="18" charset="0"/>
              </a:rPr>
              <a:t>Изображалась </a:t>
            </a:r>
            <a:r>
              <a:rPr lang="ru-RU" dirty="0">
                <a:latin typeface="Times New Roman" pitchFamily="18" charset="0"/>
                <a:cs typeface="Times New Roman" pitchFamily="18" charset="0"/>
              </a:rPr>
              <a:t>в виде женщины с иероглифом на </a:t>
            </a:r>
            <a:r>
              <a:rPr lang="ru-RU" dirty="0" smtClean="0">
                <a:latin typeface="Times New Roman" pitchFamily="18" charset="0"/>
                <a:cs typeface="Times New Roman" pitchFamily="18" charset="0"/>
              </a:rPr>
              <a:t>голове.</a:t>
            </a:r>
            <a:endParaRPr lang="ru-RU" dirty="0">
              <a:latin typeface="Times New Roman" pitchFamily="18" charset="0"/>
              <a:cs typeface="Times New Roman" pitchFamily="18" charset="0"/>
            </a:endParaRPr>
          </a:p>
        </p:txBody>
      </p:sp>
      <p:pic>
        <p:nvPicPr>
          <p:cNvPr id="7170" name="Picture 2" descr="C:\Users\Александр\Downloads\isida-.png"/>
          <p:cNvPicPr>
            <a:picLocks noChangeAspect="1" noChangeArrowheads="1"/>
          </p:cNvPicPr>
          <p:nvPr/>
        </p:nvPicPr>
        <p:blipFill>
          <a:blip r:embed="rId2" cstate="print"/>
          <a:srcRect/>
          <a:stretch>
            <a:fillRect/>
          </a:stretch>
        </p:blipFill>
        <p:spPr bwMode="auto">
          <a:xfrm>
            <a:off x="3563888" y="3140968"/>
            <a:ext cx="2304256" cy="32175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Сет</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001419"/>
          </a:xfrm>
        </p:spPr>
        <p:txBody>
          <a:bodyPr>
            <a:normAutofit/>
          </a:bodyPr>
          <a:lstStyle/>
          <a:p>
            <a:pPr algn="just"/>
            <a:r>
              <a:rPr lang="ru-RU" sz="2800" dirty="0">
                <a:latin typeface="Times New Roman" pitchFamily="18" charset="0"/>
                <a:cs typeface="Times New Roman" pitchFamily="18" charset="0"/>
              </a:rPr>
              <a:t>Сет, признанный покровителем пустынь и чужих земель, его часто считали покровителем королевской власти. </a:t>
            </a:r>
            <a:r>
              <a:rPr lang="ru-RU" sz="2800" dirty="0" smtClean="0">
                <a:latin typeface="Times New Roman" pitchFamily="18" charset="0"/>
                <a:cs typeface="Times New Roman" pitchFamily="18" charset="0"/>
              </a:rPr>
              <a:t>На </a:t>
            </a:r>
            <a:r>
              <a:rPr lang="ru-RU" sz="2800" dirty="0">
                <a:latin typeface="Times New Roman" pitchFamily="18" charset="0"/>
                <a:cs typeface="Times New Roman" pitchFamily="18" charset="0"/>
              </a:rPr>
              <a:t>изображениях был с  головой фантастического зверя. </a:t>
            </a:r>
          </a:p>
        </p:txBody>
      </p:sp>
      <p:pic>
        <p:nvPicPr>
          <p:cNvPr id="6146" name="Picture 2" descr="C:\Users\Александр\Downloads\set.png"/>
          <p:cNvPicPr>
            <a:picLocks noChangeAspect="1" noChangeArrowheads="1"/>
          </p:cNvPicPr>
          <p:nvPr/>
        </p:nvPicPr>
        <p:blipFill>
          <a:blip r:embed="rId2" cstate="print"/>
          <a:srcRect/>
          <a:stretch>
            <a:fillRect/>
          </a:stretch>
        </p:blipFill>
        <p:spPr bwMode="auto">
          <a:xfrm>
            <a:off x="2699792" y="2852936"/>
            <a:ext cx="2379712" cy="35283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Times New Roman" pitchFamily="18" charset="0"/>
                <a:cs typeface="Times New Roman" pitchFamily="18" charset="0"/>
              </a:rPr>
              <a:t>Бастет</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96752"/>
            <a:ext cx="8229600" cy="4929411"/>
          </a:xfrm>
        </p:spPr>
        <p:txBody>
          <a:bodyPr/>
          <a:lstStyle/>
          <a:p>
            <a:r>
              <a:rPr lang="ru-RU" b="1" dirty="0" err="1">
                <a:latin typeface="Times New Roman" pitchFamily="18" charset="0"/>
                <a:cs typeface="Times New Roman" pitchFamily="18" charset="0"/>
              </a:rPr>
              <a:t>Бастет</a:t>
            </a:r>
            <a:r>
              <a:rPr lang="ru-RU" dirty="0">
                <a:latin typeface="Times New Roman" pitchFamily="18" charset="0"/>
                <a:cs typeface="Times New Roman" pitchFamily="18" charset="0"/>
              </a:rPr>
              <a:t> — древнеегипетская богиня любви и веселья, чтившаяся в г. </a:t>
            </a:r>
            <a:r>
              <a:rPr lang="ru-RU" dirty="0" err="1">
                <a:latin typeface="Times New Roman" pitchFamily="18" charset="0"/>
                <a:cs typeface="Times New Roman" pitchFamily="18" charset="0"/>
              </a:rPr>
              <a:t>Бубастисе</a:t>
            </a:r>
            <a:r>
              <a:rPr lang="ru-RU" dirty="0">
                <a:latin typeface="Times New Roman" pitchFamily="18" charset="0"/>
                <a:cs typeface="Times New Roman" pitchFamily="18" charset="0"/>
              </a:rPr>
              <a:t>. Священное животное — кошка, с головой которой она могла изображаться</a:t>
            </a:r>
            <a:r>
              <a:rPr lang="ru-RU" dirty="0"/>
              <a:t>.</a:t>
            </a:r>
          </a:p>
        </p:txBody>
      </p:sp>
      <p:pic>
        <p:nvPicPr>
          <p:cNvPr id="4098" name="Picture 2" descr="C:\Users\Александр\Downloads\бастет.png"/>
          <p:cNvPicPr>
            <a:picLocks noChangeAspect="1" noChangeArrowheads="1"/>
          </p:cNvPicPr>
          <p:nvPr/>
        </p:nvPicPr>
        <p:blipFill>
          <a:blip r:embed="rId2" cstate="print"/>
          <a:srcRect/>
          <a:stretch>
            <a:fillRect/>
          </a:stretch>
        </p:blipFill>
        <p:spPr bwMode="auto">
          <a:xfrm>
            <a:off x="5580112" y="2636912"/>
            <a:ext cx="2963019" cy="39193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Times New Roman" pitchFamily="18" charset="0"/>
                <a:cs typeface="Times New Roman" pitchFamily="18" charset="0"/>
              </a:rPr>
              <a:t>Маат</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sz="2400" dirty="0" err="1">
                <a:latin typeface="Times New Roman" pitchFamily="18" charset="0"/>
                <a:cs typeface="Times New Roman" pitchFamily="18" charset="0"/>
              </a:rPr>
              <a:t>Маат</a:t>
            </a:r>
            <a:r>
              <a:rPr lang="ru-RU" sz="2400" dirty="0">
                <a:latin typeface="Times New Roman" pitchFamily="18" charset="0"/>
                <a:cs typeface="Times New Roman" pitchFamily="18" charset="0"/>
              </a:rPr>
              <a:t> — богиня истины, справедливости, гармонии, одно из самых важных божеств в египетском пантеоне. Она сотворила звезды на небе, создала </a:t>
            </a:r>
            <a:r>
              <a:rPr lang="ru-RU" sz="2400" dirty="0" smtClean="0">
                <a:latin typeface="Times New Roman" pitchFamily="18" charset="0"/>
                <a:cs typeface="Times New Roman" pitchFamily="18" charset="0"/>
              </a:rPr>
              <a:t>времена</a:t>
            </a:r>
            <a:endParaRPr lang="ru-RU" sz="2400" dirty="0">
              <a:latin typeface="Times New Roman" pitchFamily="18" charset="0"/>
              <a:cs typeface="Times New Roman" pitchFamily="18" charset="0"/>
            </a:endParaRPr>
          </a:p>
          <a:p>
            <a:endParaRPr lang="ru-RU" dirty="0"/>
          </a:p>
        </p:txBody>
      </p:sp>
      <p:pic>
        <p:nvPicPr>
          <p:cNvPr id="9218" name="Picture 2" descr="C:\Users\Александр\Downloads\маат.jpg"/>
          <p:cNvPicPr>
            <a:picLocks noChangeAspect="1" noChangeArrowheads="1"/>
          </p:cNvPicPr>
          <p:nvPr/>
        </p:nvPicPr>
        <p:blipFill>
          <a:blip r:embed="rId2" cstate="print"/>
          <a:srcRect/>
          <a:stretch>
            <a:fillRect/>
          </a:stretch>
        </p:blipFill>
        <p:spPr bwMode="auto">
          <a:xfrm>
            <a:off x="1691680" y="2924944"/>
            <a:ext cx="5832648" cy="35283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Анубис</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ru-RU" sz="2400" dirty="0">
                <a:latin typeface="Times New Roman" pitchFamily="18" charset="0"/>
                <a:cs typeface="Times New Roman" pitchFamily="18" charset="0"/>
              </a:rPr>
              <a:t>Анубис — бог смерти, мертвых и бальзамирования, покровитель фараона. Сын </a:t>
            </a:r>
            <a:r>
              <a:rPr lang="ru-RU" sz="2400" dirty="0" err="1">
                <a:latin typeface="Times New Roman" pitchFamily="18" charset="0"/>
                <a:cs typeface="Times New Roman" pitchFamily="18" charset="0"/>
              </a:rPr>
              <a:t>Нефтиса</a:t>
            </a:r>
            <a:r>
              <a:rPr lang="ru-RU" sz="2400" dirty="0">
                <a:latin typeface="Times New Roman" pitchFamily="18" charset="0"/>
                <a:cs typeface="Times New Roman" pitchFamily="18" charset="0"/>
              </a:rPr>
              <a:t> и Осириса, отец </a:t>
            </a:r>
            <a:r>
              <a:rPr lang="ru-RU" sz="2400" dirty="0" err="1">
                <a:latin typeface="Times New Roman" pitchFamily="18" charset="0"/>
                <a:cs typeface="Times New Roman" pitchFamily="18" charset="0"/>
              </a:rPr>
              <a:t>Кебет</a:t>
            </a:r>
            <a:r>
              <a:rPr lang="ru-RU" sz="2400" dirty="0">
                <a:latin typeface="Times New Roman" pitchFamily="18" charset="0"/>
                <a:cs typeface="Times New Roman" pitchFamily="18" charset="0"/>
              </a:rPr>
              <a:t>. Анубис изображался как человек с головой шакала. Он руководил душами мертвых в Зале Правды, был частью ритуала Взвешивания Сердца Души в загробной </a:t>
            </a:r>
            <a:r>
              <a:rPr lang="ru-RU" sz="2400" dirty="0" smtClean="0">
                <a:latin typeface="Times New Roman" pitchFamily="18" charset="0"/>
                <a:cs typeface="Times New Roman" pitchFamily="18" charset="0"/>
              </a:rPr>
              <a:t>жизни.</a:t>
            </a:r>
            <a:endParaRPr lang="ru-RU" sz="2400" dirty="0">
              <a:latin typeface="Times New Roman" pitchFamily="18" charset="0"/>
              <a:cs typeface="Times New Roman" pitchFamily="18" charset="0"/>
            </a:endParaRPr>
          </a:p>
          <a:p>
            <a:endParaRPr lang="ru-RU" dirty="0"/>
          </a:p>
        </p:txBody>
      </p:sp>
      <p:pic>
        <p:nvPicPr>
          <p:cNvPr id="11266" name="Picture 2" descr="C:\Users\Александр\Downloads\анубис.png"/>
          <p:cNvPicPr>
            <a:picLocks noChangeAspect="1" noChangeArrowheads="1"/>
          </p:cNvPicPr>
          <p:nvPr/>
        </p:nvPicPr>
        <p:blipFill>
          <a:blip r:embed="rId2" cstate="print"/>
          <a:srcRect/>
          <a:stretch>
            <a:fillRect/>
          </a:stretch>
        </p:blipFill>
        <p:spPr bwMode="auto">
          <a:xfrm>
            <a:off x="5724128" y="3573016"/>
            <a:ext cx="2376264" cy="30735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Тот</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sz="2800" dirty="0">
                <a:latin typeface="Times New Roman" pitchFamily="18" charset="0"/>
                <a:cs typeface="Times New Roman" pitchFamily="18" charset="0"/>
              </a:rPr>
              <a:t>Тот — египетский господь письма, магии, бог мудрости и бог луны. Покровитель всех ученых, чиновников, библиотек, хранитель государственного и </a:t>
            </a:r>
            <a:r>
              <a:rPr lang="ru-RU" sz="2800" dirty="0" smtClean="0">
                <a:latin typeface="Times New Roman" pitchFamily="18" charset="0"/>
                <a:cs typeface="Times New Roman" pitchFamily="18" charset="0"/>
              </a:rPr>
              <a:t>мирового порядка.</a:t>
            </a:r>
            <a:endParaRPr lang="ru-RU" sz="2800" dirty="0">
              <a:latin typeface="Times New Roman" pitchFamily="18" charset="0"/>
              <a:cs typeface="Times New Roman" pitchFamily="18" charset="0"/>
            </a:endParaRPr>
          </a:p>
          <a:p>
            <a:endParaRPr lang="ru-RU" dirty="0"/>
          </a:p>
        </p:txBody>
      </p:sp>
      <p:pic>
        <p:nvPicPr>
          <p:cNvPr id="12290" name="Picture 2" descr="C:\Users\Александр\Downloads\тод.jpg"/>
          <p:cNvPicPr>
            <a:picLocks noChangeAspect="1" noChangeArrowheads="1"/>
          </p:cNvPicPr>
          <p:nvPr/>
        </p:nvPicPr>
        <p:blipFill>
          <a:blip r:embed="rId2" cstate="print"/>
          <a:srcRect/>
          <a:stretch>
            <a:fillRect/>
          </a:stretch>
        </p:blipFill>
        <p:spPr bwMode="auto">
          <a:xfrm>
            <a:off x="2411760" y="3645024"/>
            <a:ext cx="4176464" cy="27180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normAutofit fontScale="90000"/>
          </a:bodyPr>
          <a:lstStyle/>
          <a:p>
            <a:r>
              <a:rPr lang="ru-RU" sz="4000" b="1" dirty="0">
                <a:latin typeface="Times New Roman" pitchFamily="18" charset="0"/>
                <a:cs typeface="Times New Roman" pitchFamily="18" charset="0"/>
              </a:rPr>
              <a:t>Особенности религии древних греков</a:t>
            </a:r>
            <a:r>
              <a:rPr lang="ru-RU" b="1" dirty="0"/>
              <a:t/>
            </a:r>
            <a:br>
              <a:rPr lang="ru-RU" b="1" dirty="0"/>
            </a:br>
            <a:endParaRPr lang="ru-RU" dirty="0"/>
          </a:p>
        </p:txBody>
      </p:sp>
      <p:sp>
        <p:nvSpPr>
          <p:cNvPr id="3" name="Содержимое 2"/>
          <p:cNvSpPr>
            <a:spLocks noGrp="1"/>
          </p:cNvSpPr>
          <p:nvPr>
            <p:ph idx="1"/>
          </p:nvPr>
        </p:nvSpPr>
        <p:spPr>
          <a:xfrm>
            <a:off x="457200" y="908720"/>
            <a:ext cx="8229600" cy="5217443"/>
          </a:xfrm>
        </p:spPr>
        <p:txBody>
          <a:bodyPr>
            <a:normAutofit fontScale="92500" lnSpcReduction="10000"/>
          </a:bodyPr>
          <a:lstStyle/>
          <a:p>
            <a:pPr algn="just"/>
            <a:r>
              <a:rPr lang="ru-RU" sz="2000" dirty="0">
                <a:latin typeface="Times New Roman" pitchFamily="18" charset="0"/>
                <a:cs typeface="Times New Roman" pitchFamily="18" charset="0"/>
              </a:rPr>
              <a:t>Религия древней Греции была одной из сложнейших религиозных систем античности, так как она включала в себя веру в безличных божеств, человекоподобных божеств, </a:t>
            </a:r>
            <a:r>
              <a:rPr lang="ru-RU" sz="2000" dirty="0" err="1">
                <a:latin typeface="Times New Roman" pitchFamily="18" charset="0"/>
                <a:cs typeface="Times New Roman" pitchFamily="18" charset="0"/>
              </a:rPr>
              <a:t>полубожеств</a:t>
            </a:r>
            <a:r>
              <a:rPr lang="ru-RU" sz="2000" dirty="0">
                <a:latin typeface="Times New Roman" pitchFamily="18" charset="0"/>
                <a:cs typeface="Times New Roman" pitchFamily="18" charset="0"/>
              </a:rPr>
              <a:t>, демонических сущностей, героев, а также ряд культов и традиций, связанных с поклонением богам и героям</a:t>
            </a:r>
            <a:r>
              <a:rPr lang="ru-RU" sz="2000" dirty="0" smtClean="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Двумя основными характеристиками, описывающими и отличающими религию древней Греции от верований других народов древности принято считать политеизм и антропоморфизм</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многобожие и очеловечивание)</a:t>
            </a:r>
          </a:p>
          <a:p>
            <a:pPr algn="just"/>
            <a:r>
              <a:rPr lang="ru-RU" sz="2000" dirty="0">
                <a:latin typeface="Times New Roman" pitchFamily="18" charset="0"/>
                <a:cs typeface="Times New Roman" pitchFamily="18" charset="0"/>
              </a:rPr>
              <a:t>Еще одна особенность верования древних греков заключалась в вере в постоянное взаимодействие людей с богами</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Результатами такой связи были герои - полубоги-полулюди, дети божества и человека, не бессмертны, но обладающие большой силой. </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Греки </a:t>
            </a:r>
            <a:r>
              <a:rPr lang="ru-RU" sz="2000" dirty="0">
                <a:latin typeface="Times New Roman" pitchFamily="18" charset="0"/>
                <a:cs typeface="Times New Roman" pitchFamily="18" charset="0"/>
              </a:rPr>
              <a:t>не относились к служителям культа с особым пиететом. Большинство ритуалов и религиозных обрядов проводились отдельно в каждой семье или общине главами семей или уважаемыми в обществе людьми, а оракулы (так греки называли своих жрецов), служащие при храмах, были ответственны за проведение лишь наиболее масштабных ритуалов, требующих подготовки и особых знаний</a:t>
            </a:r>
            <a:endParaRPr lang="ru-RU" sz="2000" dirty="0" smtClean="0">
              <a:latin typeface="Times New Roman" pitchFamily="18" charset="0"/>
              <a:cs typeface="Times New Roman" pitchFamily="18" charset="0"/>
            </a:endParaRPr>
          </a:p>
          <a:p>
            <a:pPr algn="just"/>
            <a:endParaRPr lang="ru-R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Боги Древней </a:t>
            </a:r>
            <a:r>
              <a:rPr lang="ru-RU" dirty="0">
                <a:latin typeface="Times New Roman" pitchFamily="18" charset="0"/>
                <a:cs typeface="Times New Roman" pitchFamily="18" charset="0"/>
              </a:rPr>
              <a:t>Г</a:t>
            </a:r>
            <a:r>
              <a:rPr lang="ru-RU" dirty="0" smtClean="0">
                <a:latin typeface="Times New Roman" pitchFamily="18" charset="0"/>
                <a:cs typeface="Times New Roman" pitchFamily="18" charset="0"/>
              </a:rPr>
              <a:t>реции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268760"/>
            <a:ext cx="7498080" cy="4979640"/>
          </a:xfrm>
        </p:spPr>
        <p:txBody>
          <a:bodyPr>
            <a:normAutofit/>
          </a:bodyPr>
          <a:lstStyle/>
          <a:p>
            <a:pPr algn="just"/>
            <a:r>
              <a:rPr lang="ru-RU" sz="2400" dirty="0">
                <a:latin typeface="Times New Roman" pitchFamily="18" charset="0"/>
                <a:cs typeface="Times New Roman" pitchFamily="18" charset="0"/>
              </a:rPr>
              <a:t>Всех божеств, в которых верили жители античной Эллады, можно разделить на три основных группы: небесные (боги, живущие на Олимпе), подземные (боги, живущие в </a:t>
            </a:r>
            <a:r>
              <a:rPr lang="ru-RU" sz="2400" dirty="0">
                <a:latin typeface="Times New Roman" pitchFamily="18" charset="0"/>
                <a:cs typeface="Times New Roman" pitchFamily="18" charset="0"/>
                <a:hlinkClick r:id="rId2"/>
              </a:rPr>
              <a:t>царстве мертвых</a:t>
            </a:r>
            <a:r>
              <a:rPr lang="ru-RU" sz="2400" dirty="0">
                <a:latin typeface="Times New Roman" pitchFamily="18" charset="0"/>
                <a:cs typeface="Times New Roman" pitchFamily="18" charset="0"/>
              </a:rPr>
              <a:t> и других подземных сферах) и земные (боги, покровительствующие людям и проводящие большую часть времени на земле). </a:t>
            </a:r>
          </a:p>
        </p:txBody>
      </p:sp>
      <p:pic>
        <p:nvPicPr>
          <p:cNvPr id="16386" name="Picture 2" descr="C:\Users\Александр\Downloads\зевс.jpg"/>
          <p:cNvPicPr>
            <a:picLocks noChangeAspect="1" noChangeArrowheads="1"/>
          </p:cNvPicPr>
          <p:nvPr/>
        </p:nvPicPr>
        <p:blipFill>
          <a:blip r:embed="rId3" cstate="print"/>
          <a:srcRect/>
          <a:stretch>
            <a:fillRect/>
          </a:stretch>
        </p:blipFill>
        <p:spPr bwMode="auto">
          <a:xfrm>
            <a:off x="3923928" y="3861048"/>
            <a:ext cx="4657700" cy="26995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Особенности древних религий</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800" dirty="0" smtClean="0">
                <a:latin typeface="Times New Roman" pitchFamily="18" charset="0"/>
                <a:cs typeface="Times New Roman" pitchFamily="18" charset="0"/>
              </a:rPr>
              <a:t>Для религий Древнего Египта, Индии, Греции, Рима, ацтеков, майя, древней Руси характерно было многобожие – политеизм.</a:t>
            </a:r>
          </a:p>
          <a:p>
            <a:r>
              <a:rPr lang="ru-RU" sz="2800" dirty="0" smtClean="0">
                <a:latin typeface="Times New Roman" pitchFamily="18" charset="0"/>
                <a:cs typeface="Times New Roman" pitchFamily="18" charset="0"/>
              </a:rPr>
              <a:t>Одними из самых сложных систем политеистического мировоззрения были религии древнего Египта и древней Греции.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Почитаемые боги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001419"/>
          </a:xfrm>
        </p:spPr>
        <p:txBody>
          <a:bodyPr>
            <a:noAutofit/>
          </a:bodyPr>
          <a:lstStyle/>
          <a:p>
            <a:pPr>
              <a:buNone/>
            </a:pPr>
            <a:r>
              <a:rPr lang="ru-RU" sz="1600" dirty="0">
                <a:latin typeface="Times New Roman" pitchFamily="18" charset="0"/>
                <a:cs typeface="Times New Roman" pitchFamily="18" charset="0"/>
              </a:rPr>
              <a:t>Наиболее почитаемыми в древней Греции были следующие божества:</a:t>
            </a:r>
          </a:p>
          <a:p>
            <a:pPr>
              <a:buNone/>
            </a:pPr>
            <a:r>
              <a:rPr lang="ru-RU" sz="1600" dirty="0">
                <a:latin typeface="Times New Roman" pitchFamily="18" charset="0"/>
                <a:cs typeface="Times New Roman" pitchFamily="18" charset="0"/>
              </a:rPr>
              <a:t>1. Зевс - бог грома и молний, правитель Олимпа;</a:t>
            </a:r>
          </a:p>
          <a:p>
            <a:pPr>
              <a:buNone/>
            </a:pPr>
            <a:r>
              <a:rPr lang="ru-RU" sz="1600" dirty="0">
                <a:latin typeface="Times New Roman" pitchFamily="18" charset="0"/>
                <a:cs typeface="Times New Roman" pitchFamily="18" charset="0"/>
              </a:rPr>
              <a:t>2. Гера - богиня семьи и брака, жена Зевса;</a:t>
            </a:r>
          </a:p>
          <a:p>
            <a:pPr>
              <a:buNone/>
            </a:pPr>
            <a:r>
              <a:rPr lang="ru-RU" sz="1600" dirty="0">
                <a:latin typeface="Times New Roman" pitchFamily="18" charset="0"/>
                <a:cs typeface="Times New Roman" pitchFamily="18" charset="0"/>
              </a:rPr>
              <a:t>3. Аполлон - бог Солнца и искусства;</a:t>
            </a:r>
          </a:p>
          <a:p>
            <a:pPr>
              <a:buNone/>
            </a:pPr>
            <a:r>
              <a:rPr lang="ru-RU" sz="1600" dirty="0">
                <a:latin typeface="Times New Roman" pitchFamily="18" charset="0"/>
                <a:cs typeface="Times New Roman" pitchFamily="18" charset="0"/>
              </a:rPr>
              <a:t>4. Афродита - богиня красоты и любви;</a:t>
            </a:r>
          </a:p>
          <a:p>
            <a:pPr>
              <a:buNone/>
            </a:pPr>
            <a:r>
              <a:rPr lang="ru-RU" sz="1600" dirty="0">
                <a:latin typeface="Times New Roman" pitchFamily="18" charset="0"/>
                <a:cs typeface="Times New Roman" pitchFamily="18" charset="0"/>
              </a:rPr>
              <a:t>5. Афина - богиня мудрости и справедливости, также считалась покровительницей воюющих за правое дело;</a:t>
            </a:r>
          </a:p>
          <a:p>
            <a:pPr>
              <a:buNone/>
            </a:pPr>
            <a:r>
              <a:rPr lang="ru-RU" sz="1600" dirty="0">
                <a:latin typeface="Times New Roman" pitchFamily="18" charset="0"/>
                <a:cs typeface="Times New Roman" pitchFamily="18" charset="0"/>
              </a:rPr>
              <a:t>6. Артемида - богиня охоты;</a:t>
            </a:r>
          </a:p>
          <a:p>
            <a:pPr>
              <a:buNone/>
            </a:pPr>
            <a:r>
              <a:rPr lang="ru-RU" sz="1600" dirty="0">
                <a:latin typeface="Times New Roman" pitchFamily="18" charset="0"/>
                <a:cs typeface="Times New Roman" pitchFamily="18" charset="0"/>
              </a:rPr>
              <a:t>7. </a:t>
            </a:r>
            <a:r>
              <a:rPr lang="ru-RU" sz="1600" dirty="0" err="1">
                <a:latin typeface="Times New Roman" pitchFamily="18" charset="0"/>
                <a:cs typeface="Times New Roman" pitchFamily="18" charset="0"/>
              </a:rPr>
              <a:t>Гестия</a:t>
            </a:r>
            <a:r>
              <a:rPr lang="ru-RU" sz="1600" dirty="0">
                <a:latin typeface="Times New Roman" pitchFamily="18" charset="0"/>
                <a:cs typeface="Times New Roman" pitchFamily="18" charset="0"/>
              </a:rPr>
              <a:t> - богиня домашнего очага;</a:t>
            </a:r>
          </a:p>
          <a:p>
            <a:pPr>
              <a:buNone/>
            </a:pPr>
            <a:r>
              <a:rPr lang="ru-RU" sz="1600" dirty="0">
                <a:latin typeface="Times New Roman" pitchFamily="18" charset="0"/>
                <a:cs typeface="Times New Roman" pitchFamily="18" charset="0"/>
              </a:rPr>
              <a:t>8. Посейдон - бог моря;</a:t>
            </a:r>
          </a:p>
          <a:p>
            <a:pPr>
              <a:buNone/>
            </a:pPr>
            <a:r>
              <a:rPr lang="ru-RU" sz="1600" dirty="0">
                <a:latin typeface="Times New Roman" pitchFamily="18" charset="0"/>
                <a:cs typeface="Times New Roman" pitchFamily="18" charset="0"/>
              </a:rPr>
              <a:t>9. Деметра - богиня плодородия и земледелия;</a:t>
            </a:r>
          </a:p>
          <a:p>
            <a:pPr>
              <a:buNone/>
            </a:pPr>
            <a:r>
              <a:rPr lang="ru-RU" sz="1600" dirty="0">
                <a:latin typeface="Times New Roman" pitchFamily="18" charset="0"/>
                <a:cs typeface="Times New Roman" pitchFamily="18" charset="0"/>
              </a:rPr>
              <a:t>10. Гермес - бог торговли и красноречия, покровитель купцов и </a:t>
            </a:r>
            <a:r>
              <a:rPr lang="ru-RU" sz="1600" dirty="0">
                <a:latin typeface="Times New Roman" pitchFamily="18" charset="0"/>
                <a:cs typeface="Times New Roman" pitchFamily="18" charset="0"/>
                <a:hlinkClick r:id="rId2"/>
              </a:rPr>
              <a:t>воров</a:t>
            </a:r>
            <a:r>
              <a:rPr lang="ru-RU" sz="1600" dirty="0">
                <a:latin typeface="Times New Roman" pitchFamily="18" charset="0"/>
                <a:cs typeface="Times New Roman" pitchFamily="18" charset="0"/>
              </a:rPr>
              <a:t>;</a:t>
            </a:r>
          </a:p>
          <a:p>
            <a:pPr>
              <a:buNone/>
            </a:pPr>
            <a:r>
              <a:rPr lang="ru-RU" sz="1600" dirty="0">
                <a:latin typeface="Times New Roman" pitchFamily="18" charset="0"/>
                <a:cs typeface="Times New Roman" pitchFamily="18" charset="0"/>
              </a:rPr>
              <a:t>11. Аид - бог подземного царства, куда после смерти попадают души людей;</a:t>
            </a:r>
          </a:p>
          <a:p>
            <a:pPr>
              <a:buNone/>
            </a:pPr>
            <a:r>
              <a:rPr lang="ru-RU" sz="1600" dirty="0">
                <a:latin typeface="Times New Roman" pitchFamily="18" charset="0"/>
                <a:cs typeface="Times New Roman" pitchFamily="18" charset="0"/>
              </a:rPr>
              <a:t>12. Арес - бог войны;</a:t>
            </a:r>
          </a:p>
          <a:p>
            <a:pPr>
              <a:buNone/>
            </a:pPr>
            <a:r>
              <a:rPr lang="ru-RU" sz="1600" dirty="0">
                <a:latin typeface="Times New Roman" pitchFamily="18" charset="0"/>
                <a:cs typeface="Times New Roman" pitchFamily="18" charset="0"/>
              </a:rPr>
              <a:t>13. Гефест - бог огня и покровитель ремесленников;</a:t>
            </a:r>
          </a:p>
          <a:p>
            <a:pPr>
              <a:buNone/>
            </a:pPr>
            <a:r>
              <a:rPr lang="ru-RU" sz="1600" dirty="0">
                <a:latin typeface="Times New Roman" pitchFamily="18" charset="0"/>
                <a:cs typeface="Times New Roman" pitchFamily="18" charset="0"/>
              </a:rPr>
              <a:t>14. Фемида - богиня правосудия;</a:t>
            </a:r>
          </a:p>
          <a:p>
            <a:pPr>
              <a:buNone/>
            </a:pPr>
            <a:r>
              <a:rPr lang="ru-RU" sz="1600" dirty="0">
                <a:latin typeface="Times New Roman" pitchFamily="18" charset="0"/>
                <a:cs typeface="Times New Roman" pitchFamily="18" charset="0"/>
              </a:rPr>
              <a:t>15. Дионис - бог виноделия и музыкального искусства. </a:t>
            </a:r>
          </a:p>
          <a:p>
            <a:pPr>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Зевс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lstStyle/>
          <a:p>
            <a:r>
              <a:rPr lang="ru-RU"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Зевс </a:t>
            </a:r>
            <a:r>
              <a:rPr lang="ru-RU" sz="2800" dirty="0">
                <a:latin typeface="Times New Roman" pitchFamily="18" charset="0"/>
                <a:cs typeface="Times New Roman" pitchFamily="18" charset="0"/>
              </a:rPr>
              <a:t>у римлян Юпитер.</a:t>
            </a:r>
          </a:p>
          <a:p>
            <a:r>
              <a:rPr lang="ru-RU" sz="2800" dirty="0">
                <a:latin typeface="Times New Roman" pitchFamily="18" charset="0"/>
                <a:cs typeface="Times New Roman" pitchFamily="18" charset="0"/>
              </a:rPr>
              <a:t>Бог неба и грома, глава древнегреческого Пантеона.</a:t>
            </a:r>
          </a:p>
          <a:p>
            <a:r>
              <a:rPr lang="ru-RU" sz="2800" dirty="0">
                <a:latin typeface="Times New Roman" pitchFamily="18" charset="0"/>
                <a:cs typeface="Times New Roman" pitchFamily="18" charset="0"/>
              </a:rPr>
              <a:t>Атрибуты: </a:t>
            </a:r>
            <a:r>
              <a:rPr lang="ru-RU" sz="2800" dirty="0" err="1">
                <a:latin typeface="Times New Roman" pitchFamily="18" charset="0"/>
                <a:cs typeface="Times New Roman" pitchFamily="18" charset="0"/>
              </a:rPr>
              <a:t>однозубец</a:t>
            </a:r>
            <a:r>
              <a:rPr lang="ru-RU" sz="2800" dirty="0">
                <a:latin typeface="Times New Roman" pitchFamily="18" charset="0"/>
                <a:cs typeface="Times New Roman" pitchFamily="18" charset="0"/>
              </a:rPr>
              <a:t>, орел, молния.</a:t>
            </a:r>
          </a:p>
          <a:p>
            <a:endParaRPr lang="ru-RU" dirty="0"/>
          </a:p>
        </p:txBody>
      </p:sp>
      <p:pic>
        <p:nvPicPr>
          <p:cNvPr id="17410" name="Picture 2" descr="C:\Users\Александр\Downloads\zevs.gif"/>
          <p:cNvPicPr>
            <a:picLocks noChangeAspect="1" noChangeArrowheads="1"/>
          </p:cNvPicPr>
          <p:nvPr/>
        </p:nvPicPr>
        <p:blipFill>
          <a:blip r:embed="rId2" cstate="print"/>
          <a:srcRect/>
          <a:stretch>
            <a:fillRect/>
          </a:stretch>
        </p:blipFill>
        <p:spPr bwMode="auto">
          <a:xfrm>
            <a:off x="3203848" y="3212976"/>
            <a:ext cx="2457450" cy="33123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b="1" dirty="0">
                <a:latin typeface="Times New Roman" pitchFamily="18" charset="0"/>
                <a:cs typeface="Times New Roman" pitchFamily="18" charset="0"/>
              </a:rPr>
              <a:t>Посейдон</a:t>
            </a:r>
            <a:r>
              <a:rPr lang="ru-RU" dirty="0">
                <a:latin typeface="Times New Roman" pitchFamily="18" charset="0"/>
                <a:cs typeface="Times New Roman" pitchFamily="18" charset="0"/>
              </a:rPr>
              <a:t> </a:t>
            </a:r>
          </a:p>
        </p:txBody>
      </p:sp>
      <p:sp>
        <p:nvSpPr>
          <p:cNvPr id="3" name="Содержимое 2"/>
          <p:cNvSpPr>
            <a:spLocks noGrp="1"/>
          </p:cNvSpPr>
          <p:nvPr>
            <p:ph idx="1"/>
          </p:nvPr>
        </p:nvSpPr>
        <p:spPr>
          <a:xfrm>
            <a:off x="457200" y="1124744"/>
            <a:ext cx="8229600" cy="5001419"/>
          </a:xfrm>
        </p:spPr>
        <p:txBody>
          <a:bodyPr/>
          <a:lstStyle/>
          <a:p>
            <a:r>
              <a:rPr lang="ru-RU" sz="2800" b="1" dirty="0">
                <a:latin typeface="Times New Roman" pitchFamily="18" charset="0"/>
                <a:cs typeface="Times New Roman" pitchFamily="18" charset="0"/>
              </a:rPr>
              <a:t>Посейдон</a:t>
            </a:r>
            <a:r>
              <a:rPr lang="ru-RU" sz="2800" dirty="0">
                <a:latin typeface="Times New Roman" pitchFamily="18" charset="0"/>
                <a:cs typeface="Times New Roman" pitchFamily="18" charset="0"/>
              </a:rPr>
              <a:t> сын </a:t>
            </a:r>
            <a:r>
              <a:rPr lang="ru-RU" sz="2800" dirty="0" err="1">
                <a:latin typeface="Times New Roman" pitchFamily="18" charset="0"/>
                <a:cs typeface="Times New Roman" pitchFamily="18" charset="0"/>
              </a:rPr>
              <a:t>Кроноса</a:t>
            </a:r>
            <a:r>
              <a:rPr lang="ru-RU" sz="2800" dirty="0">
                <a:latin typeface="Times New Roman" pitchFamily="18" charset="0"/>
                <a:cs typeface="Times New Roman" pitchFamily="18" charset="0"/>
              </a:rPr>
              <a:t> и Реи, брат Зевса и Аида. Бог воды, морей и океанов, а также </a:t>
            </a:r>
            <a:r>
              <a:rPr lang="ru-RU" sz="2800" dirty="0" smtClean="0">
                <a:latin typeface="Times New Roman" pitchFamily="18" charset="0"/>
                <a:cs typeface="Times New Roman" pitchFamily="18" charset="0"/>
              </a:rPr>
              <a:t>землетрясений.</a:t>
            </a:r>
            <a:endParaRPr lang="ru-RU" dirty="0">
              <a:latin typeface="Times New Roman" pitchFamily="18" charset="0"/>
              <a:cs typeface="Times New Roman" pitchFamily="18" charset="0"/>
            </a:endParaRPr>
          </a:p>
          <a:p>
            <a:endParaRPr lang="ru-RU" dirty="0"/>
          </a:p>
        </p:txBody>
      </p:sp>
      <p:pic>
        <p:nvPicPr>
          <p:cNvPr id="35842" name="Picture 2" descr="C:\Users\Александр\Downloads\Poseydon.jpg"/>
          <p:cNvPicPr>
            <a:picLocks noChangeAspect="1" noChangeArrowheads="1"/>
          </p:cNvPicPr>
          <p:nvPr/>
        </p:nvPicPr>
        <p:blipFill>
          <a:blip r:embed="rId2" cstate="print"/>
          <a:srcRect/>
          <a:stretch>
            <a:fillRect/>
          </a:stretch>
        </p:blipFill>
        <p:spPr bwMode="auto">
          <a:xfrm>
            <a:off x="3635896" y="2492896"/>
            <a:ext cx="5040560" cy="39604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Аид</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24744"/>
            <a:ext cx="8229600" cy="5001419"/>
          </a:xfrm>
        </p:spPr>
        <p:txBody>
          <a:bodyPr/>
          <a:lstStyle/>
          <a:p>
            <a:pPr algn="just"/>
            <a:r>
              <a:rPr lang="ru-RU"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Аид</a:t>
            </a:r>
            <a:r>
              <a:rPr lang="ru-RU" sz="2800" dirty="0">
                <a:latin typeface="Times New Roman" pitchFamily="18" charset="0"/>
                <a:cs typeface="Times New Roman" pitchFamily="18" charset="0"/>
              </a:rPr>
              <a:t> иногда встречается под именами Плутон или Гадес, а у римлян под именами Орк или </a:t>
            </a:r>
            <a:r>
              <a:rPr lang="ru-RU" sz="2800" dirty="0" err="1">
                <a:latin typeface="Times New Roman" pitchFamily="18" charset="0"/>
                <a:cs typeface="Times New Roman" pitchFamily="18" charset="0"/>
              </a:rPr>
              <a:t>Дит</a:t>
            </a:r>
            <a:r>
              <a:rPr lang="ru-RU" sz="2800" dirty="0">
                <a:latin typeface="Times New Roman" pitchFamily="18" charset="0"/>
                <a:cs typeface="Times New Roman" pitchFamily="18" charset="0"/>
              </a:rPr>
              <a:t>.</a:t>
            </a:r>
          </a:p>
          <a:p>
            <a:pPr algn="just"/>
            <a:r>
              <a:rPr lang="ru-RU" sz="2800" dirty="0">
                <a:latin typeface="Times New Roman" pitchFamily="18" charset="0"/>
                <a:cs typeface="Times New Roman" pitchFamily="18" charset="0"/>
              </a:rPr>
              <a:t>Владыка подземного царства мертвых.</a:t>
            </a:r>
          </a:p>
          <a:p>
            <a:pPr algn="just"/>
            <a:r>
              <a:rPr lang="ru-RU" sz="2800" dirty="0">
                <a:latin typeface="Times New Roman" pitchFamily="18" charset="0"/>
                <a:cs typeface="Times New Roman" pitchFamily="18" charset="0"/>
              </a:rPr>
              <a:t>Атрибуты: трехглавый пес Цербер (</a:t>
            </a:r>
            <a:r>
              <a:rPr lang="ru-RU" sz="2800" dirty="0" err="1">
                <a:latin typeface="Times New Roman" pitchFamily="18" charset="0"/>
                <a:cs typeface="Times New Roman" pitchFamily="18" charset="0"/>
              </a:rPr>
              <a:t>Кербер</a:t>
            </a:r>
            <a:r>
              <a:rPr lang="ru-RU" sz="2800" dirty="0">
                <a:latin typeface="Times New Roman" pitchFamily="18" charset="0"/>
                <a:cs typeface="Times New Roman" pitchFamily="18" charset="0"/>
              </a:rPr>
              <a:t>), двузубец.  Жена — Персефона (Прозерпина).</a:t>
            </a:r>
          </a:p>
          <a:p>
            <a:endParaRPr lang="ru-RU" dirty="0"/>
          </a:p>
        </p:txBody>
      </p:sp>
      <p:pic>
        <p:nvPicPr>
          <p:cNvPr id="34819" name="Picture 3" descr="C:\Users\Александр\Downloads\Ayd.png"/>
          <p:cNvPicPr>
            <a:picLocks noChangeAspect="1" noChangeArrowheads="1"/>
          </p:cNvPicPr>
          <p:nvPr/>
        </p:nvPicPr>
        <p:blipFill>
          <a:blip r:embed="rId2" cstate="print"/>
          <a:srcRect/>
          <a:stretch>
            <a:fillRect/>
          </a:stretch>
        </p:blipFill>
        <p:spPr bwMode="auto">
          <a:xfrm>
            <a:off x="2843808" y="3501008"/>
            <a:ext cx="3744416" cy="301637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a:t>  </a:t>
            </a:r>
            <a:r>
              <a:rPr lang="ru-RU" b="1" dirty="0">
                <a:latin typeface="Times New Roman" pitchFamily="18" charset="0"/>
                <a:cs typeface="Times New Roman" pitchFamily="18" charset="0"/>
              </a:rPr>
              <a:t>Афина</a:t>
            </a:r>
            <a:r>
              <a:rPr lang="ru-RU" dirty="0">
                <a:latin typeface="Times New Roman" pitchFamily="18" charset="0"/>
                <a:cs typeface="Times New Roman" pitchFamily="18" charset="0"/>
              </a:rPr>
              <a:t> </a:t>
            </a:r>
          </a:p>
        </p:txBody>
      </p:sp>
      <p:sp>
        <p:nvSpPr>
          <p:cNvPr id="3" name="Содержимое 2"/>
          <p:cNvSpPr>
            <a:spLocks noGrp="1"/>
          </p:cNvSpPr>
          <p:nvPr>
            <p:ph idx="1"/>
          </p:nvPr>
        </p:nvSpPr>
        <p:spPr>
          <a:xfrm>
            <a:off x="457200" y="1124744"/>
            <a:ext cx="8229600" cy="5001419"/>
          </a:xfrm>
        </p:spPr>
        <p:txBody>
          <a:bodyPr>
            <a:normAutofit/>
          </a:bodyPr>
          <a:lstStyle/>
          <a:p>
            <a:pPr algn="just"/>
            <a:r>
              <a:rPr lang="ru-RU" sz="2600" b="1" dirty="0">
                <a:latin typeface="Times New Roman" pitchFamily="18" charset="0"/>
                <a:cs typeface="Times New Roman" pitchFamily="18" charset="0"/>
              </a:rPr>
              <a:t>Афина</a:t>
            </a:r>
            <a:r>
              <a:rPr lang="ru-RU" sz="2600" dirty="0">
                <a:latin typeface="Times New Roman" pitchFamily="18" charset="0"/>
                <a:cs typeface="Times New Roman" pitchFamily="18" charset="0"/>
              </a:rPr>
              <a:t> также встречается под именем Паллада, у римлян Минерва.</a:t>
            </a:r>
            <a:endParaRPr lang="ru-RU" sz="2600" dirty="0" smtClean="0">
              <a:latin typeface="Times New Roman" pitchFamily="18" charset="0"/>
              <a:cs typeface="Times New Roman" pitchFamily="18" charset="0"/>
            </a:endParaRPr>
          </a:p>
          <a:p>
            <a:pPr algn="just"/>
            <a:r>
              <a:rPr lang="ru-RU" sz="2600" dirty="0">
                <a:latin typeface="Times New Roman" pitchFamily="18" charset="0"/>
                <a:cs typeface="Times New Roman" pitchFamily="18" charset="0"/>
              </a:rPr>
              <a:t>Богиня мудрости, справедливой войны, покровительница городов Афины, ремесел, наук.</a:t>
            </a:r>
            <a:endParaRPr lang="ru-RU" sz="2600" dirty="0" smtClean="0">
              <a:latin typeface="Times New Roman" pitchFamily="18" charset="0"/>
              <a:cs typeface="Times New Roman" pitchFamily="18" charset="0"/>
            </a:endParaRPr>
          </a:p>
          <a:p>
            <a:pPr algn="just"/>
            <a:r>
              <a:rPr lang="ru-RU" sz="2600" dirty="0">
                <a:latin typeface="Times New Roman" pitchFamily="18" charset="0"/>
                <a:cs typeface="Times New Roman" pitchFamily="18" charset="0"/>
              </a:rPr>
              <a:t>Атрибуты: сова, змея. Одета как воин. На груди эмблема в виде головы Медузы — Горгоны. Родилась из головы Зевса.</a:t>
            </a:r>
          </a:p>
          <a:p>
            <a:r>
              <a:rPr lang="ru-RU" dirty="0"/>
              <a:t/>
            </a:r>
            <a:br>
              <a:rPr lang="ru-RU" dirty="0"/>
            </a:br>
            <a:endParaRPr lang="ru-RU" dirty="0"/>
          </a:p>
        </p:txBody>
      </p:sp>
      <p:pic>
        <p:nvPicPr>
          <p:cNvPr id="36866" name="Picture 2" descr="C:\Users\Александр\Downloads\afina.jpg"/>
          <p:cNvPicPr>
            <a:picLocks noChangeAspect="1" noChangeArrowheads="1"/>
          </p:cNvPicPr>
          <p:nvPr/>
        </p:nvPicPr>
        <p:blipFill>
          <a:blip r:embed="rId2" cstate="print"/>
          <a:srcRect/>
          <a:stretch>
            <a:fillRect/>
          </a:stretch>
        </p:blipFill>
        <p:spPr bwMode="auto">
          <a:xfrm>
            <a:off x="3779912" y="3810000"/>
            <a:ext cx="1838325" cy="27153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Афродита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800" b="1" dirty="0">
                <a:latin typeface="Times New Roman" pitchFamily="18" charset="0"/>
                <a:cs typeface="Times New Roman" pitchFamily="18" charset="0"/>
              </a:rPr>
              <a:t>Афродита</a:t>
            </a:r>
            <a:r>
              <a:rPr lang="ru-RU" sz="2800" dirty="0">
                <a:latin typeface="Times New Roman" pitchFamily="18" charset="0"/>
                <a:cs typeface="Times New Roman" pitchFamily="18" charset="0"/>
              </a:rPr>
              <a:t> она же Киприда, в Риме — Венера.</a:t>
            </a:r>
            <a:endParaRPr lang="ru-RU" sz="2800" dirty="0" smtClean="0">
              <a:latin typeface="Times New Roman" pitchFamily="18" charset="0"/>
              <a:cs typeface="Times New Roman" pitchFamily="18" charset="0"/>
            </a:endParaRPr>
          </a:p>
          <a:p>
            <a:r>
              <a:rPr lang="ru-RU" sz="2800" dirty="0">
                <a:latin typeface="Times New Roman" pitchFamily="18" charset="0"/>
                <a:cs typeface="Times New Roman" pitchFamily="18" charset="0"/>
              </a:rPr>
              <a:t>Богиня любви и красоты.</a:t>
            </a:r>
            <a:endParaRPr lang="ru-RU" sz="2800" dirty="0" smtClean="0">
              <a:latin typeface="Times New Roman" pitchFamily="18" charset="0"/>
              <a:cs typeface="Times New Roman" pitchFamily="18" charset="0"/>
            </a:endParaRPr>
          </a:p>
          <a:p>
            <a:r>
              <a:rPr lang="ru-RU" sz="2800" dirty="0">
                <a:latin typeface="Times New Roman" pitchFamily="18" charset="0"/>
                <a:cs typeface="Times New Roman" pitchFamily="18" charset="0"/>
              </a:rPr>
              <a:t>Атрибуты: пояс, яблоко, зеркало, голубь, роза.</a:t>
            </a:r>
          </a:p>
          <a:p>
            <a:pPr>
              <a:buNone/>
            </a:pPr>
            <a:r>
              <a:rPr lang="ru-RU" sz="2800" dirty="0"/>
              <a:t/>
            </a:r>
            <a:br>
              <a:rPr lang="ru-RU" sz="2800" dirty="0"/>
            </a:br>
            <a:endParaRPr lang="ru-RU" sz="2800" dirty="0"/>
          </a:p>
        </p:txBody>
      </p:sp>
      <p:pic>
        <p:nvPicPr>
          <p:cNvPr id="37890" name="Picture 2" descr="C:\Users\Александр\Downloads\afrodita.jpg"/>
          <p:cNvPicPr>
            <a:picLocks noChangeAspect="1" noChangeArrowheads="1"/>
          </p:cNvPicPr>
          <p:nvPr/>
        </p:nvPicPr>
        <p:blipFill>
          <a:blip r:embed="rId2" cstate="print"/>
          <a:srcRect/>
          <a:stretch>
            <a:fillRect/>
          </a:stretch>
        </p:blipFill>
        <p:spPr bwMode="auto">
          <a:xfrm>
            <a:off x="4788024" y="3356992"/>
            <a:ext cx="2736304" cy="33123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Аполлон</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r>
              <a:rPr lang="ru-RU" dirty="0"/>
              <a:t>  </a:t>
            </a:r>
            <a:r>
              <a:rPr lang="ru-RU" sz="2800" b="1" dirty="0">
                <a:latin typeface="Times New Roman" pitchFamily="18" charset="0"/>
                <a:cs typeface="Times New Roman" pitchFamily="18" charset="0"/>
              </a:rPr>
              <a:t>Аполлон</a:t>
            </a:r>
            <a:r>
              <a:rPr lang="ru-RU" sz="2800" dirty="0">
                <a:latin typeface="Times New Roman" pitchFamily="18" charset="0"/>
                <a:cs typeface="Times New Roman" pitchFamily="18" charset="0"/>
              </a:rPr>
              <a:t> он же Феб</a:t>
            </a:r>
          </a:p>
          <a:p>
            <a:pPr algn="just"/>
            <a:r>
              <a:rPr lang="ru-RU" sz="2800" dirty="0">
                <a:latin typeface="Times New Roman" pitchFamily="18" charset="0"/>
                <a:cs typeface="Times New Roman" pitchFamily="18" charset="0"/>
              </a:rPr>
              <a:t>Бог солнца, света и правды, покровитель искусств, наук и врачевания, бог — прорицатель.</a:t>
            </a:r>
          </a:p>
          <a:p>
            <a:pPr algn="just"/>
            <a:r>
              <a:rPr lang="ru-RU" sz="2800" dirty="0">
                <a:latin typeface="Times New Roman" pitchFamily="18" charset="0"/>
                <a:cs typeface="Times New Roman" pitchFamily="18" charset="0"/>
              </a:rPr>
              <a:t>Атрибуты: лавровый венок, лук со стрелами.</a:t>
            </a:r>
          </a:p>
          <a:p>
            <a:endParaRPr lang="ru-RU" dirty="0"/>
          </a:p>
        </p:txBody>
      </p:sp>
      <p:pic>
        <p:nvPicPr>
          <p:cNvPr id="38914" name="Picture 2" descr="C:\Users\Александр\Downloads\apollon.png"/>
          <p:cNvPicPr>
            <a:picLocks noChangeAspect="1" noChangeArrowheads="1"/>
          </p:cNvPicPr>
          <p:nvPr/>
        </p:nvPicPr>
        <p:blipFill>
          <a:blip r:embed="rId2" cstate="print"/>
          <a:srcRect/>
          <a:stretch>
            <a:fillRect/>
          </a:stretch>
        </p:blipFill>
        <p:spPr bwMode="auto">
          <a:xfrm>
            <a:off x="3419872" y="3810000"/>
            <a:ext cx="2808312" cy="304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Арес</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dirty="0"/>
              <a:t> </a:t>
            </a:r>
            <a:r>
              <a:rPr lang="ru-RU" dirty="0">
                <a:latin typeface="Times New Roman" pitchFamily="18" charset="0"/>
                <a:cs typeface="Times New Roman" pitchFamily="18" charset="0"/>
              </a:rPr>
              <a:t>  </a:t>
            </a:r>
            <a:r>
              <a:rPr lang="ru-RU" sz="2800" b="1" dirty="0">
                <a:latin typeface="Times New Roman" pitchFamily="18" charset="0"/>
                <a:cs typeface="Times New Roman" pitchFamily="18" charset="0"/>
              </a:rPr>
              <a:t>Арес</a:t>
            </a:r>
            <a:r>
              <a:rPr lang="ru-RU" sz="2800" dirty="0">
                <a:latin typeface="Times New Roman" pitchFamily="18" charset="0"/>
                <a:cs typeface="Times New Roman" pitchFamily="18" charset="0"/>
              </a:rPr>
              <a:t> у римлян Марс</a:t>
            </a:r>
          </a:p>
          <a:p>
            <a:r>
              <a:rPr lang="ru-RU" sz="2800" dirty="0">
                <a:latin typeface="Times New Roman" pitchFamily="18" charset="0"/>
                <a:cs typeface="Times New Roman" pitchFamily="18" charset="0"/>
              </a:rPr>
              <a:t>Бог кровожадной, несправедливой войны.</a:t>
            </a:r>
          </a:p>
          <a:p>
            <a:r>
              <a:rPr lang="ru-RU" sz="2800" dirty="0">
                <a:latin typeface="Times New Roman" pitchFamily="18" charset="0"/>
                <a:cs typeface="Times New Roman" pitchFamily="18" charset="0"/>
              </a:rPr>
              <a:t>Атрибуты: шлем, меч, щит.</a:t>
            </a:r>
          </a:p>
          <a:p>
            <a:endParaRPr lang="ru-RU" dirty="0"/>
          </a:p>
        </p:txBody>
      </p:sp>
      <p:pic>
        <p:nvPicPr>
          <p:cNvPr id="39938" name="Picture 2" descr="C:\Users\Александр\Downloads\ares.jpg"/>
          <p:cNvPicPr>
            <a:picLocks noChangeAspect="1" noChangeArrowheads="1"/>
          </p:cNvPicPr>
          <p:nvPr/>
        </p:nvPicPr>
        <p:blipFill>
          <a:blip r:embed="rId2" cstate="print"/>
          <a:srcRect/>
          <a:stretch>
            <a:fillRect/>
          </a:stretch>
        </p:blipFill>
        <p:spPr bwMode="auto">
          <a:xfrm>
            <a:off x="2771800" y="3356992"/>
            <a:ext cx="2585839" cy="32640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Артемида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800" b="1" dirty="0">
                <a:latin typeface="Times New Roman" pitchFamily="18" charset="0"/>
                <a:cs typeface="Times New Roman" pitchFamily="18" charset="0"/>
              </a:rPr>
              <a:t>Артемида</a:t>
            </a:r>
            <a:r>
              <a:rPr lang="ru-RU" sz="2800" dirty="0">
                <a:latin typeface="Times New Roman" pitchFamily="18" charset="0"/>
                <a:cs typeface="Times New Roman" pitchFamily="18" charset="0"/>
              </a:rPr>
              <a:t> у римлян Диана.</a:t>
            </a:r>
          </a:p>
          <a:p>
            <a:r>
              <a:rPr lang="ru-RU" sz="2800" dirty="0">
                <a:latin typeface="Times New Roman" pitchFamily="18" charset="0"/>
                <a:cs typeface="Times New Roman" pitchFamily="18" charset="0"/>
              </a:rPr>
              <a:t>Богиня луны и охоты, покровительница рожениц. </a:t>
            </a:r>
          </a:p>
          <a:p>
            <a:r>
              <a:rPr lang="ru-RU" sz="2800" dirty="0">
                <a:latin typeface="Times New Roman" pitchFamily="18" charset="0"/>
                <a:cs typeface="Times New Roman" pitchFamily="18" charset="0"/>
              </a:rPr>
              <a:t>Атрибуты: колчан со стрелами, лань.</a:t>
            </a:r>
          </a:p>
          <a:p>
            <a:endParaRPr lang="ru-RU" dirty="0"/>
          </a:p>
        </p:txBody>
      </p:sp>
      <p:pic>
        <p:nvPicPr>
          <p:cNvPr id="40962" name="Picture 2" descr="C:\Users\Александр\Downloads\artemida.jpg"/>
          <p:cNvPicPr>
            <a:picLocks noChangeAspect="1" noChangeArrowheads="1"/>
          </p:cNvPicPr>
          <p:nvPr/>
        </p:nvPicPr>
        <p:blipFill>
          <a:blip r:embed="rId2" cstate="print"/>
          <a:srcRect/>
          <a:stretch>
            <a:fillRect/>
          </a:stretch>
        </p:blipFill>
        <p:spPr bwMode="auto">
          <a:xfrm>
            <a:off x="4716016" y="3521968"/>
            <a:ext cx="2880320" cy="333603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Дионис</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800" b="1" dirty="0">
                <a:latin typeface="Times New Roman" pitchFamily="18" charset="0"/>
                <a:cs typeface="Times New Roman" pitchFamily="18" charset="0"/>
              </a:rPr>
              <a:t>Дионис</a:t>
            </a:r>
            <a:r>
              <a:rPr lang="ru-RU" sz="2800" dirty="0">
                <a:latin typeface="Times New Roman" pitchFamily="18" charset="0"/>
                <a:cs typeface="Times New Roman" pitchFamily="18" charset="0"/>
              </a:rPr>
              <a:t> также известен как Вакх, у римлян Бахус.</a:t>
            </a:r>
          </a:p>
          <a:p>
            <a:r>
              <a:rPr lang="ru-RU" sz="2800" dirty="0">
                <a:latin typeface="Times New Roman" pitchFamily="18" charset="0"/>
                <a:cs typeface="Times New Roman" pitchFamily="18" charset="0"/>
              </a:rPr>
              <a:t>Бог виноградарства и виноделия, земледелия. Покровитель театра.</a:t>
            </a:r>
          </a:p>
          <a:p>
            <a:r>
              <a:rPr lang="ru-RU" sz="2800" dirty="0">
                <a:latin typeface="Times New Roman" pitchFamily="18" charset="0"/>
                <a:cs typeface="Times New Roman" pitchFamily="18" charset="0"/>
              </a:rPr>
              <a:t>Атрибуты: венок из виноградной лозы, чаша с вином.</a:t>
            </a:r>
          </a:p>
          <a:p>
            <a:endParaRPr lang="ru-RU" dirty="0"/>
          </a:p>
        </p:txBody>
      </p:sp>
      <p:pic>
        <p:nvPicPr>
          <p:cNvPr id="41986" name="Picture 2" descr="C:\Users\Александр\Downloads\dionis.png"/>
          <p:cNvPicPr>
            <a:picLocks noChangeAspect="1" noChangeArrowheads="1"/>
          </p:cNvPicPr>
          <p:nvPr/>
        </p:nvPicPr>
        <p:blipFill>
          <a:blip r:embed="rId2" cstate="print"/>
          <a:srcRect/>
          <a:stretch>
            <a:fillRect/>
          </a:stretch>
        </p:blipFill>
        <p:spPr bwMode="auto">
          <a:xfrm>
            <a:off x="2915816" y="3645024"/>
            <a:ext cx="2664296" cy="28319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Религия</a:t>
            </a:r>
            <a:r>
              <a:rPr lang="ru-RU" dirty="0" smtClean="0"/>
              <a:t> Древнего Египта</a:t>
            </a:r>
            <a:endParaRPr lang="ru-RU" dirty="0"/>
          </a:p>
        </p:txBody>
      </p:sp>
      <p:sp>
        <p:nvSpPr>
          <p:cNvPr id="3" name="Содержимое 2"/>
          <p:cNvSpPr>
            <a:spLocks noGrp="1"/>
          </p:cNvSpPr>
          <p:nvPr>
            <p:ph idx="1"/>
          </p:nvPr>
        </p:nvSpPr>
        <p:spPr/>
        <p:txBody>
          <a:bodyPr/>
          <a:lstStyle/>
          <a:p>
            <a:pPr marL="514350" indent="-514350" algn="just">
              <a:buFont typeface="+mj-lt"/>
              <a:buAutoNum type="arabicPeriod"/>
            </a:pPr>
            <a:r>
              <a:rPr lang="ru-RU" sz="2400" dirty="0" smtClean="0">
                <a:latin typeface="Times New Roman" pitchFamily="18" charset="0"/>
                <a:cs typeface="Times New Roman" pitchFamily="18" charset="0"/>
              </a:rPr>
              <a:t>Религия отражает специфику природных условий.</a:t>
            </a:r>
          </a:p>
          <a:p>
            <a:pPr marL="514350" indent="-514350" algn="just">
              <a:buFont typeface="+mj-lt"/>
              <a:buAutoNum type="arabicPeriod"/>
            </a:pPr>
            <a:r>
              <a:rPr lang="ru-RU" sz="2400" dirty="0" smtClean="0">
                <a:latin typeface="Times New Roman" pitchFamily="18" charset="0"/>
                <a:cs typeface="Times New Roman" pitchFamily="18" charset="0"/>
              </a:rPr>
              <a:t>Объектами почитания являлись: солнце, луна, Нил, животные. Египетский пантеон включал около 1000 божеств.</a:t>
            </a:r>
          </a:p>
          <a:p>
            <a:pPr marL="514350" indent="-514350">
              <a:buFont typeface="+mj-lt"/>
              <a:buAutoNum type="arabicPeriod"/>
            </a:pPr>
            <a:endParaRPr lang="ru-RU" dirty="0"/>
          </a:p>
          <a:p>
            <a:pPr marL="514350" indent="-514350">
              <a:buFont typeface="+mj-lt"/>
              <a:buAutoNum type="arabicPeriod"/>
            </a:pPr>
            <a:endParaRPr lang="ru-RU" dirty="0"/>
          </a:p>
        </p:txBody>
      </p:sp>
      <p:pic>
        <p:nvPicPr>
          <p:cNvPr id="8194" name="Picture 2" descr="C:\Users\Александр\Downloads\египед.jpg"/>
          <p:cNvPicPr>
            <a:picLocks noChangeAspect="1" noChangeArrowheads="1"/>
          </p:cNvPicPr>
          <p:nvPr/>
        </p:nvPicPr>
        <p:blipFill>
          <a:blip r:embed="rId2" cstate="print"/>
          <a:srcRect/>
          <a:stretch>
            <a:fillRect/>
          </a:stretch>
        </p:blipFill>
        <p:spPr bwMode="auto">
          <a:xfrm>
            <a:off x="2267744" y="2996952"/>
            <a:ext cx="4248472" cy="33123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Гефест</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800" b="1" dirty="0">
                <a:latin typeface="Times New Roman" pitchFamily="18" charset="0"/>
                <a:cs typeface="Times New Roman" pitchFamily="18" charset="0"/>
              </a:rPr>
              <a:t>Гефест</a:t>
            </a:r>
            <a:r>
              <a:rPr lang="ru-RU" sz="2800" dirty="0">
                <a:latin typeface="Times New Roman" pitchFamily="18" charset="0"/>
                <a:cs typeface="Times New Roman" pitchFamily="18" charset="0"/>
              </a:rPr>
              <a:t> у римлян Вулкан.</a:t>
            </a:r>
            <a:endParaRPr lang="ru-RU" sz="2800" dirty="0" smtClean="0">
              <a:latin typeface="Times New Roman" pitchFamily="18" charset="0"/>
              <a:cs typeface="Times New Roman" pitchFamily="18" charset="0"/>
            </a:endParaRPr>
          </a:p>
          <a:p>
            <a:r>
              <a:rPr lang="ru-RU" sz="2800" dirty="0">
                <a:latin typeface="Times New Roman" pitchFamily="18" charset="0"/>
                <a:cs typeface="Times New Roman" pitchFamily="18" charset="0"/>
              </a:rPr>
              <a:t>Бог кузнечного дела, покровитель всех ремесленников и огня. Жена — Афродита.</a:t>
            </a:r>
            <a:endParaRPr lang="ru-RU" sz="2800" dirty="0" smtClean="0">
              <a:latin typeface="Times New Roman" pitchFamily="18" charset="0"/>
              <a:cs typeface="Times New Roman" pitchFamily="18" charset="0"/>
            </a:endParaRPr>
          </a:p>
          <a:p>
            <a:r>
              <a:rPr lang="ru-RU" sz="2800" dirty="0">
                <a:latin typeface="Times New Roman" pitchFamily="18" charset="0"/>
                <a:cs typeface="Times New Roman" pitchFamily="18" charset="0"/>
              </a:rPr>
              <a:t>Атрибуты: клещи, кузнечные меха, </a:t>
            </a:r>
            <a:r>
              <a:rPr lang="ru-RU" sz="2800" dirty="0" err="1">
                <a:latin typeface="Times New Roman" pitchFamily="18" charset="0"/>
                <a:cs typeface="Times New Roman" pitchFamily="18" charset="0"/>
              </a:rPr>
              <a:t>пилос</a:t>
            </a:r>
            <a:r>
              <a:rPr lang="ru-RU" sz="2800" dirty="0">
                <a:latin typeface="Times New Roman" pitchFamily="18" charset="0"/>
                <a:cs typeface="Times New Roman" pitchFamily="18" charset="0"/>
              </a:rPr>
              <a:t> (шапочка мастерового).</a:t>
            </a:r>
          </a:p>
          <a:p>
            <a:r>
              <a:rPr lang="ru-RU" dirty="0"/>
              <a:t/>
            </a:r>
            <a:br>
              <a:rPr lang="ru-RU" dirty="0"/>
            </a:br>
            <a:endParaRPr lang="ru-RU" dirty="0"/>
          </a:p>
        </p:txBody>
      </p:sp>
      <p:pic>
        <p:nvPicPr>
          <p:cNvPr id="43010" name="Picture 2" descr="C:\Users\Александр\Downloads\gefest.png"/>
          <p:cNvPicPr>
            <a:picLocks noChangeAspect="1" noChangeArrowheads="1"/>
          </p:cNvPicPr>
          <p:nvPr/>
        </p:nvPicPr>
        <p:blipFill>
          <a:blip r:embed="rId2" cstate="print"/>
          <a:srcRect/>
          <a:stretch>
            <a:fillRect/>
          </a:stretch>
        </p:blipFill>
        <p:spPr bwMode="auto">
          <a:xfrm>
            <a:off x="5004048" y="3645024"/>
            <a:ext cx="2533650" cy="304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latin typeface="Times New Roman" pitchFamily="18" charset="0"/>
                <a:cs typeface="Times New Roman" pitchFamily="18" charset="0"/>
              </a:rPr>
              <a:t>Жрецы</a:t>
            </a:r>
            <a:r>
              <a:rPr lang="ru-RU" dirty="0" smtClean="0"/>
              <a:t> Древнего Египта</a:t>
            </a:r>
            <a:endParaRPr lang="ru-RU" dirty="0"/>
          </a:p>
        </p:txBody>
      </p:sp>
      <p:sp>
        <p:nvSpPr>
          <p:cNvPr id="3" name="Содержимое 2"/>
          <p:cNvSpPr>
            <a:spLocks noGrp="1"/>
          </p:cNvSpPr>
          <p:nvPr>
            <p:ph idx="1"/>
          </p:nvPr>
        </p:nvSpPr>
        <p:spPr>
          <a:xfrm>
            <a:off x="457200" y="1124744"/>
            <a:ext cx="8229600" cy="5001419"/>
          </a:xfrm>
        </p:spPr>
        <p:txBody>
          <a:bodyPr>
            <a:normAutofit/>
          </a:bodyPr>
          <a:lstStyle/>
          <a:p>
            <a:pPr algn="just"/>
            <a:r>
              <a:rPr lang="ru-RU" sz="2400" dirty="0">
                <a:latin typeface="Times New Roman" pitchFamily="18" charset="0"/>
                <a:cs typeface="Times New Roman" pitchFamily="18" charset="0"/>
              </a:rPr>
              <a:t>Фараон занимался организацией религиозного культа, но не лично, а с помощью особой социальной группы </a:t>
            </a:r>
            <a:r>
              <a:rPr lang="ru-RU" sz="2400" dirty="0" smtClean="0">
                <a:latin typeface="Times New Roman" pitchFamily="18" charset="0"/>
                <a:cs typeface="Times New Roman" pitchFamily="18" charset="0"/>
              </a:rPr>
              <a:t>жрецов. </a:t>
            </a:r>
            <a:r>
              <a:rPr lang="ru-RU" sz="2400" dirty="0">
                <a:latin typeface="Times New Roman" pitchFamily="18" charset="0"/>
                <a:cs typeface="Times New Roman" pitchFamily="18" charset="0"/>
              </a:rPr>
              <a:t>Жрецы обладали знанием природных явлений, и одним из достижений египетских жрецов стало введение годового деления на 12 месяцев и 365 </a:t>
            </a:r>
            <a:r>
              <a:rPr lang="ru-RU" sz="2400" dirty="0" smtClean="0">
                <a:latin typeface="Times New Roman" pitchFamily="18" charset="0"/>
                <a:cs typeface="Times New Roman" pitchFamily="18" charset="0"/>
              </a:rPr>
              <a:t>дней. </a:t>
            </a:r>
            <a:r>
              <a:rPr lang="ru-RU" sz="2400" dirty="0">
                <a:latin typeface="Times New Roman" pitchFamily="18" charset="0"/>
                <a:cs typeface="Times New Roman" pitchFamily="18" charset="0"/>
              </a:rPr>
              <a:t>Жрецы занимали привилегированное положение в государстве </a:t>
            </a:r>
          </a:p>
        </p:txBody>
      </p:sp>
      <p:pic>
        <p:nvPicPr>
          <p:cNvPr id="14338" name="Picture 2" descr="C:\Users\Александр\Downloads\жрецы.jpg"/>
          <p:cNvPicPr>
            <a:picLocks noChangeAspect="1" noChangeArrowheads="1"/>
          </p:cNvPicPr>
          <p:nvPr/>
        </p:nvPicPr>
        <p:blipFill>
          <a:blip r:embed="rId2" cstate="print"/>
          <a:srcRect/>
          <a:stretch>
            <a:fillRect/>
          </a:stretch>
        </p:blipFill>
        <p:spPr bwMode="auto">
          <a:xfrm>
            <a:off x="1763688" y="3429000"/>
            <a:ext cx="6417785" cy="32403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Культ</a:t>
            </a:r>
            <a:r>
              <a:rPr lang="ru-RU" dirty="0" smtClean="0"/>
              <a:t> мертвых</a:t>
            </a:r>
            <a:endParaRPr lang="ru-RU" dirty="0"/>
          </a:p>
        </p:txBody>
      </p:sp>
      <p:sp>
        <p:nvSpPr>
          <p:cNvPr id="3" name="Содержимое 2"/>
          <p:cNvSpPr>
            <a:spLocks noGrp="1"/>
          </p:cNvSpPr>
          <p:nvPr>
            <p:ph idx="1"/>
          </p:nvPr>
        </p:nvSpPr>
        <p:spPr/>
        <p:txBody>
          <a:bodyPr>
            <a:normAutofit/>
          </a:bodyPr>
          <a:lstStyle/>
          <a:p>
            <a:pPr algn="just"/>
            <a:r>
              <a:rPr lang="ru-RU" sz="2400" dirty="0">
                <a:latin typeface="Times New Roman" pitchFamily="18" charset="0"/>
                <a:cs typeface="Times New Roman" pitchFamily="18" charset="0"/>
              </a:rPr>
              <a:t>Верования египтян уделяют большое внимание культу мертвых, поэтому система верований в загробную жизнь весьма развита. Согласно их вере, смерть — это не конец существования, а лишь его трансформация; считалось, что жизнь после смерти может быть счастливее, чем земное </a:t>
            </a:r>
            <a:r>
              <a:rPr lang="ru-RU" sz="2400" dirty="0" smtClean="0">
                <a:latin typeface="Times New Roman" pitchFamily="18" charset="0"/>
                <a:cs typeface="Times New Roman" pitchFamily="18" charset="0"/>
              </a:rPr>
              <a:t>существование.</a:t>
            </a:r>
            <a:endParaRPr lang="ru-RU" sz="2400" dirty="0">
              <a:latin typeface="Times New Roman" pitchFamily="18" charset="0"/>
              <a:cs typeface="Times New Roman" pitchFamily="18" charset="0"/>
            </a:endParaRPr>
          </a:p>
        </p:txBody>
      </p:sp>
      <p:pic>
        <p:nvPicPr>
          <p:cNvPr id="15362" name="Picture 2" descr="C:\Users\Александр\Downloads\маска.jpg"/>
          <p:cNvPicPr>
            <a:picLocks noChangeAspect="1" noChangeArrowheads="1"/>
          </p:cNvPicPr>
          <p:nvPr/>
        </p:nvPicPr>
        <p:blipFill>
          <a:blip r:embed="rId2" cstate="print"/>
          <a:srcRect/>
          <a:stretch>
            <a:fillRect/>
          </a:stretch>
        </p:blipFill>
        <p:spPr bwMode="auto">
          <a:xfrm>
            <a:off x="3635896" y="3645024"/>
            <a:ext cx="4320480" cy="28639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М</a:t>
            </a:r>
            <a:r>
              <a:rPr lang="ru-RU" dirty="0" smtClean="0">
                <a:latin typeface="Times New Roman" pitchFamily="18" charset="0"/>
                <a:cs typeface="Times New Roman" pitchFamily="18" charset="0"/>
              </a:rPr>
              <a:t>умификация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lgn="just"/>
            <a:r>
              <a:rPr lang="ru-RU" sz="2400" dirty="0">
                <a:latin typeface="Times New Roman" pitchFamily="18" charset="0"/>
                <a:cs typeface="Times New Roman" pitchFamily="18" charset="0"/>
              </a:rPr>
              <a:t>Согласно египетским верованиям, судьба человеческой души зависит от того, как человек жил на земле, после смерти каждая душа представала перед судом Осириса (богом подземного мира), который решал, будет ли душа жить вечно в постоянном благословении и удовольствии или нет. Важным фактором, дающим душе надежду на вечное счастье, был тот факт, что тело умершего было сохранено для бессмертной </a:t>
            </a:r>
            <a:r>
              <a:rPr lang="ru-RU" sz="2400" dirty="0" smtClean="0">
                <a:latin typeface="Times New Roman" pitchFamily="18" charset="0"/>
                <a:cs typeface="Times New Roman" pitchFamily="18" charset="0"/>
              </a:rPr>
              <a:t>души. </a:t>
            </a:r>
            <a:r>
              <a:rPr lang="ru-RU" sz="2400" dirty="0">
                <a:latin typeface="Times New Roman" pitchFamily="18" charset="0"/>
                <a:cs typeface="Times New Roman" pitchFamily="18" charset="0"/>
              </a:rPr>
              <a:t>Мумифицированное тело должно было быть похоронено в специальном саркофаге  в сидячем положении со скрещенными на груди рукам. Мужчины после смерти должны были быть подстрижены, а волосы женщин оставляли той же длины, как они носили при жизни. В случае повреждения тело восстанавливали глиной, песком, смолой и опилками. Бальзамирование заканчивалось обертыванием тела в ткани, пропитанные благовониями и смолами.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a:latin typeface="Times New Roman" pitchFamily="18" charset="0"/>
                <a:cs typeface="Times New Roman" pitchFamily="18" charset="0"/>
              </a:rPr>
              <a:t>Бог </a:t>
            </a:r>
            <a:r>
              <a:rPr lang="ru-RU" dirty="0" smtClean="0">
                <a:latin typeface="Times New Roman" pitchFamily="18" charset="0"/>
                <a:cs typeface="Times New Roman" pitchFamily="18" charset="0"/>
              </a:rPr>
              <a:t>Ра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908720"/>
            <a:ext cx="8229600" cy="5217443"/>
          </a:xfrm>
        </p:spPr>
        <p:txBody>
          <a:bodyPr>
            <a:normAutofit/>
          </a:bodyPr>
          <a:lstStyle/>
          <a:p>
            <a:pPr algn="just"/>
            <a:r>
              <a:rPr lang="ru-RU" sz="2000" dirty="0">
                <a:latin typeface="Times New Roman" pitchFamily="18" charset="0"/>
                <a:cs typeface="Times New Roman" pitchFamily="18" charset="0"/>
              </a:rPr>
              <a:t>Самым важным богом египтян был Бог Ра, он был воплощением солнечного щита, властителя </a:t>
            </a:r>
            <a:r>
              <a:rPr lang="ru-RU" sz="2000" dirty="0" smtClean="0">
                <a:latin typeface="Times New Roman" pitchFamily="18" charset="0"/>
                <a:cs typeface="Times New Roman" pitchFamily="18" charset="0"/>
              </a:rPr>
              <a:t>богов. В </a:t>
            </a:r>
            <a:r>
              <a:rPr lang="ru-RU" sz="2000" dirty="0">
                <a:latin typeface="Times New Roman" pitchFamily="18" charset="0"/>
                <a:cs typeface="Times New Roman" pitchFamily="18" charset="0"/>
              </a:rPr>
              <a:t>воображении египтян он появлялся с головой сокола, оканчивающейся солнечным диском. Ра должен был принести бессмертие всему государству через фараона, своего сына. Солнце казалось египтянам, как и многим другим древним народам, явно бессмертным, ибо оно «умирало» каждый вечер, странствовало под землей и заново рождалось каждое утро. </a:t>
            </a:r>
          </a:p>
        </p:txBody>
      </p:sp>
      <p:pic>
        <p:nvPicPr>
          <p:cNvPr id="1026" name="Picture 2" descr="C:\Users\Александр\Downloads\Ра.jpg"/>
          <p:cNvPicPr>
            <a:picLocks noChangeAspect="1" noChangeArrowheads="1"/>
          </p:cNvPicPr>
          <p:nvPr/>
        </p:nvPicPr>
        <p:blipFill>
          <a:blip r:embed="rId2" cstate="print"/>
          <a:srcRect/>
          <a:stretch>
            <a:fillRect/>
          </a:stretch>
        </p:blipFill>
        <p:spPr bwMode="auto">
          <a:xfrm>
            <a:off x="2771800" y="3212976"/>
            <a:ext cx="5610200" cy="3168352"/>
          </a:xfrm>
          <a:prstGeom prst="round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Осирис</a:t>
            </a:r>
            <a:endParaRPr lang="ru-RU" dirty="0">
              <a:latin typeface="Times New Roman" pitchFamily="18" charset="0"/>
              <a:cs typeface="Times New Roman" pitchFamily="18" charset="0"/>
            </a:endParaRPr>
          </a:p>
        </p:txBody>
      </p:sp>
      <p:sp>
        <p:nvSpPr>
          <p:cNvPr id="8" name="Содержимое 7"/>
          <p:cNvSpPr>
            <a:spLocks noGrp="1"/>
          </p:cNvSpPr>
          <p:nvPr>
            <p:ph idx="1"/>
          </p:nvPr>
        </p:nvSpPr>
        <p:spPr>
          <a:xfrm>
            <a:off x="457200" y="1268760"/>
            <a:ext cx="8229600" cy="4857403"/>
          </a:xfrm>
        </p:spPr>
        <p:txBody>
          <a:bodyPr>
            <a:normAutofit/>
          </a:bodyPr>
          <a:lstStyle/>
          <a:p>
            <a:pPr algn="just"/>
            <a:r>
              <a:rPr lang="ru-RU" sz="2000" dirty="0">
                <a:latin typeface="Times New Roman" pitchFamily="18" charset="0"/>
                <a:cs typeface="Times New Roman" pitchFamily="18" charset="0"/>
              </a:rPr>
              <a:t>Вторым по значимости был Осирис, считающийся богом плодородия, возрождающейся природы и правителем подземного </a:t>
            </a:r>
            <a:r>
              <a:rPr lang="ru-RU" sz="2000" dirty="0" smtClean="0">
                <a:latin typeface="Times New Roman" pitchFamily="18" charset="0"/>
                <a:cs typeface="Times New Roman" pitchFamily="18" charset="0"/>
              </a:rPr>
              <a:t>мира.</a:t>
            </a:r>
            <a:r>
              <a:rPr lang="ru-RU" sz="2000" dirty="0">
                <a:latin typeface="Times New Roman" pitchFamily="18" charset="0"/>
                <a:cs typeface="Times New Roman" pitchFamily="18" charset="0"/>
              </a:rPr>
              <a:t> Осирис — бог возрождения, царь загробного мира. </a:t>
            </a:r>
            <a:r>
              <a:rPr lang="ru-RU" sz="2000" dirty="0" smtClean="0">
                <a:latin typeface="Times New Roman" pitchFamily="18" charset="0"/>
                <a:cs typeface="Times New Roman" pitchFamily="18" charset="0"/>
              </a:rPr>
              <a:t>Царствуя </a:t>
            </a:r>
            <a:r>
              <a:rPr lang="ru-RU" sz="2000" dirty="0">
                <a:latin typeface="Times New Roman" pitchFamily="18" charset="0"/>
                <a:cs typeface="Times New Roman" pitchFamily="18" charset="0"/>
              </a:rPr>
              <a:t>над Египтом, он отучил людей от дикого образа жизни и людоедства, научил сеять злаки (ячмень и полбу), сажать виноградники, выпекать хлеб, изготовлять пиво и вино, а также добывать и обрабатывать медную и золотую руды. Он обучил людей врачебному искусству, строительству городов. </a:t>
            </a:r>
          </a:p>
        </p:txBody>
      </p:sp>
      <p:pic>
        <p:nvPicPr>
          <p:cNvPr id="2051" name="Picture 3" descr="C:\Users\Александр\Downloads\осирис.jpg"/>
          <p:cNvPicPr>
            <a:picLocks noChangeAspect="1" noChangeArrowheads="1"/>
          </p:cNvPicPr>
          <p:nvPr/>
        </p:nvPicPr>
        <p:blipFill>
          <a:blip r:embed="rId2" cstate="print"/>
          <a:srcRect/>
          <a:stretch>
            <a:fillRect/>
          </a:stretch>
        </p:blipFill>
        <p:spPr bwMode="auto">
          <a:xfrm>
            <a:off x="3347864" y="3573016"/>
            <a:ext cx="4852707" cy="30243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pitchFamily="18" charset="0"/>
                <a:cs typeface="Times New Roman" pitchFamily="18" charset="0"/>
              </a:rPr>
              <a:t>Хор (Гор)</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ru-RU" sz="2400" dirty="0">
                <a:latin typeface="Times New Roman" pitchFamily="18" charset="0"/>
                <a:cs typeface="Times New Roman" pitchFamily="18" charset="0"/>
              </a:rPr>
              <a:t>Гор был богом небес и хранителем фараонов. У него не было одного центра поклонения, ему поклонялись по всему Египту. Он выступал в образе сокола или человека с головой сокола. </a:t>
            </a:r>
            <a:r>
              <a:rPr lang="ru-RU" sz="2400" dirty="0" smtClean="0">
                <a:latin typeface="Times New Roman" pitchFamily="18" charset="0"/>
                <a:cs typeface="Times New Roman" pitchFamily="18" charset="0"/>
              </a:rPr>
              <a:t>Бог </a:t>
            </a:r>
            <a:r>
              <a:rPr lang="ru-RU" sz="2400" dirty="0">
                <a:latin typeface="Times New Roman" pitchFamily="18" charset="0"/>
                <a:cs typeface="Times New Roman" pitchFamily="18" charset="0"/>
              </a:rPr>
              <a:t>неба, царственности и солнца; живого древнеегипетского царя представляли воплощением бога </a:t>
            </a:r>
            <a:r>
              <a:rPr lang="ru-RU" sz="2400" dirty="0" smtClean="0">
                <a:latin typeface="Times New Roman" pitchFamily="18" charset="0"/>
                <a:cs typeface="Times New Roman" pitchFamily="18" charset="0"/>
              </a:rPr>
              <a:t>Хора.</a:t>
            </a:r>
            <a:endParaRPr lang="ru-RU" sz="2400" dirty="0">
              <a:latin typeface="Times New Roman" pitchFamily="18" charset="0"/>
              <a:cs typeface="Times New Roman" pitchFamily="18" charset="0"/>
            </a:endParaRPr>
          </a:p>
        </p:txBody>
      </p:sp>
      <p:pic>
        <p:nvPicPr>
          <p:cNvPr id="3075" name="Picture 3" descr="C:\Users\Александр\Downloads\gor.png"/>
          <p:cNvPicPr>
            <a:picLocks noChangeAspect="1" noChangeArrowheads="1"/>
          </p:cNvPicPr>
          <p:nvPr/>
        </p:nvPicPr>
        <p:blipFill>
          <a:blip r:embed="rId2" cstate="print"/>
          <a:srcRect/>
          <a:stretch>
            <a:fillRect/>
          </a:stretch>
        </p:blipFill>
        <p:spPr bwMode="auto">
          <a:xfrm>
            <a:off x="3923928" y="3717032"/>
            <a:ext cx="2220267" cy="288032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212</TotalTime>
  <Words>991</Words>
  <Application>Microsoft Office PowerPoint</Application>
  <PresentationFormat>Экран (4:3)</PresentationFormat>
  <Paragraphs>100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Солнцестояние</vt:lpstr>
      <vt:lpstr>Религии Древнего мира</vt:lpstr>
      <vt:lpstr>Особенности древних религий</vt:lpstr>
      <vt:lpstr>Религия Древнего Египта</vt:lpstr>
      <vt:lpstr>Жрецы Древнего Египта</vt:lpstr>
      <vt:lpstr>Культ мертвых</vt:lpstr>
      <vt:lpstr>Мумификация</vt:lpstr>
      <vt:lpstr>Бог Ра</vt:lpstr>
      <vt:lpstr>Осирис</vt:lpstr>
      <vt:lpstr>Хор (Гор)</vt:lpstr>
      <vt:lpstr>Птах</vt:lpstr>
      <vt:lpstr>Амон</vt:lpstr>
      <vt:lpstr>Исида</vt:lpstr>
      <vt:lpstr>Сет</vt:lpstr>
      <vt:lpstr>Бастет </vt:lpstr>
      <vt:lpstr>Маат</vt:lpstr>
      <vt:lpstr>Анубис</vt:lpstr>
      <vt:lpstr>Тот</vt:lpstr>
      <vt:lpstr>Особенности религии древних греков </vt:lpstr>
      <vt:lpstr>Боги Древней Греции</vt:lpstr>
      <vt:lpstr>Почитаемые боги</vt:lpstr>
      <vt:lpstr>Зевс </vt:lpstr>
      <vt:lpstr>Посейдон </vt:lpstr>
      <vt:lpstr> Аид</vt:lpstr>
      <vt:lpstr>  Афина </vt:lpstr>
      <vt:lpstr>Афродита</vt:lpstr>
      <vt:lpstr>Аполлон</vt:lpstr>
      <vt:lpstr>Арес</vt:lpstr>
      <vt:lpstr>Артемида</vt:lpstr>
      <vt:lpstr>Дионис</vt:lpstr>
      <vt:lpstr>Гефест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Религии Древнего мира</dc:title>
  <dc:creator>Александр</dc:creator>
  <cp:lastModifiedBy>Александр</cp:lastModifiedBy>
  <cp:revision>22</cp:revision>
  <dcterms:created xsi:type="dcterms:W3CDTF">2020-01-19T10:46:46Z</dcterms:created>
  <dcterms:modified xsi:type="dcterms:W3CDTF">2020-01-19T14:18:58Z</dcterms:modified>
</cp:coreProperties>
</file>