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3584" autoAdjust="0"/>
    <p:restoredTop sz="94622" autoAdjust="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12.12.2022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12.12.2022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416824" cy="2736304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Решение систем уравнений второй степени</a:t>
            </a:r>
            <a:endParaRPr lang="ru-RU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0078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П. 19 с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112 – 113 </a:t>
            </a:r>
          </a:p>
          <a:p>
            <a:pPr marL="0" indent="0">
              <a:buNone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 434(б, г, е), 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447, 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448(б)</a:t>
            </a:r>
          </a:p>
          <a:p>
            <a:pPr marL="0" indent="0">
              <a:buNone/>
            </a:pPr>
            <a:r>
              <a:rPr lang="ru-RU" dirty="0" smtClean="0"/>
              <a:t>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9514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11202" y="1196752"/>
            <a:ext cx="624494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Всем спасибо!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02959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Вспомним!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Что значит решить уравнение ? </a:t>
            </a:r>
            <a:endParaRPr lang="ru-RU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является 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решением системы?</a:t>
            </a:r>
            <a:endParaRPr lang="ru-RU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Какие способы решения 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 уравнений 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вам 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известны?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724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Прямоугольник 4"/>
              <p:cNvSpPr/>
              <p:nvPr/>
            </p:nvSpPr>
            <p:spPr>
              <a:xfrm>
                <a:off x="3348042" y="3981512"/>
                <a:ext cx="4755789" cy="1602683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r>
                  <a:rPr lang="ru-RU" sz="4400" spc="50" dirty="0" smtClean="0">
                    <a:ln w="11430"/>
                    <a:gradFill>
                      <a:gsLst>
                        <a:gs pos="25000">
                          <a:schemeClr val="accent2">
                            <a:satMod val="155000"/>
                          </a:schemeClr>
                        </a:gs>
                        <a:gs pos="100000">
                          <a:schemeClr val="accent2">
                            <a:shade val="45000"/>
                            <a:satMod val="165000"/>
                          </a:schemeClr>
                        </a:gs>
                      </a:gsLst>
                      <a:lin ang="5400000"/>
                    </a:gra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2)</a:t>
                </a:r>
                <a14:m>
                  <m:oMath xmlns:m="http://schemas.openxmlformats.org/officeDocument/2006/math">
                    <m:r>
                      <a:rPr lang="ru-RU" sz="4400" b="0" spc="5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  <a:latin typeface="Cambria Math"/>
                      </a:rPr>
                      <m:t> </m:t>
                    </m:r>
                    <m:d>
                      <m:dPr>
                        <m:begChr m:val="{"/>
                        <m:endChr m:val=""/>
                        <m:ctrlPr>
                          <a:rPr lang="ru-RU" sz="4400" i="1" spc="50" smtClean="0">
                            <a:ln w="11430"/>
                            <a:gradFill>
                              <a:gsLst>
                                <a:gs pos="25000">
                                  <a:schemeClr val="accent2">
                                    <a:satMod val="155000"/>
                                  </a:schemeClr>
                                </a:gs>
                                <a:gs pos="100000">
                                  <a:schemeClr val="accent2">
                                    <a:shade val="45000"/>
                                    <a:satMod val="165000"/>
                                  </a:schemeClr>
                                </a:gs>
                              </a:gsLst>
                              <a:lin ang="5400000"/>
                            </a:gradFill>
                            <a:effectLst/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ru-RU" sz="4400" i="1" spc="50">
                                <a:ln w="11430"/>
                                <a:gradFill>
                                  <a:gsLst>
                                    <a:gs pos="25000">
                                      <a:schemeClr val="accent2">
                                        <a:satMod val="155000"/>
                                      </a:schemeClr>
                                    </a:gs>
                                    <a:gs pos="100000">
                                      <a:schemeClr val="accent2">
                                        <a:shade val="45000"/>
                                        <a:satMod val="165000"/>
                                      </a:schemeClr>
                                    </a:gs>
                                  </a:gsLst>
                                  <a:lin ang="5400000"/>
                                </a:gradFill>
                                <a:effectLst/>
                                <a:latin typeface="Cambria Math"/>
                              </a:rPr>
                            </m:ctrlPr>
                          </m:eqArrPr>
                          <m:e>
                            <m:sSup>
                              <m:sSupPr>
                                <m:ctrlPr>
                                  <a:rPr lang="ru-RU" sz="4400" i="1" spc="50">
                                    <a:ln w="11430"/>
                                    <a:gradFill>
                                      <a:gsLst>
                                        <a:gs pos="25000">
                                          <a:schemeClr val="accent2">
                                            <a:satMod val="155000"/>
                                          </a:schemeClr>
                                        </a:gs>
                                        <a:gs pos="100000">
                                          <a:schemeClr val="accent2">
                                            <a:shade val="45000"/>
                                            <a:satMod val="165000"/>
                                          </a:schemeClr>
                                        </a:gs>
                                      </a:gsLst>
                                      <a:lin ang="5400000"/>
                                    </a:gradFill>
                                    <a:effectLst/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4400" b="0" i="1" spc="50">
                                    <a:ln w="11430"/>
                                    <a:gradFill>
                                      <a:gsLst>
                                        <a:gs pos="25000">
                                          <a:schemeClr val="accent2">
                                            <a:satMod val="155000"/>
                                          </a:schemeClr>
                                        </a:gs>
                                        <a:gs pos="100000">
                                          <a:schemeClr val="accent2">
                                            <a:shade val="45000"/>
                                            <a:satMod val="165000"/>
                                          </a:schemeClr>
                                        </a:gs>
                                      </a:gsLst>
                                      <a:lin ang="5400000"/>
                                    </a:gradFill>
                                    <a:effectLst/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ru-RU" sz="4400" b="0" i="1" spc="50">
                                    <a:ln w="11430"/>
                                    <a:gradFill>
                                      <a:gsLst>
                                        <a:gs pos="25000">
                                          <a:schemeClr val="accent2">
                                            <a:satMod val="155000"/>
                                          </a:schemeClr>
                                        </a:gs>
                                        <a:gs pos="100000">
                                          <a:schemeClr val="accent2">
                                            <a:shade val="45000"/>
                                            <a:satMod val="165000"/>
                                          </a:schemeClr>
                                        </a:gs>
                                      </a:gsLst>
                                      <a:lin ang="5400000"/>
                                    </a:gradFill>
                                    <a:effectLst/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ru-RU" sz="4400" b="0" i="0" spc="50" smtClean="0">
                                <a:ln w="11430"/>
                                <a:gradFill>
                                  <a:gsLst>
                                    <a:gs pos="25000">
                                      <a:schemeClr val="accent2">
                                        <a:satMod val="155000"/>
                                      </a:schemeClr>
                                    </a:gs>
                                    <a:gs pos="100000">
                                      <a:schemeClr val="accent2">
                                        <a:shade val="45000"/>
                                        <a:satMod val="165000"/>
                                      </a:schemeClr>
                                    </a:gs>
                                  </a:gsLst>
                                  <a:lin ang="5400000"/>
                                </a:gradFill>
                                <a:effectLst/>
                                <a:latin typeface="Cambria Math"/>
                              </a:rPr>
                              <m:t>−2</m:t>
                            </m:r>
                            <m:sSup>
                              <m:sSupPr>
                                <m:ctrlPr>
                                  <a:rPr lang="ru-RU" sz="4400" i="1" spc="50" smtClean="0">
                                    <a:ln w="11430"/>
                                    <a:gradFill>
                                      <a:gsLst>
                                        <a:gs pos="25000">
                                          <a:schemeClr val="accent2">
                                            <a:satMod val="155000"/>
                                          </a:schemeClr>
                                        </a:gs>
                                        <a:gs pos="100000">
                                          <a:schemeClr val="accent2">
                                            <a:shade val="45000"/>
                                            <a:satMod val="165000"/>
                                          </a:schemeClr>
                                        </a:gs>
                                      </a:gsLst>
                                      <a:lin ang="5400000"/>
                                    </a:gradFill>
                                    <a:effectLst/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4400" b="0" i="1" spc="50" smtClean="0">
                                    <a:ln w="11430"/>
                                    <a:gradFill>
                                      <a:gsLst>
                                        <a:gs pos="25000">
                                          <a:schemeClr val="accent2">
                                            <a:satMod val="155000"/>
                                          </a:schemeClr>
                                        </a:gs>
                                        <a:gs pos="100000">
                                          <a:schemeClr val="accent2">
                                            <a:shade val="45000"/>
                                            <a:satMod val="165000"/>
                                          </a:schemeClr>
                                        </a:gs>
                                      </a:gsLst>
                                      <a:lin ang="5400000"/>
                                    </a:gradFill>
                                    <a:effectLst/>
                                    <a:latin typeface="Cambria Math"/>
                                  </a:rPr>
                                  <m:t>𝑦</m:t>
                                </m:r>
                              </m:e>
                              <m:sup>
                                <m:r>
                                  <a:rPr lang="ru-RU" sz="4400" b="0" i="1" spc="50" smtClean="0">
                                    <a:ln w="11430"/>
                                    <a:gradFill>
                                      <a:gsLst>
                                        <a:gs pos="25000">
                                          <a:schemeClr val="accent2">
                                            <a:satMod val="155000"/>
                                          </a:schemeClr>
                                        </a:gs>
                                        <a:gs pos="100000">
                                          <a:schemeClr val="accent2">
                                            <a:shade val="45000"/>
                                            <a:satMod val="165000"/>
                                          </a:schemeClr>
                                        </a:gs>
                                      </a:gsLst>
                                      <a:lin ang="5400000"/>
                                    </a:gradFill>
                                    <a:effectLst/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ru-RU" sz="4400" b="0" spc="50">
                                <a:ln w="11430"/>
                                <a:gradFill>
                                  <a:gsLst>
                                    <a:gs pos="25000">
                                      <a:schemeClr val="accent2">
                                        <a:satMod val="155000"/>
                                      </a:schemeClr>
                                    </a:gs>
                                    <a:gs pos="100000">
                                      <a:schemeClr val="accent2">
                                        <a:shade val="45000"/>
                                        <a:satMod val="165000"/>
                                      </a:schemeClr>
                                    </a:gs>
                                  </a:gsLst>
                                  <a:lin ang="5400000"/>
                                </a:gradFill>
                                <a:effectLst/>
                                <a:latin typeface="Cambria Math"/>
                              </a:rPr>
                              <m:t>=</m:t>
                            </m:r>
                            <m:r>
                              <a:rPr lang="ru-RU" sz="4400" b="0" i="1" spc="50" smtClean="0">
                                <a:ln w="11430"/>
                                <a:gradFill>
                                  <a:gsLst>
                                    <a:gs pos="25000">
                                      <a:schemeClr val="accent2">
                                        <a:satMod val="155000"/>
                                      </a:schemeClr>
                                    </a:gs>
                                    <a:gs pos="100000">
                                      <a:schemeClr val="accent2">
                                        <a:shade val="45000"/>
                                        <a:satMod val="165000"/>
                                      </a:schemeClr>
                                    </a:gs>
                                  </a:gsLst>
                                  <a:lin ang="5400000"/>
                                </a:gradFill>
                                <a:effectLst/>
                                <a:latin typeface="Cambria Math"/>
                              </a:rPr>
                              <m:t>14</m:t>
                            </m:r>
                          </m:e>
                          <m:e>
                            <m:sSup>
                              <m:sSupPr>
                                <m:ctrlPr>
                                  <a:rPr lang="ru-RU" sz="4400" i="1" spc="50">
                                    <a:ln w="11430"/>
                                    <a:gradFill>
                                      <a:gsLst>
                                        <a:gs pos="25000">
                                          <a:schemeClr val="accent2">
                                            <a:satMod val="155000"/>
                                          </a:schemeClr>
                                        </a:gs>
                                        <a:gs pos="100000">
                                          <a:schemeClr val="accent2">
                                            <a:shade val="45000"/>
                                            <a:satMod val="165000"/>
                                          </a:schemeClr>
                                        </a:gs>
                                      </a:gsLst>
                                      <a:lin ang="5400000"/>
                                    </a:gradFill>
                                    <a:effectLst/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ru-RU" sz="4400" b="0" i="1" spc="50">
                                    <a:ln w="11430"/>
                                    <a:gradFill>
                                      <a:gsLst>
                                        <a:gs pos="25000">
                                          <a:schemeClr val="accent2">
                                            <a:satMod val="155000"/>
                                          </a:schemeClr>
                                        </a:gs>
                                        <a:gs pos="100000">
                                          <a:schemeClr val="accent2">
                                            <a:shade val="45000"/>
                                            <a:satMod val="165000"/>
                                          </a:schemeClr>
                                        </a:gs>
                                      </a:gsLst>
                                      <a:lin ang="5400000"/>
                                    </a:gradFill>
                                    <a:effectLst/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ru-RU" sz="4400" b="0" i="1" spc="50">
                                    <a:ln w="11430"/>
                                    <a:gradFill>
                                      <a:gsLst>
                                        <a:gs pos="25000">
                                          <a:schemeClr val="accent2">
                                            <a:satMod val="155000"/>
                                          </a:schemeClr>
                                        </a:gs>
                                        <a:gs pos="100000">
                                          <a:schemeClr val="accent2">
                                            <a:shade val="45000"/>
                                            <a:satMod val="165000"/>
                                          </a:schemeClr>
                                        </a:gs>
                                      </a:gsLst>
                                      <a:lin ang="5400000"/>
                                    </a:gradFill>
                                    <a:effectLst/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4400" b="0" i="1" spc="50" smtClean="0">
                                <a:ln w="11430"/>
                                <a:gradFill>
                                  <a:gsLst>
                                    <a:gs pos="25000">
                                      <a:schemeClr val="accent2">
                                        <a:satMod val="155000"/>
                                      </a:schemeClr>
                                    </a:gs>
                                    <a:gs pos="100000">
                                      <a:schemeClr val="accent2">
                                        <a:shade val="45000"/>
                                        <a:satMod val="165000"/>
                                      </a:schemeClr>
                                    </a:gs>
                                  </a:gsLst>
                                  <a:lin ang="5400000"/>
                                </a:gradFill>
                                <a:effectLst/>
                                <a:latin typeface="Cambria Math"/>
                              </a:rPr>
                              <m:t>+2</m:t>
                            </m:r>
                            <m:sSup>
                              <m:sSupPr>
                                <m:ctrlPr>
                                  <a:rPr lang="ru-RU" sz="4400" i="1" spc="50" smtClean="0">
                                    <a:ln w="11430"/>
                                    <a:gradFill>
                                      <a:gsLst>
                                        <a:gs pos="25000">
                                          <a:schemeClr val="accent2">
                                            <a:satMod val="155000"/>
                                          </a:schemeClr>
                                        </a:gs>
                                        <a:gs pos="100000">
                                          <a:schemeClr val="accent2">
                                            <a:shade val="45000"/>
                                            <a:satMod val="165000"/>
                                          </a:schemeClr>
                                        </a:gs>
                                      </a:gsLst>
                                      <a:lin ang="5400000"/>
                                    </a:gradFill>
                                    <a:effectLst/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4400" b="0" i="1" spc="50">
                                    <a:ln w="11430"/>
                                    <a:gradFill>
                                      <a:gsLst>
                                        <a:gs pos="25000">
                                          <a:schemeClr val="accent2">
                                            <a:satMod val="155000"/>
                                          </a:schemeClr>
                                        </a:gs>
                                        <a:gs pos="100000">
                                          <a:schemeClr val="accent2">
                                            <a:shade val="45000"/>
                                            <a:satMod val="165000"/>
                                          </a:schemeClr>
                                        </a:gs>
                                      </a:gsLst>
                                      <a:lin ang="5400000"/>
                                    </a:gradFill>
                                    <a:effectLst/>
                                    <a:latin typeface="Cambria Math"/>
                                  </a:rPr>
                                  <m:t>𝑦</m:t>
                                </m:r>
                              </m:e>
                              <m:sup>
                                <m:r>
                                  <a:rPr lang="ru-RU" sz="4400" b="0" i="1" spc="50">
                                    <a:ln w="11430"/>
                                    <a:gradFill>
                                      <a:gsLst>
                                        <a:gs pos="25000">
                                          <a:schemeClr val="accent2">
                                            <a:satMod val="155000"/>
                                          </a:schemeClr>
                                        </a:gs>
                                        <a:gs pos="100000">
                                          <a:schemeClr val="accent2">
                                            <a:shade val="45000"/>
                                            <a:satMod val="165000"/>
                                          </a:schemeClr>
                                        </a:gs>
                                      </a:gsLst>
                                      <a:lin ang="5400000"/>
                                    </a:gradFill>
                                    <a:effectLst/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ru-RU" sz="4400" b="0" spc="50">
                                <a:ln w="11430"/>
                                <a:gradFill>
                                  <a:gsLst>
                                    <a:gs pos="25000">
                                      <a:schemeClr val="accent2">
                                        <a:satMod val="155000"/>
                                      </a:schemeClr>
                                    </a:gs>
                                    <a:gs pos="100000">
                                      <a:schemeClr val="accent2">
                                        <a:shade val="45000"/>
                                        <a:satMod val="165000"/>
                                      </a:schemeClr>
                                    </a:gs>
                                  </a:gsLst>
                                  <a:lin ang="5400000"/>
                                </a:gradFill>
                                <a:effectLst/>
                                <a:latin typeface="Cambria Math"/>
                              </a:rPr>
                              <m:t>=</m:t>
                            </m:r>
                            <m:r>
                              <a:rPr lang="en-US" sz="4400" b="0" i="1" spc="50" smtClean="0">
                                <a:ln w="11430"/>
                                <a:gradFill>
                                  <a:gsLst>
                                    <a:gs pos="25000">
                                      <a:schemeClr val="accent2">
                                        <a:satMod val="155000"/>
                                      </a:schemeClr>
                                    </a:gs>
                                    <a:gs pos="100000">
                                      <a:schemeClr val="accent2">
                                        <a:shade val="45000"/>
                                        <a:satMod val="165000"/>
                                      </a:schemeClr>
                                    </a:gs>
                                  </a:gsLst>
                                  <a:lin ang="5400000"/>
                                </a:gradFill>
                                <a:effectLst/>
                                <a:latin typeface="Cambria Math"/>
                              </a:rPr>
                              <m:t>18</m:t>
                            </m:r>
                          </m:e>
                        </m:eqArr>
                      </m:e>
                    </m:d>
                  </m:oMath>
                </a14:m>
                <a:endParaRPr lang="ru-RU" sz="4400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8042" y="3981512"/>
                <a:ext cx="4755789" cy="1602683"/>
              </a:xfrm>
              <a:prstGeom prst="rect">
                <a:avLst/>
              </a:prstGeom>
              <a:blipFill rotWithShape="1">
                <a:blip r:embed="rId2"/>
                <a:stretch>
                  <a:fillRect l="-7051" b="-38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Прямоугольник 5"/>
          <p:cNvSpPr/>
          <p:nvPr/>
        </p:nvSpPr>
        <p:spPr>
          <a:xfrm>
            <a:off x="424293" y="188640"/>
            <a:ext cx="846327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Какими способами мы можем решить </a:t>
            </a:r>
            <a:endParaRPr lang="ru-RU" sz="36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систему </a:t>
            </a: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уравнений?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Прямоугольник 7"/>
              <p:cNvSpPr/>
              <p:nvPr/>
            </p:nvSpPr>
            <p:spPr>
              <a:xfrm>
                <a:off x="1043608" y="1988840"/>
                <a:ext cx="5607945" cy="1442703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r>
                  <a:rPr lang="ru-RU" sz="4400" b="1" spc="50" dirty="0">
                    <a:ln w="11430"/>
                    <a:gradFill>
                      <a:gsLst>
                        <a:gs pos="25000">
                          <a:schemeClr val="accent2">
                            <a:satMod val="155000"/>
                          </a:schemeClr>
                        </a:gs>
                        <a:gs pos="100000">
                          <a:schemeClr val="accent2">
                            <a:shade val="45000"/>
                            <a:satMod val="165000"/>
                          </a:schemeClr>
                        </a:gs>
                      </a:gsLst>
                      <a:lin ang="5400000"/>
                    </a:gra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1)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ru-RU" sz="4400" b="1" i="1" spc="50">
                            <a:ln w="11430"/>
                            <a:gradFill>
                              <a:gsLst>
                                <a:gs pos="25000">
                                  <a:schemeClr val="accent2">
                                    <a:satMod val="155000"/>
                                  </a:schemeClr>
                                </a:gs>
                                <a:gs pos="100000">
                                  <a:schemeClr val="accent2">
                                    <a:shade val="45000"/>
                                    <a:satMod val="165000"/>
                                  </a:schemeClr>
                                </a:gs>
                              </a:gsLst>
                              <a:lin ang="5400000"/>
                            </a:gradFill>
                            <a:effectLst>
                              <a:outerShdw blurRad="76200" dist="50800" dir="5400000" algn="tl" rotWithShape="0">
                                <a:srgbClr val="000000">
                                  <a:alpha val="65000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ru-RU" sz="4400" b="1" i="1" spc="50">
                                <a:ln w="11430"/>
                                <a:gradFill>
                                  <a:gsLst>
                                    <a:gs pos="25000">
                                      <a:schemeClr val="accent2">
                                        <a:satMod val="155000"/>
                                      </a:schemeClr>
                                    </a:gs>
                                    <a:gs pos="100000">
                                      <a:schemeClr val="accent2">
                                        <a:shade val="45000"/>
                                        <a:satMod val="165000"/>
                                      </a:schemeClr>
                                    </a:gs>
                                  </a:gsLst>
                                  <a:lin ang="5400000"/>
                                </a:gradFill>
                                <a:effectLst>
                                  <a:outerShdw blurRad="76200" dist="50800" dir="5400000" algn="tl" rotWithShape="0">
                                    <a:srgbClr val="000000">
                                      <a:alpha val="65000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</m:ctrlPr>
                          </m:eqArrPr>
                          <m:e>
                            <m:sSup>
                              <m:sSupPr>
                                <m:ctrlPr>
                                  <a:rPr lang="ru-RU" sz="4400" b="1" i="1" spc="50">
                                    <a:ln w="11430"/>
                                    <a:gradFill>
                                      <a:gsLst>
                                        <a:gs pos="25000">
                                          <a:schemeClr val="accent2">
                                            <a:satMod val="155000"/>
                                          </a:schemeClr>
                                        </a:gs>
                                        <a:gs pos="100000">
                                          <a:schemeClr val="accent2">
                                            <a:shade val="45000"/>
                                            <a:satMod val="165000"/>
                                          </a:schemeClr>
                                        </a:gs>
                                      </a:gsLst>
                                      <a:lin ang="5400000"/>
                                    </a:gradFill>
                                    <a:effectLst>
                                      <a:outerShdw blurRad="76200" dist="50800" dir="5400000" algn="tl" rotWithShape="0">
                                        <a:srgbClr val="000000">
                                          <a:alpha val="65000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4400" b="1" spc="50">
                                    <a:ln w="11430"/>
                                    <a:gradFill>
                                      <a:gsLst>
                                        <a:gs pos="25000">
                                          <a:schemeClr val="accent2">
                                            <a:satMod val="155000"/>
                                          </a:schemeClr>
                                        </a:gs>
                                        <a:gs pos="100000">
                                          <a:schemeClr val="accent2">
                                            <a:shade val="45000"/>
                                            <a:satMod val="165000"/>
                                          </a:schemeClr>
                                        </a:gs>
                                      </a:gsLst>
                                      <a:lin ang="5400000"/>
                                    </a:gradFill>
                                    <a:effectLst>
                                      <a:outerShdw blurRad="76200" dist="50800" dir="5400000" algn="tl" rotWithShape="0">
                                        <a:srgbClr val="000000">
                                          <a:alpha val="65000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ru-RU" sz="4400" b="1" spc="50">
                                    <a:ln w="11430"/>
                                    <a:gradFill>
                                      <a:gsLst>
                                        <a:gs pos="25000">
                                          <a:schemeClr val="accent2">
                                            <a:satMod val="155000"/>
                                          </a:schemeClr>
                                        </a:gs>
                                        <a:gs pos="100000">
                                          <a:schemeClr val="accent2">
                                            <a:shade val="45000"/>
                                            <a:satMod val="165000"/>
                                          </a:schemeClr>
                                        </a:gs>
                                      </a:gsLst>
                                      <a:lin ang="5400000"/>
                                    </a:gradFill>
                                    <a:effectLst>
                                      <a:outerShdw blurRad="76200" dist="50800" dir="5400000" algn="tl" rotWithShape="0">
                                        <a:srgbClr val="000000">
                                          <a:alpha val="65000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ru-RU" sz="4400" b="1" spc="50">
                                <a:ln w="11430"/>
                                <a:gradFill>
                                  <a:gsLst>
                                    <a:gs pos="25000">
                                      <a:schemeClr val="accent2">
                                        <a:satMod val="155000"/>
                                      </a:schemeClr>
                                    </a:gs>
                                    <a:gs pos="100000">
                                      <a:schemeClr val="accent2">
                                        <a:shade val="45000"/>
                                        <a:satMod val="165000"/>
                                      </a:schemeClr>
                                    </a:gs>
                                  </a:gsLst>
                                  <a:lin ang="5400000"/>
                                </a:gradFill>
                                <a:effectLst>
                                  <a:outerShdw blurRad="76200" dist="50800" dir="5400000" algn="tl" rotWithShape="0">
                                    <a:srgbClr val="000000">
                                      <a:alpha val="65000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+</m:t>
                            </m:r>
                            <m:r>
                              <a:rPr lang="ru-RU" sz="4400" b="1" spc="50">
                                <a:ln w="11430"/>
                                <a:gradFill>
                                  <a:gsLst>
                                    <a:gs pos="25000">
                                      <a:schemeClr val="accent2">
                                        <a:satMod val="155000"/>
                                      </a:schemeClr>
                                    </a:gs>
                                    <a:gs pos="100000">
                                      <a:schemeClr val="accent2">
                                        <a:shade val="45000"/>
                                        <a:satMod val="165000"/>
                                      </a:schemeClr>
                                    </a:gs>
                                  </a:gsLst>
                                  <a:lin ang="5400000"/>
                                </a:gradFill>
                                <a:effectLst>
                                  <a:outerShdw blurRad="76200" dist="50800" dir="5400000" algn="tl" rotWithShape="0">
                                    <a:srgbClr val="000000">
                                      <a:alpha val="65000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𝑥𝑦</m:t>
                            </m:r>
                            <m:r>
                              <a:rPr lang="ru-RU" sz="4400" b="1" spc="50">
                                <a:ln w="11430"/>
                                <a:gradFill>
                                  <a:gsLst>
                                    <a:gs pos="25000">
                                      <a:schemeClr val="accent2">
                                        <a:satMod val="155000"/>
                                      </a:schemeClr>
                                    </a:gs>
                                    <a:gs pos="100000">
                                      <a:schemeClr val="accent2">
                                        <a:shade val="45000"/>
                                        <a:satMod val="165000"/>
                                      </a:schemeClr>
                                    </a:gs>
                                  </a:gsLst>
                                  <a:lin ang="5400000"/>
                                </a:gradFill>
                                <a:effectLst>
                                  <a:outerShdw blurRad="76200" dist="50800" dir="5400000" algn="tl" rotWithShape="0">
                                    <a:srgbClr val="000000">
                                      <a:alpha val="65000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ru-RU" sz="4400" b="1" i="1" spc="50">
                                    <a:ln w="11430"/>
                                    <a:gradFill>
                                      <a:gsLst>
                                        <a:gs pos="25000">
                                          <a:schemeClr val="accent2">
                                            <a:satMod val="155000"/>
                                          </a:schemeClr>
                                        </a:gs>
                                        <a:gs pos="100000">
                                          <a:schemeClr val="accent2">
                                            <a:shade val="45000"/>
                                            <a:satMod val="165000"/>
                                          </a:schemeClr>
                                        </a:gs>
                                      </a:gsLst>
                                      <a:lin ang="5400000"/>
                                    </a:gradFill>
                                    <a:effectLst>
                                      <a:outerShdw blurRad="76200" dist="50800" dir="5400000" algn="tl" rotWithShape="0">
                                        <a:srgbClr val="000000">
                                          <a:alpha val="65000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ru-RU" sz="4400" b="1" spc="50">
                                    <a:ln w="11430"/>
                                    <a:gradFill>
                                      <a:gsLst>
                                        <a:gs pos="25000">
                                          <a:schemeClr val="accent2">
                                            <a:satMod val="155000"/>
                                          </a:schemeClr>
                                        </a:gs>
                                        <a:gs pos="100000">
                                          <a:schemeClr val="accent2">
                                            <a:shade val="45000"/>
                                            <a:satMod val="165000"/>
                                          </a:schemeClr>
                                        </a:gs>
                                      </a:gsLst>
                                      <a:lin ang="5400000"/>
                                    </a:gradFill>
                                    <a:effectLst>
                                      <a:outerShdw blurRad="76200" dist="50800" dir="5400000" algn="tl" rotWithShape="0">
                                        <a:srgbClr val="000000">
                                          <a:alpha val="65000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𝑦</m:t>
                                </m:r>
                              </m:e>
                              <m:sup>
                                <m:r>
                                  <a:rPr lang="ru-RU" sz="4400" b="1" spc="50">
                                    <a:ln w="11430"/>
                                    <a:gradFill>
                                      <a:gsLst>
                                        <a:gs pos="25000">
                                          <a:schemeClr val="accent2">
                                            <a:satMod val="155000"/>
                                          </a:schemeClr>
                                        </a:gs>
                                        <a:gs pos="100000">
                                          <a:schemeClr val="accent2">
                                            <a:shade val="45000"/>
                                            <a:satMod val="165000"/>
                                          </a:schemeClr>
                                        </a:gs>
                                      </a:gsLst>
                                      <a:lin ang="5400000"/>
                                    </a:gradFill>
                                    <a:effectLst>
                                      <a:outerShdw blurRad="76200" dist="50800" dir="5400000" algn="tl" rotWithShape="0">
                                        <a:srgbClr val="000000">
                                          <a:alpha val="65000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ru-RU" sz="4400" b="1" spc="50">
                                <a:ln w="11430"/>
                                <a:gradFill>
                                  <a:gsLst>
                                    <a:gs pos="25000">
                                      <a:schemeClr val="accent2">
                                        <a:satMod val="155000"/>
                                      </a:schemeClr>
                                    </a:gs>
                                    <a:gs pos="100000">
                                      <a:schemeClr val="accent2">
                                        <a:shade val="45000"/>
                                        <a:satMod val="165000"/>
                                      </a:schemeClr>
                                    </a:gs>
                                  </a:gsLst>
                                  <a:lin ang="5400000"/>
                                </a:gradFill>
                                <a:effectLst>
                                  <a:outerShdw blurRad="76200" dist="50800" dir="5400000" algn="tl" rotWithShape="0">
                                    <a:srgbClr val="000000">
                                      <a:alpha val="65000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=11</m:t>
                            </m:r>
                          </m:e>
                          <m:e>
                            <m:r>
                              <a:rPr lang="ru-RU" sz="4400" b="1" spc="50">
                                <a:ln w="11430"/>
                                <a:gradFill>
                                  <a:gsLst>
                                    <a:gs pos="25000">
                                      <a:schemeClr val="accent2">
                                        <a:satMod val="155000"/>
                                      </a:schemeClr>
                                    </a:gs>
                                    <a:gs pos="100000">
                                      <a:schemeClr val="accent2">
                                        <a:shade val="45000"/>
                                        <a:satMod val="165000"/>
                                      </a:schemeClr>
                                    </a:gs>
                                  </a:gsLst>
                                  <a:lin ang="5400000"/>
                                </a:gradFill>
                                <a:effectLst>
                                  <a:outerShdw blurRad="76200" dist="50800" dir="5400000" algn="tl" rotWithShape="0">
                                    <a:srgbClr val="000000">
                                      <a:alpha val="65000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𝑥</m:t>
                            </m:r>
                            <m:r>
                              <a:rPr lang="ru-RU" sz="4400" b="1" spc="50">
                                <a:ln w="11430"/>
                                <a:gradFill>
                                  <a:gsLst>
                                    <a:gs pos="25000">
                                      <a:schemeClr val="accent2">
                                        <a:satMod val="155000"/>
                                      </a:schemeClr>
                                    </a:gs>
                                    <a:gs pos="100000">
                                      <a:schemeClr val="accent2">
                                        <a:shade val="45000"/>
                                        <a:satMod val="165000"/>
                                      </a:schemeClr>
                                    </a:gs>
                                  </a:gsLst>
                                  <a:lin ang="5400000"/>
                                </a:gradFill>
                                <a:effectLst>
                                  <a:outerShdw blurRad="76200" dist="50800" dir="5400000" algn="tl" rotWithShape="0">
                                    <a:srgbClr val="000000">
                                      <a:alpha val="65000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−2</m:t>
                            </m:r>
                            <m:r>
                              <a:rPr lang="ru-RU" sz="4400" b="1" spc="50">
                                <a:ln w="11430"/>
                                <a:gradFill>
                                  <a:gsLst>
                                    <a:gs pos="25000">
                                      <a:schemeClr val="accent2">
                                        <a:satMod val="155000"/>
                                      </a:schemeClr>
                                    </a:gs>
                                    <a:gs pos="100000">
                                      <a:schemeClr val="accent2">
                                        <a:shade val="45000"/>
                                        <a:satMod val="165000"/>
                                      </a:schemeClr>
                                    </a:gs>
                                  </a:gsLst>
                                  <a:lin ang="5400000"/>
                                </a:gradFill>
                                <a:effectLst>
                                  <a:outerShdw blurRad="76200" dist="50800" dir="5400000" algn="tl" rotWithShape="0">
                                    <a:srgbClr val="000000">
                                      <a:alpha val="65000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𝑦</m:t>
                            </m:r>
                            <m:r>
                              <a:rPr lang="ru-RU" sz="4400" b="1" spc="50">
                                <a:ln w="11430"/>
                                <a:gradFill>
                                  <a:gsLst>
                                    <a:gs pos="25000">
                                      <a:schemeClr val="accent2">
                                        <a:satMod val="155000"/>
                                      </a:schemeClr>
                                    </a:gs>
                                    <a:gs pos="100000">
                                      <a:schemeClr val="accent2">
                                        <a:shade val="45000"/>
                                        <a:satMod val="165000"/>
                                      </a:schemeClr>
                                    </a:gs>
                                  </a:gsLst>
                                  <a:lin ang="5400000"/>
                                </a:gradFill>
                                <a:effectLst>
                                  <a:outerShdw blurRad="76200" dist="50800" dir="5400000" algn="tl" rotWithShape="0">
                                    <a:srgbClr val="000000">
                                      <a:alpha val="65000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=1</m:t>
                            </m:r>
                          </m:e>
                        </m:eqArr>
                      </m:e>
                    </m:d>
                  </m:oMath>
                </a14:m>
                <a:endParaRPr lang="ru-RU" sz="4400" b="1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1988840"/>
                <a:ext cx="5607945" cy="1442703"/>
              </a:xfrm>
              <a:prstGeom prst="rect">
                <a:avLst/>
              </a:prstGeom>
              <a:blipFill rotWithShape="1">
                <a:blip r:embed="rId3"/>
                <a:stretch>
                  <a:fillRect l="-5870" b="-63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209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Решим первую систему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способом подстановки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Объект 3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107446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:r>
                  <a:rPr lang="ru-RU" sz="3200" dirty="0" smtClean="0">
                    <a:solidFill>
                      <a:schemeClr val="tx1"/>
                    </a:solidFill>
                  </a:rPr>
                  <a:t>1</a:t>
                </a:r>
                <a:r>
                  <a:rPr lang="ru-RU" sz="3200" dirty="0">
                    <a:solidFill>
                      <a:schemeClr val="tx1"/>
                    </a:solidFill>
                  </a:rPr>
                  <a:t>)</a:t>
                </a:r>
                <a:r>
                  <a:rPr lang="ru-RU" sz="320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ru-RU" sz="32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ru-RU" sz="32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eqArrPr>
                          <m:e>
                            <m:sSup>
                              <m:sSupPr>
                                <m:ctrlPr>
                                  <a:rPr lang="ru-RU" sz="32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320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ru-RU" sz="320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ru-RU" sz="32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ru-RU" sz="32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𝑥𝑦</m:t>
                            </m:r>
                            <m:r>
                              <a:rPr lang="ru-RU" sz="32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ru-RU" sz="32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ru-RU" sz="320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𝑦</m:t>
                                </m:r>
                              </m:e>
                              <m:sup>
                                <m:r>
                                  <a:rPr lang="ru-RU" sz="320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ru-RU" sz="32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=11</m:t>
                            </m:r>
                          </m:e>
                          <m:e>
                            <m:r>
                              <a:rPr lang="ru-RU" sz="32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ru-RU" sz="32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−2</m:t>
                            </m:r>
                            <m:r>
                              <a:rPr lang="ru-RU" sz="32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𝑦</m:t>
                            </m:r>
                            <m:r>
                              <a:rPr lang="ru-RU" sz="32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=1</m:t>
                            </m:r>
                            <m:r>
                              <a:rPr lang="ru-RU" sz="32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               </m:t>
                            </m:r>
                          </m:e>
                        </m:eqArr>
                      </m:e>
                    </m:d>
                  </m:oMath>
                </a14:m>
                <a:endParaRPr lang="ru-RU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Объект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1074461"/>
              </a:xfrm>
              <a:prstGeom prst="rect">
                <a:avLst/>
              </a:prstGeom>
              <a:blipFill rotWithShape="1">
                <a:blip r:embed="rId2"/>
                <a:stretch>
                  <a:fillRect l="-185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1403648" y="2852935"/>
                <a:ext cx="4320480" cy="9516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800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ru-RU" sz="2800" i="1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ru-RU" sz="2800" i="1">
                                <a:latin typeface="Cambria Math"/>
                              </a:rPr>
                            </m:ctrlPr>
                          </m:eqArrPr>
                          <m:e>
                            <m:sSup>
                              <m:sSupPr>
                                <m:ctrlPr>
                                  <a:rPr lang="ru-RU" sz="28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800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ru-RU" sz="280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ru-RU" sz="2800">
                                <a:latin typeface="Cambria Math"/>
                              </a:rPr>
                              <m:t>+</m:t>
                            </m:r>
                            <m:r>
                              <a:rPr lang="ru-RU" sz="2800">
                                <a:latin typeface="Cambria Math"/>
                              </a:rPr>
                              <m:t>𝑥𝑦</m:t>
                            </m:r>
                            <m:r>
                              <a:rPr lang="ru-RU" sz="2800">
                                <a:latin typeface="Cambria Math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ru-RU" sz="28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ru-RU" sz="2800">
                                    <a:latin typeface="Cambria Math"/>
                                  </a:rPr>
                                  <m:t>𝑦</m:t>
                                </m:r>
                              </m:e>
                              <m:sup>
                                <m:r>
                                  <a:rPr lang="ru-RU" sz="280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ru-RU" sz="2800">
                                <a:latin typeface="Cambria Math"/>
                              </a:rPr>
                              <m:t>=11</m:t>
                            </m:r>
                          </m:e>
                          <m:e>
                            <m:r>
                              <a:rPr lang="ru-RU" sz="2800">
                                <a:latin typeface="Cambria Math"/>
                              </a:rPr>
                              <m:t>𝑥</m:t>
                            </m:r>
                            <m:r>
                              <a:rPr lang="ru-RU" sz="2800" b="0" i="0" smtClean="0">
                                <a:latin typeface="Cambria Math"/>
                              </a:rPr>
                              <m:t>=1+</m:t>
                            </m:r>
                            <m:r>
                              <a:rPr lang="ru-RU" sz="2800">
                                <a:latin typeface="Cambria Math"/>
                              </a:rPr>
                              <m:t>2</m:t>
                            </m:r>
                            <m:r>
                              <a:rPr lang="ru-RU" sz="2800">
                                <a:latin typeface="Cambria Math"/>
                              </a:rPr>
                              <m:t>𝑦</m:t>
                            </m:r>
                            <m:r>
                              <a:rPr lang="ru-RU" sz="2800" b="0" i="0" smtClean="0">
                                <a:latin typeface="Cambria Math"/>
                              </a:rPr>
                              <m:t>              </m:t>
                            </m:r>
                          </m:e>
                        </m:eqArr>
                      </m:e>
                    </m:d>
                    <m:r>
                      <a:rPr lang="ru-RU" sz="2800" b="0" i="1" smtClean="0">
                        <a:latin typeface="Cambria Math"/>
                      </a:rPr>
                      <m:t>  </m:t>
                    </m:r>
                  </m:oMath>
                </a14:m>
                <a:endParaRPr lang="ru-RU" sz="2800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2852935"/>
                <a:ext cx="4320480" cy="95160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2195736" y="4077072"/>
                <a:ext cx="6048672" cy="95481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sz="2800" i="1" smtClean="0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sz="2800" i="1" smtClean="0">
                                  <a:latin typeface="Cambria Math"/>
                                </a:rPr>
                              </m:ctrlPr>
                            </m:eqArrPr>
                            <m:e>
                              <m:sSup>
                                <m:sSupPr>
                                  <m:ctrlPr>
                                    <a:rPr lang="ru-RU" sz="28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ru-RU" sz="2800" b="0" i="1" smtClean="0">
                                      <a:latin typeface="Cambria Math"/>
                                    </a:rPr>
                                    <m:t>(1+2</m:t>
                                  </m:r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𝑦</m:t>
                                  </m:r>
                                  <m:r>
                                    <a:rPr lang="ru-RU" sz="2800" b="0" i="1" smtClean="0">
                                      <a:latin typeface="Cambria Math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ru-RU" sz="280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ru-RU" sz="2800">
                                  <a:latin typeface="Cambria Math"/>
                                </a:rPr>
                                <m:t>+</m:t>
                              </m:r>
                              <m:d>
                                <m:dPr>
                                  <m:ctrlPr>
                                    <a:rPr lang="en-US" sz="28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0" i="0" smtClean="0">
                                      <a:latin typeface="Cambria Math"/>
                                    </a:rPr>
                                    <m:t>1+2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2800" b="0" i="0" smtClean="0">
                                      <a:latin typeface="Cambria Math"/>
                                    </a:rPr>
                                    <m:t>y</m:t>
                                  </m:r>
                                </m:e>
                              </m:d>
                              <m:r>
                                <a:rPr lang="ru-RU" sz="2800">
                                  <a:latin typeface="Cambria Math"/>
                                </a:rPr>
                                <m:t>𝑦</m:t>
                              </m:r>
                              <m:r>
                                <a:rPr lang="ru-RU" sz="2800">
                                  <a:latin typeface="Cambria Math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ru-RU" sz="28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ru-RU" sz="2800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ru-RU" sz="280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ru-RU" sz="2800">
                                  <a:latin typeface="Cambria Math"/>
                                </a:rPr>
                                <m:t>=11</m:t>
                              </m:r>
                              <m:r>
                                <a:rPr lang="ru-RU" sz="2800" b="0" i="0" smtClean="0">
                                  <a:latin typeface="Cambria Math"/>
                                </a:rPr>
                                <m:t>      </m:t>
                              </m:r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/>
                                </a:rPr>
                                <m:t>I</m:t>
                              </m:r>
                            </m:e>
                            <m:e>
                              <m:r>
                                <a:rPr lang="ru-RU" sz="280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800" b="0" i="0" smtClean="0">
                                  <a:latin typeface="Cambria Math"/>
                                </a:rPr>
                                <m:t>=1+2</m:t>
                              </m:r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/>
                                </a:rPr>
                                <m:t>y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                                        </m:t>
                              </m:r>
                              <m:r>
                                <a:rPr lang="ru-RU" sz="2800" b="0" i="1" smtClean="0">
                                  <a:latin typeface="Cambria Math"/>
                                </a:rPr>
                                <m:t>     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  </m:t>
                              </m:r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/>
                                </a:rPr>
                                <m:t>II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736" y="4077072"/>
                <a:ext cx="6048672" cy="95481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70490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370108" y="397893"/>
                <a:ext cx="8229600" cy="115212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Решим первое </a:t>
                </a:r>
                <a:r>
                  <a:rPr lang="ru-RU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уравнение </a:t>
                </a:r>
                <a:r>
                  <a:rPr lang="ru-RU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системы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(1+2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𝑦</m:t>
                        </m:r>
                        <m:r>
                          <a:rPr lang="ru-RU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1+2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=11</a:t>
                </a: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70108" y="397893"/>
                <a:ext cx="8229600" cy="1152128"/>
              </a:xfrm>
              <a:blipFill rotWithShape="1">
                <a:blip r:embed="rId2"/>
                <a:stretch>
                  <a:fillRect l="-1185" t="-42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370108" y="1340768"/>
                <a:ext cx="6336704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2400" i="1">
                        <a:latin typeface="Cambria Math"/>
                      </a:rPr>
                      <m:t>1+4</m:t>
                    </m:r>
                    <m:r>
                      <a:rPr lang="ru-RU" sz="2400" i="1">
                        <a:latin typeface="Cambria Math"/>
                      </a:rPr>
                      <m:t>𝑦</m:t>
                    </m:r>
                    <m:r>
                      <a:rPr lang="ru-RU" sz="2400" i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ru-RU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400" i="1">
                            <a:latin typeface="Cambria Math"/>
                          </a:rPr>
                          <m:t>4</m:t>
                        </m:r>
                        <m:r>
                          <a:rPr lang="ru-RU" sz="2400" i="1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ru-RU" sz="24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ru-RU" sz="2400" i="1">
                        <a:latin typeface="Cambria Math"/>
                      </a:rPr>
                      <m:t>+</m:t>
                    </m:r>
                    <m:r>
                      <a:rPr lang="ru-RU" sz="2400" i="1">
                        <a:latin typeface="Cambria Math"/>
                      </a:rPr>
                      <m:t>𝑦</m:t>
                    </m:r>
                    <m:r>
                      <a:rPr lang="ru-RU" sz="2400" i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ru-RU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400" i="1">
                            <a:latin typeface="Cambria Math"/>
                          </a:rPr>
                          <m:t>2</m:t>
                        </m:r>
                        <m:r>
                          <a:rPr lang="ru-RU" sz="2400" i="1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ru-RU" sz="24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ru-RU" sz="2400" i="1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ru-RU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400" i="1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ru-RU" sz="24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ru-RU" sz="2400" i="1">
                        <a:latin typeface="Cambria Math"/>
                      </a:rPr>
                      <m:t>−11=0</m:t>
                    </m:r>
                  </m:oMath>
                </a14:m>
                <a:r>
                  <a:rPr lang="ru-RU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400">
                            <a:latin typeface="Cambria Math"/>
                          </a:rPr>
                          <m:t>5</m:t>
                        </m:r>
                        <m:r>
                          <a:rPr lang="en-US" sz="240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ru-RU" sz="240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ru-RU" sz="2400">
                        <a:latin typeface="Cambria Math"/>
                      </a:rPr>
                      <m:t>+5</m:t>
                    </m:r>
                    <m:r>
                      <a:rPr lang="en-US" sz="2400">
                        <a:latin typeface="Cambria Math"/>
                      </a:rPr>
                      <m:t>𝑦</m:t>
                    </m:r>
                    <m:r>
                      <a:rPr lang="ru-RU" sz="2400">
                        <a:latin typeface="Cambria Math"/>
                      </a:rPr>
                      <m:t>−10=0</m:t>
                    </m:r>
                  </m:oMath>
                </a14:m>
                <a:r>
                  <a:rPr lang="ru-RU" sz="2400" dirty="0">
                    <a:latin typeface="Times New Roman" pitchFamily="18" charset="0"/>
                    <a:cs typeface="Times New Roman" pitchFamily="18" charset="0"/>
                  </a:rPr>
                  <a:t> │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:5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ru-RU" sz="2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ru-RU" sz="2400" i="1">
                          <a:latin typeface="Cambria Math"/>
                        </a:rPr>
                        <m:t>+</m:t>
                      </m:r>
                      <m:r>
                        <a:rPr lang="en-US" sz="2400" i="1">
                          <a:latin typeface="Cambria Math"/>
                        </a:rPr>
                        <m:t>𝑦</m:t>
                      </m:r>
                      <m:r>
                        <a:rPr lang="ru-RU" sz="2400" i="1">
                          <a:latin typeface="Cambria Math"/>
                        </a:rPr>
                        <m:t>−2=0</m:t>
                      </m:r>
                    </m:oMath>
                  </m:oMathPara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108" y="1340768"/>
                <a:ext cx="6336704" cy="1200329"/>
              </a:xfrm>
              <a:prstGeom prst="rect">
                <a:avLst/>
              </a:prstGeom>
              <a:blipFill rotWithShape="1">
                <a:blip r:embed="rId3"/>
                <a:stretch>
                  <a:fillRect l="-385" b="-355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424863" y="2561936"/>
                <a:ext cx="336463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D=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</a:rPr>
                          <m:t> </m:t>
                        </m:r>
                        <m:r>
                          <a:rPr lang="ru-RU" sz="2400" i="1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ru-RU" sz="24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ru-RU" sz="2400" i="1">
                        <a:latin typeface="Cambria Math"/>
                      </a:rPr>
                      <m:t>−4</m:t>
                    </m:r>
                    <m:r>
                      <a:rPr lang="ru-RU" sz="2400" i="1">
                        <a:latin typeface="Cambria Math"/>
                      </a:rPr>
                      <m:t>𝑎𝑐</m:t>
                    </m:r>
                    <m:r>
                      <a:rPr lang="ru-RU" sz="2400" i="1">
                        <a:latin typeface="Cambria Math"/>
                      </a:rPr>
                      <m:t>=1+8=9</m:t>
                    </m:r>
                  </m:oMath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863" y="2561936"/>
                <a:ext cx="3364639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2899" t="-10526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478251" y="3173193"/>
                <a:ext cx="4675126" cy="8694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𝑦</m:t>
                      </m:r>
                      <m:r>
                        <a:rPr lang="en-US" sz="2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</a:rPr>
                            <m:t>−</m:t>
                          </m:r>
                          <m:r>
                            <a:rPr lang="en-US" sz="2400" i="1">
                              <a:latin typeface="Cambria Math"/>
                            </a:rPr>
                            <m:t>𝑏</m:t>
                          </m:r>
                          <m:r>
                            <a:rPr lang="en-US" sz="2400" i="1">
                              <a:latin typeface="Cambria Math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ru-RU" sz="2400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𝐷</m:t>
                              </m:r>
                            </m:e>
                          </m:rad>
                        </m:num>
                        <m:den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  <m:r>
                            <a:rPr lang="en-US" sz="2400" i="1">
                              <a:latin typeface="Cambria Math"/>
                            </a:rPr>
                            <m:t>𝑎</m:t>
                          </m:r>
                        </m:den>
                      </m:f>
                      <m:r>
                        <a:rPr lang="en-US" sz="2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</a:rPr>
                            <m:t>−1±</m:t>
                          </m:r>
                          <m:rad>
                            <m:radPr>
                              <m:degHide m:val="on"/>
                              <m:ctrlPr>
                                <a:rPr lang="ru-RU" sz="2400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9</m:t>
                              </m:r>
                            </m:e>
                          </m:rad>
                        </m:num>
                        <m:den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</a:rPr>
                            <m:t>1±3</m:t>
                          </m:r>
                        </m:num>
                        <m:den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251" y="3173193"/>
                <a:ext cx="4675126" cy="86940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1475656" y="4293096"/>
                <a:ext cx="6030416" cy="14752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ru-RU" sz="2400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ru-RU" sz="2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400" i="1">
                              <a:latin typeface="Cambria Math"/>
                            </a:rPr>
                            <m:t>−1−3</m:t>
                          </m:r>
                        </m:num>
                        <m:den>
                          <m:r>
                            <a:rPr lang="ru-RU" sz="2400" i="1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ru-RU" sz="2400" i="1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ru-RU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400" i="1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ru-RU" sz="2400" i="1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ru-RU" sz="2400" i="1">
                          <a:latin typeface="Cambria Math"/>
                        </a:rPr>
                        <m:t>=−2</m:t>
                      </m:r>
                    </m:oMath>
                  </m:oMathPara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                      </m:t>
                          </m:r>
                          <m:r>
                            <a:rPr lang="en-US" sz="2400" i="1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ru-RU" sz="2400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ru-RU" sz="2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400" i="1">
                              <a:latin typeface="Cambria Math"/>
                            </a:rPr>
                            <m:t>−1+3</m:t>
                          </m:r>
                        </m:num>
                        <m:den>
                          <m:r>
                            <a:rPr lang="ru-RU" sz="2400" i="1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ru-RU" sz="2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ru-RU" sz="2400" i="1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i="1">
                          <a:latin typeface="Cambria Math"/>
                        </a:rPr>
                        <m:t>=</m:t>
                      </m:r>
                      <m:r>
                        <a:rPr lang="ru-RU" sz="2400" i="1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ru-RU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4293096"/>
                <a:ext cx="6030416" cy="147527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32107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548680"/>
                <a:ext cx="8229600" cy="452596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Вернемся к системе</a:t>
                </a:r>
                <a:endParaRPr lang="ru-RU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ru-RU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ru-RU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ru-RU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ru-RU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=1+2</m:t>
                            </m:r>
                            <m:r>
                              <a:rPr lang="ru-RU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𝑦</m:t>
                            </m:r>
                          </m:e>
                          <m:e>
                            <m:d>
                              <m:dPr>
                                <m:begChr m:val="["/>
                                <m:endChr m:val=""/>
                                <m:ctrlPr>
                                  <a:rPr lang="ru-RU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dPr>
                              <m:e>
                                <m:eqArr>
                                  <m:eqArrPr>
                                    <m:ctrlPr>
                                      <a:rPr lang="ru-RU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eqArrPr>
                                  <m:e>
                                    <m:sSub>
                                      <m:sSubPr>
                                        <m:ctrlPr>
                                          <a:rPr lang="ru-RU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ru-RU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=−2</m:t>
                                    </m:r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ru-RU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=1</m:t>
                                    </m:r>
                                  </m:e>
                                </m:eqArr>
                              </m:e>
                            </m:d>
                          </m:e>
                        </m:eqArr>
                      </m:e>
                    </m:d>
                    <m:r>
                      <m:rPr>
                        <m:nor/>
                      </m:rPr>
                      <a: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m:t>&lt;=&gt;</m:t>
                    </m:r>
                    <m:d>
                      <m:dPr>
                        <m:begChr m:val="["/>
                        <m:endChr m:val=""/>
                        <m:ctrlPr>
                          <a:rPr lang="ru-RU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ru-RU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eqArrPr>
                          <m:e>
                            <m:d>
                              <m:dPr>
                                <m:begChr m:val="{"/>
                                <m:endChr m:val=""/>
                                <m:ctrlPr>
                                  <a:rPr lang="ru-RU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dPr>
                              <m:e>
                                <m:eqArr>
                                  <m:eqArrPr>
                                    <m:ctrlPr>
                                      <a:rPr lang="ru-RU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eqArrPr>
                                  <m:e>
                                    <m:r>
                                      <a:rPr lang="ru-RU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  <m:r>
                                      <a:rPr lang="ru-RU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=1+2</m:t>
                                    </m:r>
                                    <m:r>
                                      <a:rPr lang="ru-RU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ru-RU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ru-RU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=−2     </m:t>
                                    </m:r>
                                  </m:e>
                                </m:eqArr>
                              </m:e>
                            </m:d>
                          </m:e>
                          <m:e>
                            <m:d>
                              <m:dPr>
                                <m:begChr m:val="{"/>
                                <m:endChr m:val=""/>
                                <m:ctrlPr>
                                  <a:rPr lang="ru-RU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dPr>
                              <m:e>
                                <m:eqArr>
                                  <m:eqArrPr>
                                    <m:ctrlPr>
                                      <a:rPr lang="ru-RU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eqArrPr>
                                  <m:e>
                                    <m:r>
                                      <a:rPr lang="ru-RU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  <m:r>
                                      <a:rPr lang="ru-RU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=1+2</m:t>
                                    </m:r>
                                    <m:r>
                                      <a:rPr lang="ru-RU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ru-RU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=1         </m:t>
                                    </m:r>
                                  </m:e>
                                </m:eqArr>
                              </m:e>
                            </m:d>
                          </m:e>
                        </m:eqArr>
                      </m:e>
                    </m:d>
                  </m:oMath>
                </a14:m>
                <a:r>
                  <a:rPr lang="ru-RU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&lt;=&gt;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"/>
                        <m:ctrlPr>
                          <a:rPr lang="ru-RU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ru-RU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eqArrPr>
                          <m:e>
                            <m:d>
                              <m:dPr>
                                <m:begChr m:val="{"/>
                                <m:endChr m:val=""/>
                                <m:ctrlPr>
                                  <a:rPr lang="ru-RU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dPr>
                              <m:e>
                                <m:eqArr>
                                  <m:eqArrPr>
                                    <m:ctrlPr>
                                      <a:rPr lang="ru-RU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eqArrPr>
                                  <m:e>
                                    <m:sSub>
                                      <m:sSubPr>
                                        <m:ctrlPr>
                                          <a:rPr lang="ru-RU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ru-RU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lang="ru-RU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=</m:t>
                                    </m:r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−3</m:t>
                                    </m:r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ru-RU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ru-RU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=−2</m:t>
                                    </m:r>
                                  </m:e>
                                </m:eqArr>
                              </m:e>
                            </m:d>
                          </m:e>
                          <m:e>
                            <m:d>
                              <m:dPr>
                                <m:begChr m:val="{"/>
                                <m:endChr m:val=""/>
                                <m:ctrlPr>
                                  <a:rPr lang="ru-RU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dPr>
                              <m:e>
                                <m:eqArr>
                                  <m:eqArrPr>
                                    <m:ctrlPr>
                                      <a:rPr lang="ru-RU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eqArrPr>
                                  <m:e>
                                    <m:sSub>
                                      <m:sSubPr>
                                        <m:ctrlPr>
                                          <a:rPr lang="ru-RU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r>
                                      <a:rPr lang="ru-RU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=</m:t>
                                    </m:r>
                                    <m:r>
                                      <a:rPr lang="en-US" b="0" i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3   </m:t>
                                    </m:r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ru-RU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=1</m:t>
                                    </m:r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   </m:t>
                                    </m:r>
                                  </m:e>
                                </m:eqArr>
                              </m:e>
                            </m:d>
                          </m:e>
                        </m:eqArr>
                      </m:e>
                    </m:d>
                  </m:oMath>
                </a14:m>
                <a:endParaRPr lang="ru-RU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endParaRPr lang="ru-RU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ru-RU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Ответ: (-3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;-2</a:t>
                </a:r>
                <a:r>
                  <a:rPr lang="ru-RU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; (3;1)</a:t>
                </a: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548680"/>
                <a:ext cx="8229600" cy="4525963"/>
              </a:xfrm>
              <a:blipFill rotWithShape="1">
                <a:blip r:embed="rId2"/>
                <a:stretch>
                  <a:fillRect l="-1185" t="-10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2155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Решим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вторую систему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способом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сложения</a:t>
            </a:r>
            <a:endParaRPr lang="ru-RU" sz="4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Объект 3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1556792"/>
                <a:ext cx="8229600" cy="12141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:r>
                  <a:rPr lang="ru-RU" sz="3200" dirty="0" smtClean="0">
                    <a:solidFill>
                      <a:schemeClr val="tx1"/>
                    </a:solidFill>
                  </a:rPr>
                  <a:t>2</a:t>
                </a:r>
                <a:r>
                  <a:rPr lang="ru-RU" sz="3200" dirty="0">
                    <a:solidFill>
                      <a:schemeClr val="tx1"/>
                    </a:solidFill>
                  </a:rPr>
                  <a:t>)</a:t>
                </a:r>
                <a14:m>
                  <m:oMath xmlns:m="http://schemas.openxmlformats.org/officeDocument/2006/math">
                    <m:r>
                      <a:rPr lang="ru-RU" sz="320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d>
                      <m:dPr>
                        <m:begChr m:val="{"/>
                        <m:endChr m:val=""/>
                        <m:ctrlPr>
                          <a:rPr lang="ru-RU" sz="32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ru-RU" sz="32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eqArrPr>
                          <m:e>
                            <m:sSup>
                              <m:sSupPr>
                                <m:ctrlPr>
                                  <a:rPr lang="ru-RU" sz="32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320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ru-RU" sz="320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3200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−2</m:t>
                            </m:r>
                            <m:sSup>
                              <m:sSupPr>
                                <m:ctrlPr>
                                  <a:rPr lang="ru-RU" sz="32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32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𝑦</m:t>
                                </m:r>
                              </m:e>
                              <m:sup>
                                <m:r>
                                  <a:rPr lang="ru-RU" sz="320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ru-RU" sz="32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=</m:t>
                            </m:r>
                            <m:r>
                              <a:rPr lang="en-US" sz="3200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14</m:t>
                            </m:r>
                          </m:e>
                          <m:e>
                            <m:sSup>
                              <m:sSupPr>
                                <m:ctrlPr>
                                  <a:rPr lang="ru-RU" sz="32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ru-RU" sz="320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ru-RU" sz="320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3200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+2</m:t>
                            </m:r>
                            <m:sSup>
                              <m:sSupPr>
                                <m:ctrlPr>
                                  <a:rPr lang="ru-RU" sz="32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32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𝑦</m:t>
                                </m:r>
                              </m:e>
                              <m:sup>
                                <m:r>
                                  <a:rPr lang="ru-RU" sz="320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ru-RU" sz="32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=</m:t>
                            </m:r>
                            <m:r>
                              <a:rPr lang="en-US" sz="3200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18</m:t>
                            </m:r>
                          </m:e>
                        </m:eqArr>
                      </m:e>
                    </m:d>
                  </m:oMath>
                </a14:m>
                <a:endParaRPr lang="ru-RU" sz="32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" name="Объект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1556792"/>
                <a:ext cx="8229600" cy="1214115"/>
              </a:xfrm>
              <a:prstGeom prst="rect">
                <a:avLst/>
              </a:prstGeom>
              <a:blipFill rotWithShape="1">
                <a:blip r:embed="rId2"/>
                <a:stretch>
                  <a:fillRect l="-185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Группа 2"/>
          <p:cNvGrpSpPr/>
          <p:nvPr/>
        </p:nvGrpSpPr>
        <p:grpSpPr>
          <a:xfrm>
            <a:off x="1547080" y="2636912"/>
            <a:ext cx="3162300" cy="1918879"/>
            <a:chOff x="2627784" y="2996952"/>
            <a:chExt cx="3162300" cy="1918879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" name="Прямоугольник 7"/>
                <p:cNvSpPr/>
                <p:nvPr/>
              </p:nvSpPr>
              <p:spPr>
                <a:xfrm>
                  <a:off x="3851920" y="4293096"/>
                  <a:ext cx="1782476" cy="62273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indent="107950">
                    <a:lnSpc>
                      <a:spcPct val="115000"/>
                    </a:lnSpc>
                  </a:pPr>
                  <a14:m>
                    <m:oMath xmlns:m="http://schemas.openxmlformats.org/officeDocument/2006/math">
                      <m:sSup>
                        <m:sSupPr>
                          <m:ctrlPr>
                            <a:rPr lang="ru-RU" sz="32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0" i="0" smtClean="0">
                              <a:latin typeface="Cambria Math"/>
                            </a:rPr>
                            <m:t>2</m:t>
                          </m:r>
                          <m:r>
                            <a:rPr lang="ru-RU" sz="320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ru-RU" sz="320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ru-RU" sz="3200">
                          <a:latin typeface="Cambria Math"/>
                        </a:rPr>
                        <m:t>=</m:t>
                      </m:r>
                    </m:oMath>
                  </a14:m>
                  <a:r>
                    <a:rPr lang="en-US" sz="3200" dirty="0" smtClean="0">
                      <a:ea typeface="Times New Roman"/>
                    </a:rPr>
                    <a:t>32</a:t>
                  </a:r>
                  <a:endParaRPr lang="ru-RU" sz="3200" dirty="0">
                    <a:ea typeface="Times New Roman"/>
                  </a:endParaRPr>
                </a:p>
              </p:txBody>
            </p:sp>
          </mc:Choice>
          <mc:Fallback>
            <p:sp>
              <p:nvSpPr>
                <p:cNvPr id="8" name="Прямоугольник 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51920" y="4293096"/>
                  <a:ext cx="1782476" cy="622735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t="-5882" r="-8219" b="-32353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27784" y="2996952"/>
              <a:ext cx="3162300" cy="1371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Прямоугольник 9"/>
              <p:cNvSpPr/>
              <p:nvPr/>
            </p:nvSpPr>
            <p:spPr>
              <a:xfrm>
                <a:off x="2908995" y="4530777"/>
                <a:ext cx="1707327" cy="65864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indent="107950">
                  <a:lnSpc>
                    <a:spcPct val="11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32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3200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ru-RU" sz="320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ru-RU" sz="3200">
                          <a:latin typeface="Cambria Math"/>
                        </a:rPr>
                        <m:t>=</m:t>
                      </m:r>
                      <m:r>
                        <a:rPr lang="en-US" sz="3200" b="0" i="0" smtClean="0">
                          <a:latin typeface="Cambria Math"/>
                        </a:rPr>
                        <m:t>16</m:t>
                      </m:r>
                    </m:oMath>
                  </m:oMathPara>
                </a14:m>
                <a:endParaRPr lang="ru-RU" sz="3200" dirty="0">
                  <a:ea typeface="Times New Roman"/>
                </a:endParaRPr>
              </a:p>
            </p:txBody>
          </p:sp>
        </mc:Choice>
        <mc:Fallback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8995" y="4530777"/>
                <a:ext cx="1707327" cy="65864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Прямоугольник 10"/>
              <p:cNvSpPr/>
              <p:nvPr/>
            </p:nvSpPr>
            <p:spPr>
              <a:xfrm>
                <a:off x="2911628" y="5085184"/>
                <a:ext cx="1944216" cy="6235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107950">
                  <a:lnSpc>
                    <a:spcPct val="115000"/>
                  </a:lnSpc>
                </a:pPr>
                <a14:m>
                  <m:oMath xmlns:m="http://schemas.openxmlformats.org/officeDocument/2006/math">
                    <m:r>
                      <a:rPr lang="ru-RU" sz="3200">
                        <a:latin typeface="Cambria Math"/>
                      </a:rPr>
                      <m:t>𝑥</m:t>
                    </m:r>
                    <m:r>
                      <a:rPr lang="ru-RU" sz="3200" i="1">
                        <a:latin typeface="Cambria Math"/>
                      </a:rPr>
                      <m:t> </m:t>
                    </m:r>
                    <m:r>
                      <a:rPr lang="ru-RU" sz="3200">
                        <a:latin typeface="Cambria Math"/>
                      </a:rPr>
                      <m:t>=</m:t>
                    </m:r>
                  </m:oMath>
                </a14:m>
                <a:r>
                  <a:rPr lang="en-US" sz="3200" dirty="0" smtClean="0">
                    <a:ea typeface="Times New Roman"/>
                  </a:rPr>
                  <a:t>±4</a:t>
                </a:r>
                <a:endParaRPr lang="ru-RU" sz="3200" dirty="0">
                  <a:ea typeface="Times New Roman"/>
                </a:endParaRPr>
              </a:p>
            </p:txBody>
          </p:sp>
        </mc:Choice>
        <mc:Fallback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1628" y="5085184"/>
                <a:ext cx="1944216" cy="623504"/>
              </a:xfrm>
              <a:prstGeom prst="rect">
                <a:avLst/>
              </a:prstGeom>
              <a:blipFill rotWithShape="1">
                <a:blip r:embed="rId6"/>
                <a:stretch>
                  <a:fillRect t="-8824" b="-3235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86617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62922" y="260648"/>
            <a:ext cx="85689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Подставляем корни в любое из уравнений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Для удобства вычислений выбираем уравнение по проще.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Прямоугольник 11"/>
              <p:cNvSpPr/>
              <p:nvPr/>
            </p:nvSpPr>
            <p:spPr>
              <a:xfrm>
                <a:off x="1475656" y="2492758"/>
                <a:ext cx="3269678" cy="21183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"/>
                          <m:ctrlPr>
                            <a:rPr lang="ru-RU" sz="3200" i="1" smtClean="0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sz="3200" i="1">
                                  <a:latin typeface="Cambria Math"/>
                                </a:rPr>
                              </m:ctrlPr>
                            </m:eqArrPr>
                            <m:e>
                              <m:d>
                                <m:dPr>
                                  <m:begChr m:val="{"/>
                                  <m:endChr m:val=""/>
                                  <m:ctrlPr>
                                    <a:rPr lang="ru-RU" sz="32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eqArr>
                                    <m:eqArrPr>
                                      <m:ctrlPr>
                                        <a:rPr lang="ru-RU" sz="3200" i="1">
                                          <a:latin typeface="Cambria Math"/>
                                        </a:rPr>
                                      </m:ctrlPr>
                                    </m:eqArrPr>
                                    <m:e>
                                      <m:sSup>
                                        <m:sSupPr>
                                          <m:ctrlPr>
                                            <a:rPr lang="ru-RU" sz="3200" i="1"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ru-RU" sz="3200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ru-RU" sz="3200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US" sz="3200" b="0" i="0" smtClean="0">
                                          <a:latin typeface="Cambria Math"/>
                                        </a:rPr>
                                        <m:t>+</m:t>
                                      </m:r>
                                      <m:sSup>
                                        <m:sSupPr>
                                          <m:ctrlPr>
                                            <a:rPr lang="ru-RU" sz="3200" i="1"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3200" b="0" i="1" smtClean="0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  <m:r>
                                            <a:rPr lang="en-US" sz="3200" i="1">
                                              <a:latin typeface="Cambria Math"/>
                                            </a:rPr>
                                            <m:t>𝑦</m:t>
                                          </m:r>
                                        </m:e>
                                        <m:sup>
                                          <m:r>
                                            <a:rPr lang="ru-RU" sz="3200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ru-RU" sz="3200">
                                          <a:latin typeface="Cambria Math"/>
                                        </a:rPr>
                                        <m:t>=</m:t>
                                      </m:r>
                                      <m:r>
                                        <a:rPr lang="en-US" sz="3200" b="0" i="0" smtClean="0">
                                          <a:latin typeface="Cambria Math"/>
                                        </a:rPr>
                                        <m:t>18</m:t>
                                      </m:r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ru-RU" sz="3200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3200" b="0" i="1" smtClean="0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ru-RU" sz="3200" i="1"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  <m:r>
                                        <a:rPr lang="en-US" sz="3200" i="1">
                                          <a:latin typeface="Cambria Math"/>
                                        </a:rPr>
                                        <m:t>=</m:t>
                                      </m:r>
                                      <m:r>
                                        <a:rPr lang="en-US" sz="3200" b="0" i="1" smtClean="0">
                                          <a:latin typeface="Cambria Math"/>
                                        </a:rPr>
                                        <m:t>4</m:t>
                                      </m:r>
                                      <m:r>
                                        <a:rPr lang="en-US" sz="3200" b="0" i="1" smtClean="0">
                                          <a:latin typeface="Cambria Math"/>
                                        </a:rPr>
                                        <m:t>                </m:t>
                                      </m:r>
                                    </m:e>
                                  </m:eqArr>
                                </m:e>
                              </m:d>
                            </m:e>
                            <m:e>
                              <m:d>
                                <m:dPr>
                                  <m:begChr m:val="{"/>
                                  <m:endChr m:val=""/>
                                  <m:ctrlPr>
                                    <a:rPr lang="ru-RU" sz="32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eqArr>
                                    <m:eqArrPr>
                                      <m:ctrlPr>
                                        <a:rPr lang="ru-RU" sz="3200" i="1">
                                          <a:latin typeface="Cambria Math"/>
                                        </a:rPr>
                                      </m:ctrlPr>
                                    </m:eqArrPr>
                                    <m:e>
                                      <m:sSup>
                                        <m:sSupPr>
                                          <m:ctrlPr>
                                            <a:rPr lang="ru-RU" sz="3200" i="1"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ru-RU" sz="3200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ru-RU" sz="3200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US" sz="3200" b="0" i="0" smtClean="0">
                                          <a:latin typeface="Cambria Math"/>
                                        </a:rPr>
                                        <m:t>+2</m:t>
                                      </m:r>
                                      <m:sSup>
                                        <m:sSupPr>
                                          <m:ctrlPr>
                                            <a:rPr lang="ru-RU" sz="3200" i="1" smtClean="0"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3200" i="1">
                                              <a:latin typeface="Cambria Math"/>
                                            </a:rPr>
                                            <m:t>𝑦</m:t>
                                          </m:r>
                                        </m:e>
                                        <m:sup>
                                          <m:r>
                                            <a:rPr lang="ru-RU" sz="3200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ru-RU" sz="3200">
                                          <a:latin typeface="Cambria Math"/>
                                        </a:rPr>
                                        <m:t>=</m:t>
                                      </m:r>
                                      <m:r>
                                        <m:rPr>
                                          <m:nor/>
                                        </m:rPr>
                                        <a:rPr lang="en-US" sz="3200" b="0" i="0" smtClean="0">
                                          <a:latin typeface="Cambria Math"/>
                                        </a:rPr>
                                        <m:t>18</m:t>
                                      </m:r>
                                      <m:r>
                                        <m:rPr>
                                          <m:nor/>
                                        </m:rPr>
                                        <a:rPr lang="ru-RU" sz="3200" dirty="0"/>
                                        <m:t> </m:t>
                                      </m:r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ru-RU" sz="3200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3200" i="1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ru-RU" sz="3200" b="0" i="1" smtClean="0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r>
                                        <a:rPr lang="en-US" sz="3200" i="1">
                                          <a:latin typeface="Cambria Math"/>
                                        </a:rPr>
                                        <m:t>=</m:t>
                                      </m:r>
                                      <m:r>
                                        <a:rPr lang="en-US" sz="3200" b="0" i="1" smtClean="0">
                                          <a:latin typeface="Cambria Math"/>
                                        </a:rPr>
                                        <m:t>−</m:t>
                                      </m:r>
                                      <m:r>
                                        <a:rPr lang="en-US" sz="3200" b="0" i="1" smtClean="0">
                                          <a:latin typeface="Cambria Math"/>
                                        </a:rPr>
                                        <m:t>4</m:t>
                                      </m:r>
                                      <m:r>
                                        <a:rPr lang="en-US" sz="3200" b="0" i="1" smtClean="0">
                                          <a:latin typeface="Cambria Math"/>
                                        </a:rPr>
                                        <m:t>            </m:t>
                                      </m:r>
                                    </m:e>
                                  </m:eqArr>
                                </m:e>
                              </m:d>
                            </m:e>
                          </m:eqArr>
                        </m:e>
                      </m:d>
                    </m:oMath>
                  </m:oMathPara>
                </a14:m>
                <a:endParaRPr lang="ru-RU" sz="3200" dirty="0"/>
              </a:p>
            </p:txBody>
          </p:sp>
        </mc:Choice>
        <mc:Fallback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2492758"/>
                <a:ext cx="3269678" cy="211833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Прямоугольник 13"/>
              <p:cNvSpPr/>
              <p:nvPr/>
            </p:nvSpPr>
            <p:spPr>
              <a:xfrm>
                <a:off x="2699792" y="4611095"/>
                <a:ext cx="2902077" cy="19906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"/>
                          <m:ctrlPr>
                            <a:rPr lang="ru-RU" sz="3200" i="1" smtClean="0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sz="3200" i="1">
                                  <a:latin typeface="Cambria Math"/>
                                </a:rPr>
                              </m:ctrlPr>
                            </m:eqArrPr>
                            <m:e>
                              <m:d>
                                <m:dPr>
                                  <m:begChr m:val="{"/>
                                  <m:endChr m:val=""/>
                                  <m:ctrlPr>
                                    <a:rPr lang="ru-RU" sz="32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eqArr>
                                    <m:eqArrPr>
                                      <m:ctrlPr>
                                        <a:rPr lang="ru-RU" sz="3200" i="1">
                                          <a:latin typeface="Cambria Math"/>
                                        </a:rPr>
                                      </m:ctrlPr>
                                    </m:eqArrPr>
                                    <m:e>
                                      <m:sSub>
                                        <m:sSubPr>
                                          <m:ctrlPr>
                                            <a:rPr lang="ru-RU" sz="3200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3200" i="1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ru-RU" sz="3200" i="1"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  <m:r>
                                        <a:rPr lang="ru-RU" sz="3200">
                                          <a:latin typeface="Cambria Math"/>
                                        </a:rPr>
                                        <m:t>=</m:t>
                                      </m:r>
                                      <m:r>
                                        <a:rPr lang="en-US" sz="3200" b="0" i="1" smtClean="0">
                                          <a:latin typeface="Cambria Math"/>
                                        </a:rPr>
                                        <m:t>4</m:t>
                                      </m:r>
                                      <m:r>
                                        <a:rPr lang="en-US" sz="3200" b="0" i="1" smtClean="0">
                                          <a:latin typeface="Cambria Math"/>
                                        </a:rPr>
                                        <m:t>   </m:t>
                                      </m:r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ru-RU" sz="3200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3200" i="1">
                                              <a:latin typeface="Cambria Math"/>
                                            </a:rPr>
                                            <m:t>𝑦</m:t>
                                          </m:r>
                                        </m:e>
                                        <m:sub>
                                          <m:r>
                                            <a:rPr lang="ru-RU" sz="3200" i="1"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  <m:r>
                                        <a:rPr lang="en-US" sz="3200" i="1">
                                          <a:latin typeface="Cambria Math"/>
                                        </a:rPr>
                                        <m:t>=</m:t>
                                      </m:r>
                                      <m:r>
                                        <m:rPr>
                                          <m:nor/>
                                        </m:rPr>
                                        <a:rPr lang="en-US" sz="3200" dirty="0">
                                          <a:ea typeface="Times New Roman"/>
                                        </a:rPr>
                                        <m:t>±</m:t>
                                      </m:r>
                                      <m:r>
                                        <a:rPr lang="en-US" sz="3200" b="0" i="1" smtClean="0">
                                          <a:latin typeface="Cambria Math"/>
                                        </a:rPr>
                                        <m:t>1</m:t>
                                      </m:r>
                                      <m:r>
                                        <a:rPr lang="en-US" sz="3200" b="0" i="1" smtClean="0">
                                          <a:latin typeface="Cambria Math"/>
                                        </a:rPr>
                                        <m:t>   </m:t>
                                      </m:r>
                                    </m:e>
                                  </m:eqArr>
                                </m:e>
                              </m:d>
                              <m:r>
                                <a:rPr lang="en-US" sz="3200" b="0" i="1" smtClean="0">
                                  <a:latin typeface="Cambria Math"/>
                                </a:rPr>
                                <m:t>       </m:t>
                              </m:r>
                            </m:e>
                            <m:e>
                              <m:d>
                                <m:dPr>
                                  <m:begChr m:val="{"/>
                                  <m:endChr m:val=""/>
                                  <m:ctrlPr>
                                    <a:rPr lang="ru-RU" sz="32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eqArr>
                                    <m:eqArrPr>
                                      <m:ctrlPr>
                                        <a:rPr lang="ru-RU" sz="3200" i="1">
                                          <a:latin typeface="Cambria Math"/>
                                        </a:rPr>
                                      </m:ctrlPr>
                                    </m:eqArrPr>
                                    <m:e>
                                      <m:sSub>
                                        <m:sSubPr>
                                          <m:ctrlPr>
                                            <a:rPr lang="ru-RU" sz="3200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3200" i="1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sz="3200" i="1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r>
                                        <a:rPr lang="ru-RU" sz="3200">
                                          <a:latin typeface="Cambria Math"/>
                                        </a:rPr>
                                        <m:t>=</m:t>
                                      </m:r>
                                      <m:r>
                                        <a:rPr lang="en-US" sz="3200" b="0" i="0" smtClean="0">
                                          <a:latin typeface="Cambria Math"/>
                                        </a:rPr>
                                        <m:t>−</m:t>
                                      </m:r>
                                      <m:r>
                                        <a:rPr lang="en-US" sz="3200" b="0" i="0" smtClean="0">
                                          <a:latin typeface="Cambria Math"/>
                                        </a:rPr>
                                        <m:t>4</m:t>
                                      </m:r>
                                      <m:r>
                                        <a:rPr lang="en-US" sz="3200" b="0" i="0" smtClean="0">
                                          <a:latin typeface="Cambria Math"/>
                                        </a:rPr>
                                        <m:t>   </m:t>
                                      </m:r>
                                      <m:r>
                                        <a:rPr lang="en-US" sz="3200">
                                          <a:latin typeface="Cambria Math"/>
                                        </a:rPr>
                                        <m:t>   </m:t>
                                      </m:r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ru-RU" sz="3200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3200" i="1">
                                              <a:latin typeface="Cambria Math"/>
                                            </a:rPr>
                                            <m:t>𝑦</m:t>
                                          </m:r>
                                        </m:e>
                                        <m:sub>
                                          <m:r>
                                            <a:rPr lang="en-US" sz="3200" i="1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r>
                                        <a:rPr lang="en-US" sz="3200" i="1">
                                          <a:latin typeface="Cambria Math"/>
                                        </a:rPr>
                                        <m:t>=</m:t>
                                      </m:r>
                                      <m:r>
                                        <m:rPr>
                                          <m:nor/>
                                        </m:rPr>
                                        <a:rPr lang="en-US" sz="3200" dirty="0">
                                          <a:ea typeface="Times New Roman"/>
                                        </a:rPr>
                                        <m:t>±</m:t>
                                      </m:r>
                                      <m:r>
                                        <a:rPr lang="en-US" sz="3200" b="0" i="1" smtClean="0">
                                          <a:latin typeface="Cambria Math"/>
                                        </a:rPr>
                                        <m:t>1       </m:t>
                                      </m:r>
                                    </m:e>
                                  </m:eqArr>
                                </m:e>
                              </m:d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9792" y="4611095"/>
                <a:ext cx="2902077" cy="19906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Прямоугольник 14"/>
          <p:cNvSpPr/>
          <p:nvPr/>
        </p:nvSpPr>
        <p:spPr>
          <a:xfrm>
            <a:off x="5724128" y="5229200"/>
            <a:ext cx="3160930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Ответ: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4;1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; 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;-1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(-4;1);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;-1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Прямоугольник 1"/>
              <p:cNvSpPr/>
              <p:nvPr/>
            </p:nvSpPr>
            <p:spPr>
              <a:xfrm>
                <a:off x="251520" y="908720"/>
                <a:ext cx="3106940" cy="16644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sz="3200" i="1" smtClean="0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sz="3200" i="1">
                                  <a:latin typeface="Cambria Math"/>
                                </a:rPr>
                              </m:ctrlPr>
                            </m:eqArrPr>
                            <m:e>
                              <m:sSup>
                                <m:sSupPr>
                                  <m:ctrlPr>
                                    <a:rPr lang="ru-RU" sz="32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ru-RU" sz="320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ru-RU" sz="320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ru-RU" sz="3200" b="0" i="0" smtClean="0">
                                  <a:latin typeface="Cambria Math"/>
                                </a:rPr>
                                <m:t>+2</m:t>
                              </m:r>
                              <m:sSup>
                                <m:sSupPr>
                                  <m:ctrlPr>
                                    <a:rPr lang="ru-RU" sz="32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3200" i="1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ru-RU" sz="320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ru-RU" sz="3200">
                                  <a:latin typeface="Cambria Math"/>
                                </a:rPr>
                                <m:t>=</m:t>
                              </m:r>
                              <m:r>
                                <a:rPr lang="ru-RU" sz="3200" b="0" i="1" smtClean="0">
                                  <a:latin typeface="Cambria Math"/>
                                </a:rPr>
                                <m:t>18</m:t>
                              </m:r>
                            </m:e>
                            <m:e>
                              <m:d>
                                <m:dPr>
                                  <m:begChr m:val="["/>
                                  <m:endChr m:val=""/>
                                  <m:ctrlPr>
                                    <a:rPr lang="ru-RU" sz="32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eqArr>
                                    <m:eqArrPr>
                                      <m:ctrlPr>
                                        <a:rPr lang="ru-RU" sz="3200" i="1">
                                          <a:latin typeface="Cambria Math"/>
                                        </a:rPr>
                                      </m:ctrlPr>
                                    </m:eqArrPr>
                                    <m:e>
                                      <m:sSub>
                                        <m:sSubPr>
                                          <m:ctrlPr>
                                            <a:rPr lang="ru-RU" sz="3200" i="1" smtClean="0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3200" b="0" i="1" smtClean="0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ru-RU" sz="3200" i="1"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  <m:r>
                                        <a:rPr lang="en-US" sz="3200" i="1">
                                          <a:latin typeface="Cambria Math"/>
                                        </a:rPr>
                                        <m:t>=</m:t>
                                      </m:r>
                                      <m:r>
                                        <a:rPr lang="en-US" sz="3200" b="0" i="1" smtClean="0">
                                          <a:latin typeface="Cambria Math"/>
                                        </a:rPr>
                                        <m:t>4</m:t>
                                      </m:r>
                                      <m:r>
                                        <a:rPr lang="en-US" sz="3200" b="0" i="1" smtClean="0">
                                          <a:latin typeface="Cambria Math"/>
                                        </a:rPr>
                                        <m:t>   </m:t>
                                      </m:r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ru-RU" sz="3200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3200" b="0" i="1" smtClean="0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ru-RU" sz="3200" b="0" i="1" smtClean="0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r>
                                        <a:rPr lang="en-US" sz="3200" i="1">
                                          <a:latin typeface="Cambria Math"/>
                                        </a:rPr>
                                        <m:t>=</m:t>
                                      </m:r>
                                      <m:r>
                                        <a:rPr lang="en-US" sz="3200" b="0" i="1" smtClean="0">
                                          <a:latin typeface="Cambria Math"/>
                                        </a:rPr>
                                        <m:t>−</m:t>
                                      </m:r>
                                      <m:r>
                                        <a:rPr lang="en-US" sz="3200" b="0" i="1" smtClean="0">
                                          <a:latin typeface="Cambria Math"/>
                                        </a:rPr>
                                        <m:t>4</m:t>
                                      </m:r>
                                    </m:e>
                                  </m:eqArr>
                                </m:e>
                              </m:d>
                              <m:r>
                                <a:rPr lang="en-US" sz="3200" b="0" i="1" smtClean="0">
                                  <a:latin typeface="Cambria Math"/>
                                </a:rPr>
                                <m:t>       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908720"/>
                <a:ext cx="3106940" cy="166449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83313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4" grpId="0"/>
      <p:bldP spid="15" grpId="0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052736"/>
            <a:ext cx="8229600" cy="3571800"/>
          </a:xfrm>
        </p:spPr>
        <p:txBody>
          <a:bodyPr/>
          <a:lstStyle/>
          <a:p>
            <a:r>
              <a:rPr lang="ru-RU" sz="4000" dirty="0" smtClean="0"/>
              <a:t>Работа по учебнику</a:t>
            </a:r>
            <a:br>
              <a:rPr lang="ru-RU" sz="4000" dirty="0" smtClean="0"/>
            </a:br>
            <a:r>
              <a:rPr lang="ru-RU" sz="4000" dirty="0" smtClean="0"/>
              <a:t>№ 433(а, б)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974207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281</TotalTime>
  <Words>614</Words>
  <Application>Microsoft Office PowerPoint</Application>
  <PresentationFormat>Экран (4:3)</PresentationFormat>
  <Paragraphs>44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Исполнительная</vt:lpstr>
      <vt:lpstr>Решение систем уравнений второй степени</vt:lpstr>
      <vt:lpstr>Вспомним!</vt:lpstr>
      <vt:lpstr>Презентация PowerPoint</vt:lpstr>
      <vt:lpstr>Решим первую систему способом подстановки</vt:lpstr>
      <vt:lpstr>Презентация PowerPoint</vt:lpstr>
      <vt:lpstr>Презентация PowerPoint</vt:lpstr>
      <vt:lpstr>Решим вторую систему способом сложения</vt:lpstr>
      <vt:lpstr>Презентация PowerPoint</vt:lpstr>
      <vt:lpstr>Работа по учебнику № 433(а, б)  </vt:lpstr>
      <vt:lpstr>Домашнее задание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систем уравнений второй степени</dc:title>
  <dc:creator>Дом</dc:creator>
  <cp:lastModifiedBy>Дом</cp:lastModifiedBy>
  <cp:revision>24</cp:revision>
  <dcterms:created xsi:type="dcterms:W3CDTF">2022-12-11T12:23:35Z</dcterms:created>
  <dcterms:modified xsi:type="dcterms:W3CDTF">2022-12-12T13:18:09Z</dcterms:modified>
</cp:coreProperties>
</file>