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309" r:id="rId17"/>
    <p:sldId id="285" r:id="rId18"/>
    <p:sldId id="297" r:id="rId19"/>
    <p:sldId id="303" r:id="rId20"/>
    <p:sldId id="304" r:id="rId21"/>
    <p:sldId id="305" r:id="rId22"/>
    <p:sldId id="287" r:id="rId23"/>
    <p:sldId id="301" r:id="rId24"/>
    <p:sldId id="288" r:id="rId25"/>
    <p:sldId id="302" r:id="rId26"/>
    <p:sldId id="290" r:id="rId27"/>
    <p:sldId id="292" r:id="rId28"/>
    <p:sldId id="293" r:id="rId29"/>
    <p:sldId id="294" r:id="rId30"/>
    <p:sldId id="295" r:id="rId31"/>
    <p:sldId id="296" r:id="rId32"/>
    <p:sldId id="306" r:id="rId33"/>
    <p:sldId id="307" r:id="rId34"/>
    <p:sldId id="30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FF3399"/>
    <a:srgbClr val="FF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1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NULL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1-12-20T15:53:50.4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11-12-17T07:21:07.74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65,'45'0,"-45"-33,0 33,0-32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11-12-17T07:21:13.79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1-12-20T15:52:40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12,'0'-25,"0"50,0 0,0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1-12-20T15:53:04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1-12-20T15:54:08.8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696A0-79F5-4932-A429-ADB97DC13B13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E92C8-32AB-49B3-A1E9-4739C2C80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4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5757B7-B597-43CD-B9B7-D3BDC49844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2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8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5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7F44-30B6-48D7-9F20-1C5D74F5C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4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9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7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2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9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C42B-4EFF-47A7-8BD6-A1A7111276E7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E314-130F-4AF6-A147-B7DCADA3E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5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5" Type="http://schemas.openxmlformats.org/officeDocument/2006/relationships/customXml" Target="../ink/ink1.xml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8.emf"/><Relationship Id="rId18" Type="http://schemas.openxmlformats.org/officeDocument/2006/relationships/customXml" Target="../ink/ink6.xml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5.wmf"/><Relationship Id="rId12" Type="http://schemas.openxmlformats.org/officeDocument/2006/relationships/customXml" Target="../ink/ink3.xml"/><Relationship Id="rId17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7.emf"/><Relationship Id="rId5" Type="http://schemas.openxmlformats.org/officeDocument/2006/relationships/image" Target="../media/image34.wmf"/><Relationship Id="rId15" Type="http://schemas.openxmlformats.org/officeDocument/2006/relationships/image" Target="../media/image39.emf"/><Relationship Id="rId10" Type="http://schemas.openxmlformats.org/officeDocument/2006/relationships/customXml" Target="../ink/ink2.xml"/><Relationship Id="rId19" Type="http://schemas.openxmlformats.org/officeDocument/2006/relationships/image" Target="../media/image41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6.wmf"/><Relationship Id="rId1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844" y="0"/>
            <a:ext cx="9248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0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165" y="0"/>
            <a:ext cx="91062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03" y="0"/>
            <a:ext cx="9120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01" y="0"/>
            <a:ext cx="9125536" cy="68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743" y="0"/>
            <a:ext cx="91298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946" y="-1"/>
            <a:ext cx="9097620" cy="683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554" y="0"/>
            <a:ext cx="91345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63515"/>
                <a:ext cx="10515600" cy="2743200"/>
              </a:xfrm>
            </p:spPr>
            <p:txBody>
              <a:bodyPr>
                <a:normAutofit/>
              </a:bodyPr>
              <a:lstStyle/>
              <a:p>
                <a:r>
                  <a:rPr lang="ru-RU" sz="6000" b="1" dirty="0" smtClean="0">
                    <a:solidFill>
                      <a:srgbClr val="0070C0"/>
                    </a:solidFill>
                  </a:rPr>
                  <a:t>х² - 3х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6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6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ru-RU" sz="6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−х</m:t>
                        </m:r>
                      </m:e>
                    </m:rad>
                  </m:oMath>
                </a14:m>
                <a:r>
                  <a:rPr lang="ru-RU" sz="6000" b="1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6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6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ru-RU" sz="6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−х</m:t>
                        </m:r>
                      </m:e>
                    </m:rad>
                  </m:oMath>
                </a14:m>
                <a:r>
                  <a:rPr lang="ru-RU" sz="6000" b="1" dirty="0" smtClean="0">
                    <a:solidFill>
                      <a:srgbClr val="0070C0"/>
                    </a:solidFill>
                  </a:rPr>
                  <a:t> + 18</a:t>
                </a:r>
                <a:endParaRPr lang="ru-RU" sz="6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63515"/>
                <a:ext cx="10515600" cy="2743200"/>
              </a:xfrm>
              <a:blipFill rotWithShape="1">
                <a:blip r:embed="rId2"/>
                <a:stretch>
                  <a:fillRect l="-3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58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775" y="0"/>
            <a:ext cx="91157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692150"/>
            <a:ext cx="10972800" cy="1143000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C00000"/>
                </a:solidFill>
              </a:rPr>
              <a:t>Способ подстановки (алгоритм)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24417" y="1989138"/>
            <a:ext cx="10972800" cy="4525962"/>
          </a:xfrm>
        </p:spPr>
        <p:txBody>
          <a:bodyPr/>
          <a:lstStyle/>
          <a:p>
            <a:pPr eaLnBrk="1" hangingPunct="1"/>
            <a:r>
              <a:rPr lang="ru-RU" sz="2800" smtClean="0"/>
              <a:t>Из какого-либо уравнения </a:t>
            </a:r>
            <a:r>
              <a:rPr lang="ru-RU" sz="2800" b="1" i="1" smtClean="0"/>
              <a:t>выразить</a:t>
            </a:r>
            <a:r>
              <a:rPr lang="ru-RU" sz="2800" smtClean="0"/>
              <a:t> одну переменную через другую</a:t>
            </a:r>
          </a:p>
          <a:p>
            <a:pPr eaLnBrk="1" hangingPunct="1"/>
            <a:r>
              <a:rPr lang="ru-RU" sz="2800" smtClean="0"/>
              <a:t>Подставить </a:t>
            </a:r>
            <a:r>
              <a:rPr lang="ru-RU" sz="2800" b="1" i="1" smtClean="0"/>
              <a:t>полученное выражение</a:t>
            </a:r>
            <a:r>
              <a:rPr lang="ru-RU" sz="2800" smtClean="0"/>
              <a:t> для переменной в </a:t>
            </a:r>
            <a:r>
              <a:rPr lang="ru-RU" sz="2800" b="1" i="1" smtClean="0"/>
              <a:t>другое</a:t>
            </a:r>
            <a:r>
              <a:rPr lang="ru-RU" sz="2800" smtClean="0"/>
              <a:t> уравнение и решить его</a:t>
            </a:r>
          </a:p>
          <a:p>
            <a:pPr eaLnBrk="1" hangingPunct="1"/>
            <a:r>
              <a:rPr lang="ru-RU" sz="2800" smtClean="0"/>
              <a:t>Сделать </a:t>
            </a:r>
            <a:r>
              <a:rPr lang="ru-RU" sz="2800" b="1" i="1" smtClean="0"/>
              <a:t>подстановку</a:t>
            </a:r>
            <a:r>
              <a:rPr lang="ru-RU" sz="2800" smtClean="0"/>
              <a:t> найденного значения переменной и вычислить значение второй переменной</a:t>
            </a:r>
          </a:p>
          <a:p>
            <a:pPr eaLnBrk="1" hangingPunct="1"/>
            <a:r>
              <a:rPr lang="ru-RU" sz="2800" smtClean="0"/>
              <a:t>Записать ответ: </a:t>
            </a:r>
            <a:r>
              <a:rPr lang="ru-RU" sz="2800" i="1" smtClean="0"/>
              <a:t>х</a:t>
            </a:r>
            <a:r>
              <a:rPr lang="ru-RU" sz="2800" smtClean="0"/>
              <a:t>=…; </a:t>
            </a:r>
            <a:r>
              <a:rPr lang="ru-RU" sz="2800" i="1" smtClean="0"/>
              <a:t>у</a:t>
            </a:r>
            <a:r>
              <a:rPr lang="ru-RU" sz="2800" smtClean="0"/>
              <a:t>=… .</a:t>
            </a:r>
          </a:p>
        </p:txBody>
      </p:sp>
      <p:pic>
        <p:nvPicPr>
          <p:cNvPr id="16388" name="Рисунок 4" descr="BS00811_[1]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1" y="4643438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80403" y="0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Решение системы уравнений способом подстановки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30252" y="2000250"/>
            <a:ext cx="1399116" cy="685800"/>
            <a:chOff x="172" y="1371"/>
            <a:chExt cx="661" cy="432"/>
          </a:xfrm>
        </p:grpSpPr>
        <p:sp>
          <p:nvSpPr>
            <p:cNvPr id="8241" name="Text Box 4"/>
            <p:cNvSpPr txBox="1">
              <a:spLocks noChangeArrowheads="1"/>
            </p:cNvSpPr>
            <p:nvPr/>
          </p:nvSpPr>
          <p:spPr bwMode="auto">
            <a:xfrm>
              <a:off x="241" y="1392"/>
              <a:ext cx="592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alibri" pitchFamily="34" charset="0"/>
                </a:rPr>
                <a:t>х - у=2,</a:t>
              </a:r>
            </a:p>
            <a:p>
              <a:pPr algn="ctr"/>
              <a:r>
                <a:rPr lang="ru-RU">
                  <a:latin typeface="Calibri" pitchFamily="34" charset="0"/>
                </a:rPr>
                <a:t>                   ;</a:t>
              </a:r>
            </a:p>
          </p:txBody>
        </p:sp>
        <p:sp>
          <p:nvSpPr>
            <p:cNvPr id="8242" name="AutoShape 5"/>
            <p:cNvSpPr>
              <a:spLocks/>
            </p:cNvSpPr>
            <p:nvPr/>
          </p:nvSpPr>
          <p:spPr bwMode="auto">
            <a:xfrm>
              <a:off x="172" y="1371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28751" y="1214438"/>
            <a:ext cx="2844800" cy="762000"/>
            <a:chOff x="720" y="1248"/>
            <a:chExt cx="1344" cy="480"/>
          </a:xfrm>
          <a:solidFill>
            <a:srgbClr val="FFCCFF"/>
          </a:solidFill>
        </p:grpSpPr>
        <p:sp>
          <p:nvSpPr>
            <p:cNvPr id="8239" name="AutoShape 7"/>
            <p:cNvSpPr>
              <a:spLocks noChangeArrowheads="1"/>
            </p:cNvSpPr>
            <p:nvPr/>
          </p:nvSpPr>
          <p:spPr bwMode="auto">
            <a:xfrm>
              <a:off x="720" y="1248"/>
              <a:ext cx="1344" cy="480"/>
            </a:xfrm>
            <a:prstGeom prst="cloudCallout">
              <a:avLst>
                <a:gd name="adj1" fmla="val -68898"/>
                <a:gd name="adj2" fmla="val 74375"/>
              </a:avLst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8240" name="Text Box 8"/>
            <p:cNvSpPr txBox="1">
              <a:spLocks noChangeArrowheads="1"/>
            </p:cNvSpPr>
            <p:nvPr/>
          </p:nvSpPr>
          <p:spPr bwMode="auto">
            <a:xfrm>
              <a:off x="925" y="1344"/>
              <a:ext cx="943" cy="233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alibri" pitchFamily="34" charset="0"/>
                </a:rPr>
                <a:t>Выразим х через у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953001" y="1941513"/>
            <a:ext cx="956733" cy="692150"/>
            <a:chOff x="2385" y="1706"/>
            <a:chExt cx="452" cy="436"/>
          </a:xfrm>
        </p:grpSpPr>
        <p:sp>
          <p:nvSpPr>
            <p:cNvPr id="8237" name="Text Box 10"/>
            <p:cNvSpPr txBox="1">
              <a:spLocks noChangeArrowheads="1"/>
            </p:cNvSpPr>
            <p:nvPr/>
          </p:nvSpPr>
          <p:spPr bwMode="auto">
            <a:xfrm>
              <a:off x="2440" y="1706"/>
              <a:ext cx="397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alibri" pitchFamily="34" charset="0"/>
                </a:rPr>
                <a:t> х=2+у,</a:t>
              </a:r>
            </a:p>
            <a:p>
              <a:pPr algn="ctr"/>
              <a:r>
                <a:rPr lang="ru-RU">
                  <a:latin typeface="Calibri" pitchFamily="34" charset="0"/>
                </a:rPr>
                <a:t>        </a:t>
              </a:r>
            </a:p>
          </p:txBody>
        </p:sp>
        <p:sp>
          <p:nvSpPr>
            <p:cNvPr id="8238" name="AutoShape 11"/>
            <p:cNvSpPr>
              <a:spLocks/>
            </p:cNvSpPr>
            <p:nvPr/>
          </p:nvSpPr>
          <p:spPr bwMode="auto">
            <a:xfrm>
              <a:off x="2385" y="1710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381251" y="2214563"/>
            <a:ext cx="3105149" cy="1371600"/>
            <a:chOff x="1296" y="1920"/>
            <a:chExt cx="1467" cy="864"/>
          </a:xfrm>
        </p:grpSpPr>
        <p:cxnSp>
          <p:nvCxnSpPr>
            <p:cNvPr id="8234" name="AutoShape 20"/>
            <p:cNvCxnSpPr>
              <a:cxnSpLocks noChangeShapeType="1"/>
            </p:cNvCxnSpPr>
            <p:nvPr/>
          </p:nvCxnSpPr>
          <p:spPr bwMode="auto">
            <a:xfrm rot="10800000" flipH="1" flipV="1">
              <a:off x="2352" y="1920"/>
              <a:ext cx="411" cy="259"/>
            </a:xfrm>
            <a:prstGeom prst="curvedConnector4">
              <a:avLst>
                <a:gd name="adj1" fmla="val -35037"/>
                <a:gd name="adj2" fmla="val 15559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8235" name="AutoShape 21"/>
            <p:cNvSpPr>
              <a:spLocks noChangeArrowheads="1"/>
            </p:cNvSpPr>
            <p:nvPr/>
          </p:nvSpPr>
          <p:spPr bwMode="auto">
            <a:xfrm flipH="1" flipV="1">
              <a:off x="1296" y="2400"/>
              <a:ext cx="1008" cy="384"/>
            </a:xfrm>
            <a:prstGeom prst="cloudCallout">
              <a:avLst>
                <a:gd name="adj1" fmla="val -54963"/>
                <a:gd name="adj2" fmla="val 80986"/>
              </a:avLst>
            </a:prstGeom>
            <a:solidFill>
              <a:srgbClr val="FF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8236" name="Text Box 22"/>
            <p:cNvSpPr txBox="1">
              <a:spLocks noChangeArrowheads="1"/>
            </p:cNvSpPr>
            <p:nvPr/>
          </p:nvSpPr>
          <p:spPr bwMode="auto">
            <a:xfrm>
              <a:off x="1538" y="2496"/>
              <a:ext cx="595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alibri" pitchFamily="34" charset="0"/>
                </a:rPr>
                <a:t>Подставим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8032749" y="1900238"/>
            <a:ext cx="889000" cy="762000"/>
            <a:chOff x="3840" y="1680"/>
            <a:chExt cx="420" cy="480"/>
          </a:xfrm>
        </p:grpSpPr>
        <p:sp>
          <p:nvSpPr>
            <p:cNvPr id="8232" name="Text Box 24"/>
            <p:cNvSpPr txBox="1">
              <a:spLocks noChangeArrowheads="1"/>
            </p:cNvSpPr>
            <p:nvPr/>
          </p:nvSpPr>
          <p:spPr bwMode="auto">
            <a:xfrm>
              <a:off x="3888" y="1680"/>
              <a:ext cx="372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х=2+у,</a:t>
              </a:r>
              <a:br>
                <a:rPr lang="ru-RU">
                  <a:latin typeface="Calibri" pitchFamily="34" charset="0"/>
                </a:rPr>
              </a:br>
              <a:endParaRPr lang="ru-RU">
                <a:latin typeface="Calibri" pitchFamily="34" charset="0"/>
              </a:endParaRPr>
            </a:p>
          </p:txBody>
        </p:sp>
        <p:sp>
          <p:nvSpPr>
            <p:cNvPr id="8233" name="AutoShape 26"/>
            <p:cNvSpPr>
              <a:spLocks/>
            </p:cNvSpPr>
            <p:nvPr/>
          </p:nvSpPr>
          <p:spPr bwMode="auto">
            <a:xfrm>
              <a:off x="3840" y="1728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477000" y="2643188"/>
            <a:ext cx="2743200" cy="685800"/>
            <a:chOff x="3456" y="2256"/>
            <a:chExt cx="1296" cy="432"/>
          </a:xfrm>
        </p:grpSpPr>
        <p:sp>
          <p:nvSpPr>
            <p:cNvPr id="8230" name="AutoShape 28"/>
            <p:cNvSpPr>
              <a:spLocks noChangeArrowheads="1"/>
            </p:cNvSpPr>
            <p:nvPr/>
          </p:nvSpPr>
          <p:spPr bwMode="auto">
            <a:xfrm flipH="1" flipV="1">
              <a:off x="3456" y="2304"/>
              <a:ext cx="1296" cy="384"/>
            </a:xfrm>
            <a:prstGeom prst="cloudCallout">
              <a:avLst>
                <a:gd name="adj1" fmla="val -58875"/>
                <a:gd name="adj2" fmla="val 80727"/>
              </a:avLst>
            </a:prstGeom>
            <a:solidFill>
              <a:srgbClr val="FF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8231" name="Text Box 29"/>
            <p:cNvSpPr txBox="1">
              <a:spLocks noChangeArrowheads="1"/>
            </p:cNvSpPr>
            <p:nvPr/>
          </p:nvSpPr>
          <p:spPr bwMode="auto">
            <a:xfrm>
              <a:off x="3924" y="2256"/>
              <a:ext cx="58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alibri" pitchFamily="34" charset="0"/>
                </a:rPr>
                <a:t>Решим</a:t>
              </a:r>
            </a:p>
            <a:p>
              <a:pPr algn="ctr"/>
              <a:r>
                <a:rPr lang="ru-RU">
                  <a:latin typeface="Calibri" pitchFamily="34" charset="0"/>
                </a:rPr>
                <a:t>уравнение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71500" y="4286250"/>
            <a:ext cx="889000" cy="762000"/>
            <a:chOff x="384" y="2976"/>
            <a:chExt cx="420" cy="480"/>
          </a:xfrm>
        </p:grpSpPr>
        <p:sp>
          <p:nvSpPr>
            <p:cNvPr id="8228" name="Text Box 34"/>
            <p:cNvSpPr txBox="1">
              <a:spLocks noChangeArrowheads="1"/>
            </p:cNvSpPr>
            <p:nvPr/>
          </p:nvSpPr>
          <p:spPr bwMode="auto">
            <a:xfrm>
              <a:off x="432" y="2976"/>
              <a:ext cx="372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х=2+у,</a:t>
              </a:r>
            </a:p>
            <a:p>
              <a:r>
                <a:rPr lang="ru-RU">
                  <a:latin typeface="Calibri" pitchFamily="34" charset="0"/>
                </a:rPr>
                <a:t>у=0;</a:t>
              </a:r>
            </a:p>
          </p:txBody>
        </p:sp>
        <p:sp>
          <p:nvSpPr>
            <p:cNvPr id="8229" name="AutoShape 35"/>
            <p:cNvSpPr>
              <a:spLocks/>
            </p:cNvSpPr>
            <p:nvPr/>
          </p:nvSpPr>
          <p:spPr bwMode="auto">
            <a:xfrm>
              <a:off x="384" y="3024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285751" y="4287839"/>
            <a:ext cx="1930400" cy="1603375"/>
            <a:chOff x="270" y="3151"/>
            <a:chExt cx="912" cy="1010"/>
          </a:xfrm>
        </p:grpSpPr>
        <p:cxnSp>
          <p:nvCxnSpPr>
            <p:cNvPr id="8225" name="AutoShape 37"/>
            <p:cNvCxnSpPr>
              <a:cxnSpLocks noChangeShapeType="1"/>
            </p:cNvCxnSpPr>
            <p:nvPr/>
          </p:nvCxnSpPr>
          <p:spPr bwMode="auto">
            <a:xfrm rot="5400000" flipH="1" flipV="1">
              <a:off x="461" y="3409"/>
              <a:ext cx="518" cy="1"/>
            </a:xfrm>
            <a:prstGeom prst="curvedConnector5">
              <a:avLst>
                <a:gd name="adj1" fmla="val -2125"/>
                <a:gd name="adj2" fmla="val 51499986"/>
                <a:gd name="adj3" fmla="val 127801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8226" name="AutoShape 38"/>
            <p:cNvSpPr>
              <a:spLocks noChangeArrowheads="1"/>
            </p:cNvSpPr>
            <p:nvPr/>
          </p:nvSpPr>
          <p:spPr bwMode="auto">
            <a:xfrm flipH="1" flipV="1">
              <a:off x="270" y="3825"/>
              <a:ext cx="912" cy="336"/>
            </a:xfrm>
            <a:prstGeom prst="cloudCallout">
              <a:avLst>
                <a:gd name="adj1" fmla="val -50662"/>
                <a:gd name="adj2" fmla="val 91963"/>
              </a:avLst>
            </a:prstGeom>
            <a:solidFill>
              <a:srgbClr val="FF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8227" name="Text Box 39"/>
            <p:cNvSpPr txBox="1">
              <a:spLocks noChangeArrowheads="1"/>
            </p:cNvSpPr>
            <p:nvPr/>
          </p:nvSpPr>
          <p:spPr bwMode="auto">
            <a:xfrm>
              <a:off x="288" y="3915"/>
              <a:ext cx="882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alibri" pitchFamily="34" charset="0"/>
                </a:rPr>
                <a:t>Подставим</a:t>
              </a: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2857500" y="4214813"/>
            <a:ext cx="675217" cy="685800"/>
            <a:chOff x="1686" y="3195"/>
            <a:chExt cx="319" cy="432"/>
          </a:xfrm>
        </p:grpSpPr>
        <p:sp>
          <p:nvSpPr>
            <p:cNvPr id="8223" name="Text Box 41"/>
            <p:cNvSpPr txBox="1">
              <a:spLocks noChangeArrowheads="1"/>
            </p:cNvSpPr>
            <p:nvPr/>
          </p:nvSpPr>
          <p:spPr bwMode="auto">
            <a:xfrm>
              <a:off x="1731" y="3195"/>
              <a:ext cx="274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х=2,</a:t>
              </a:r>
            </a:p>
            <a:p>
              <a:r>
                <a:rPr lang="ru-RU">
                  <a:latin typeface="Calibri" pitchFamily="34" charset="0"/>
                </a:rPr>
                <a:t>у=0.</a:t>
              </a:r>
            </a:p>
          </p:txBody>
        </p:sp>
        <p:sp>
          <p:nvSpPr>
            <p:cNvPr id="8224" name="AutoShape 42"/>
            <p:cNvSpPr>
              <a:spLocks/>
            </p:cNvSpPr>
            <p:nvPr/>
          </p:nvSpPr>
          <p:spPr bwMode="auto">
            <a:xfrm>
              <a:off x="1686" y="3195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7239001" y="6000750"/>
            <a:ext cx="24765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Ответ: (2;0);(3;1).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57251" y="2286000"/>
          <a:ext cx="1143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Формула" r:id="rId4" imgW="672808" imgH="228501" progId="Equation.3">
                  <p:embed/>
                </p:oleObj>
              </mc:Choice>
              <mc:Fallback>
                <p:oleObj name="Формула" r:id="rId4" imgW="672808" imgH="228501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1" y="2286000"/>
                        <a:ext cx="11430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5048252" y="2305050"/>
          <a:ext cx="1619249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Формула" r:id="rId6" imgW="914400" imgH="228600" progId="Equation.3">
                  <p:embed/>
                </p:oleObj>
              </mc:Choice>
              <mc:Fallback>
                <p:oleObj name="Формула" r:id="rId6" imgW="91440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2" y="2305050"/>
                        <a:ext cx="1619249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757334" y="2314575"/>
          <a:ext cx="201084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Формула" r:id="rId8" imgW="114151" imgH="215619" progId="Equation.3">
                  <p:embed/>
                </p:oleObj>
              </mc:Choice>
              <mc:Fallback>
                <p:oleObj name="Формула" r:id="rId8" imgW="114151" imgH="215619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334" y="2314575"/>
                        <a:ext cx="201084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8286751" y="2233614"/>
          <a:ext cx="1333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Формула" r:id="rId10" imgW="685800" imgH="228600" progId="Equation.3">
                  <p:embed/>
                </p:oleObj>
              </mc:Choice>
              <mc:Fallback>
                <p:oleObj name="Формула" r:id="rId10" imgW="68580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1" y="2233614"/>
                        <a:ext cx="1333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9048751" y="3286126"/>
          <a:ext cx="19050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Формула" r:id="rId12" imgW="812447" imgH="457002" progId="Equation.3">
                  <p:embed/>
                </p:oleObj>
              </mc:Choice>
              <mc:Fallback>
                <p:oleObj name="Формула" r:id="rId12" imgW="812447" imgH="457002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1" y="3286126"/>
                        <a:ext cx="19050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048751" y="4071938"/>
            <a:ext cx="219074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у=0 или 1-у=0</a:t>
            </a:r>
          </a:p>
          <a:p>
            <a:r>
              <a:rPr lang="ru-RU">
                <a:latin typeface="Calibri" pitchFamily="34" charset="0"/>
              </a:rPr>
              <a:t>                у=1</a:t>
            </a: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334000" y="4214813"/>
            <a:ext cx="882650" cy="690562"/>
            <a:chOff x="384" y="3021"/>
            <a:chExt cx="417" cy="435"/>
          </a:xfrm>
        </p:grpSpPr>
        <p:sp>
          <p:nvSpPr>
            <p:cNvPr id="8221" name="Text Box 34"/>
            <p:cNvSpPr txBox="1">
              <a:spLocks noChangeArrowheads="1"/>
            </p:cNvSpPr>
            <p:nvPr/>
          </p:nvSpPr>
          <p:spPr bwMode="auto">
            <a:xfrm>
              <a:off x="429" y="3021"/>
              <a:ext cx="372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х=2+у,</a:t>
              </a:r>
            </a:p>
            <a:p>
              <a:r>
                <a:rPr lang="ru-RU">
                  <a:latin typeface="Calibri" pitchFamily="34" charset="0"/>
                </a:rPr>
                <a:t>у=1;</a:t>
              </a:r>
            </a:p>
          </p:txBody>
        </p:sp>
        <p:sp>
          <p:nvSpPr>
            <p:cNvPr id="8222" name="AutoShape 35"/>
            <p:cNvSpPr>
              <a:spLocks/>
            </p:cNvSpPr>
            <p:nvPr/>
          </p:nvSpPr>
          <p:spPr bwMode="auto">
            <a:xfrm>
              <a:off x="384" y="3024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953000" y="4143376"/>
            <a:ext cx="1930400" cy="1603375"/>
            <a:chOff x="270" y="3151"/>
            <a:chExt cx="912" cy="1010"/>
          </a:xfrm>
        </p:grpSpPr>
        <p:cxnSp>
          <p:nvCxnSpPr>
            <p:cNvPr id="8218" name="AutoShape 37"/>
            <p:cNvCxnSpPr>
              <a:cxnSpLocks noChangeShapeType="1"/>
            </p:cNvCxnSpPr>
            <p:nvPr/>
          </p:nvCxnSpPr>
          <p:spPr bwMode="auto">
            <a:xfrm rot="5400000" flipH="1" flipV="1">
              <a:off x="461" y="3409"/>
              <a:ext cx="518" cy="1"/>
            </a:xfrm>
            <a:prstGeom prst="curvedConnector5">
              <a:avLst>
                <a:gd name="adj1" fmla="val -2125"/>
                <a:gd name="adj2" fmla="val 51499986"/>
                <a:gd name="adj3" fmla="val 127801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8219" name="AutoShape 38"/>
            <p:cNvSpPr>
              <a:spLocks noChangeArrowheads="1"/>
            </p:cNvSpPr>
            <p:nvPr/>
          </p:nvSpPr>
          <p:spPr bwMode="auto">
            <a:xfrm flipH="1" flipV="1">
              <a:off x="270" y="3825"/>
              <a:ext cx="912" cy="336"/>
            </a:xfrm>
            <a:prstGeom prst="cloudCallout">
              <a:avLst>
                <a:gd name="adj1" fmla="val -50662"/>
                <a:gd name="adj2" fmla="val 91963"/>
              </a:avLst>
            </a:prstGeom>
            <a:solidFill>
              <a:srgbClr val="FF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8220" name="Text Box 39"/>
            <p:cNvSpPr txBox="1">
              <a:spLocks noChangeArrowheads="1"/>
            </p:cNvSpPr>
            <p:nvPr/>
          </p:nvSpPr>
          <p:spPr bwMode="auto">
            <a:xfrm>
              <a:off x="288" y="3915"/>
              <a:ext cx="882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alibri" pitchFamily="34" charset="0"/>
                </a:rPr>
                <a:t>Подставим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7334249" y="4143375"/>
            <a:ext cx="675216" cy="685800"/>
            <a:chOff x="1686" y="3195"/>
            <a:chExt cx="319" cy="432"/>
          </a:xfrm>
        </p:grpSpPr>
        <p:sp>
          <p:nvSpPr>
            <p:cNvPr id="8216" name="Text Box 41"/>
            <p:cNvSpPr txBox="1">
              <a:spLocks noChangeArrowheads="1"/>
            </p:cNvSpPr>
            <p:nvPr/>
          </p:nvSpPr>
          <p:spPr bwMode="auto">
            <a:xfrm>
              <a:off x="1731" y="3195"/>
              <a:ext cx="274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х=3,</a:t>
              </a:r>
            </a:p>
            <a:p>
              <a:r>
                <a:rPr lang="ru-RU">
                  <a:latin typeface="Calibri" pitchFamily="34" charset="0"/>
                </a:rPr>
                <a:t>у=1.</a:t>
              </a:r>
            </a:p>
          </p:txBody>
        </p:sp>
        <p:sp>
          <p:nvSpPr>
            <p:cNvPr id="8217" name="AutoShape 42"/>
            <p:cNvSpPr>
              <a:spLocks/>
            </p:cNvSpPr>
            <p:nvPr/>
          </p:nvSpPr>
          <p:spPr bwMode="auto">
            <a:xfrm>
              <a:off x="1686" y="3195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90501" y="42862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1)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857751" y="42862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2" grpId="0"/>
      <p:bldP spid="4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539" y="0"/>
            <a:ext cx="91392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Способ сложения (алгоритм)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endParaRPr lang="ru-RU" b="1" u="sng" dirty="0" smtClean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16000" y="1219200"/>
            <a:ext cx="103632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/>
              <a:t>Уравнять</a:t>
            </a:r>
            <a:r>
              <a:rPr lang="ru-RU" sz="2800" dirty="0" smtClean="0"/>
              <a:t> модули коэффициентов при какой-нибудь переменной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/>
              <a:t>Сложить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почленно</a:t>
            </a:r>
            <a:r>
              <a:rPr lang="ru-RU" sz="2800" dirty="0" smtClean="0"/>
              <a:t> уравнения системы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Составить </a:t>
            </a:r>
            <a:r>
              <a:rPr lang="ru-RU" sz="2800" b="1" i="1" dirty="0" smtClean="0"/>
              <a:t>новую</a:t>
            </a:r>
            <a:r>
              <a:rPr lang="ru-RU" sz="2800" dirty="0" smtClean="0"/>
              <a:t> систему: одно уравнение новое, другое - одно из старых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Решить </a:t>
            </a:r>
            <a:r>
              <a:rPr lang="ru-RU" sz="2800" b="1" i="1" dirty="0" smtClean="0"/>
              <a:t>новое</a:t>
            </a:r>
            <a:r>
              <a:rPr lang="ru-RU" sz="2800" dirty="0" smtClean="0"/>
              <a:t> уравнение и найти значение одной переменной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/>
              <a:t>Подставить</a:t>
            </a:r>
            <a:r>
              <a:rPr lang="ru-RU" sz="2800" dirty="0" smtClean="0"/>
              <a:t> значение найденной переменной в старое уравнение и найти значение другой переменной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Записать ответ: </a:t>
            </a:r>
            <a:r>
              <a:rPr lang="ru-RU" sz="2800" dirty="0" err="1" smtClean="0"/>
              <a:t>х=</a:t>
            </a:r>
            <a:r>
              <a:rPr lang="ru-RU" sz="2800" dirty="0" smtClean="0"/>
              <a:t>…; </a:t>
            </a:r>
            <a:r>
              <a:rPr lang="ru-RU" sz="2800" dirty="0" err="1" smtClean="0"/>
              <a:t>у=</a:t>
            </a:r>
            <a:r>
              <a:rPr lang="ru-RU" sz="2800" dirty="0" smtClean="0"/>
              <a:t>…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  Решение системы уравнений способом сложения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6751" y="2214564"/>
            <a:ext cx="1409700" cy="796925"/>
            <a:chOff x="336" y="1226"/>
            <a:chExt cx="666" cy="502"/>
          </a:xfrm>
        </p:grpSpPr>
        <p:sp>
          <p:nvSpPr>
            <p:cNvPr id="9260" name="Text Box 3"/>
            <p:cNvSpPr txBox="1">
              <a:spLocks noChangeArrowheads="1"/>
            </p:cNvSpPr>
            <p:nvPr/>
          </p:nvSpPr>
          <p:spPr bwMode="auto">
            <a:xfrm>
              <a:off x="422" y="1226"/>
              <a:ext cx="580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</a:t>
              </a:r>
              <a:r>
                <a:rPr lang="ru-RU" baseline="30000">
                  <a:latin typeface="Calibri" pitchFamily="34" charset="0"/>
                </a:rPr>
                <a:t>2 </a:t>
              </a:r>
              <a:r>
                <a:rPr lang="ru-RU">
                  <a:latin typeface="Calibri" pitchFamily="34" charset="0"/>
                </a:rPr>
                <a:t>- 2у</a:t>
              </a:r>
              <a:r>
                <a:rPr lang="ru-RU" baseline="30000">
                  <a:latin typeface="Calibri" pitchFamily="34" charset="0"/>
                </a:rPr>
                <a:t>2</a:t>
              </a:r>
              <a:r>
                <a:rPr lang="ru-RU">
                  <a:latin typeface="Calibri" pitchFamily="34" charset="0"/>
                </a:rPr>
                <a:t>=14,</a:t>
              </a:r>
            </a:p>
            <a:p>
              <a:r>
                <a:rPr lang="ru-RU">
                  <a:latin typeface="Calibri" pitchFamily="34" charset="0"/>
                </a:rPr>
                <a:t>  х</a:t>
              </a:r>
              <a:r>
                <a:rPr lang="ru-RU" baseline="30000">
                  <a:latin typeface="Calibri" pitchFamily="34" charset="0"/>
                </a:rPr>
                <a:t>2 </a:t>
              </a:r>
              <a:r>
                <a:rPr lang="ru-RU">
                  <a:latin typeface="Calibri" pitchFamily="34" charset="0"/>
                </a:rPr>
                <a:t>+ у</a:t>
              </a:r>
              <a:r>
                <a:rPr lang="ru-RU" baseline="30000">
                  <a:latin typeface="Calibri" pitchFamily="34" charset="0"/>
                </a:rPr>
                <a:t>2</a:t>
              </a:r>
              <a:r>
                <a:rPr lang="ru-RU">
                  <a:latin typeface="Calibri" pitchFamily="34" charset="0"/>
                </a:rPr>
                <a:t> =9;</a:t>
              </a:r>
            </a:p>
          </p:txBody>
        </p:sp>
        <p:sp>
          <p:nvSpPr>
            <p:cNvPr id="9261" name="AutoShape 4"/>
            <p:cNvSpPr>
              <a:spLocks/>
            </p:cNvSpPr>
            <p:nvPr/>
          </p:nvSpPr>
          <p:spPr bwMode="auto">
            <a:xfrm>
              <a:off x="336" y="1248"/>
              <a:ext cx="144" cy="48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304800"/>
            <a:ext cx="1625600" cy="1676400"/>
            <a:chOff x="1152" y="1968"/>
            <a:chExt cx="768" cy="1056"/>
          </a:xfrm>
          <a:solidFill>
            <a:srgbClr val="FFCCFF"/>
          </a:solidFill>
        </p:grpSpPr>
        <p:sp>
          <p:nvSpPr>
            <p:cNvPr id="9258" name="AutoShape 6"/>
            <p:cNvSpPr>
              <a:spLocks noChangeArrowheads="1"/>
            </p:cNvSpPr>
            <p:nvPr/>
          </p:nvSpPr>
          <p:spPr bwMode="auto">
            <a:xfrm flipH="1">
              <a:off x="1152" y="1968"/>
              <a:ext cx="768" cy="1056"/>
            </a:xfrm>
            <a:prstGeom prst="cloudCallout">
              <a:avLst>
                <a:gd name="adj1" fmla="val -74481"/>
                <a:gd name="adj2" fmla="val 65907"/>
              </a:avLst>
            </a:prstGeom>
            <a:grp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9259" name="Text Box 8"/>
            <p:cNvSpPr txBox="1">
              <a:spLocks noChangeArrowheads="1"/>
            </p:cNvSpPr>
            <p:nvPr/>
          </p:nvSpPr>
          <p:spPr bwMode="auto">
            <a:xfrm>
              <a:off x="1200" y="2016"/>
              <a:ext cx="540" cy="931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Уравняем</a:t>
              </a:r>
            </a:p>
            <a:p>
              <a:r>
                <a:rPr lang="ru-RU">
                  <a:latin typeface="Calibri" pitchFamily="34" charset="0"/>
                </a:rPr>
                <a:t>модули </a:t>
              </a:r>
            </a:p>
            <a:p>
              <a:r>
                <a:rPr lang="ru-RU">
                  <a:latin typeface="Calibri" pitchFamily="34" charset="0"/>
                </a:rPr>
                <a:t>коэффи-</a:t>
              </a:r>
            </a:p>
            <a:p>
              <a:r>
                <a:rPr lang="ru-RU">
                  <a:latin typeface="Calibri" pitchFamily="34" charset="0"/>
                </a:rPr>
                <a:t>  циентов</a:t>
              </a:r>
            </a:p>
            <a:p>
              <a:r>
                <a:rPr lang="ru-RU">
                  <a:latin typeface="Calibri" pitchFamily="34" charset="0"/>
                </a:rPr>
                <a:t>  перед у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812801" y="3352801"/>
            <a:ext cx="1358901" cy="796925"/>
            <a:chOff x="480" y="1754"/>
            <a:chExt cx="642" cy="502"/>
          </a:xfrm>
        </p:grpSpPr>
        <p:sp>
          <p:nvSpPr>
            <p:cNvPr id="9256" name="Text Box 12"/>
            <p:cNvSpPr txBox="1">
              <a:spLocks noChangeArrowheads="1"/>
            </p:cNvSpPr>
            <p:nvPr/>
          </p:nvSpPr>
          <p:spPr bwMode="auto">
            <a:xfrm>
              <a:off x="518" y="1754"/>
              <a:ext cx="604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</a:t>
              </a:r>
              <a:r>
                <a:rPr lang="ru-RU" baseline="30000">
                  <a:latin typeface="Calibri" pitchFamily="34" charset="0"/>
                </a:rPr>
                <a:t>2 </a:t>
              </a:r>
              <a:r>
                <a:rPr lang="ru-RU">
                  <a:latin typeface="Calibri" pitchFamily="34" charset="0"/>
                </a:rPr>
                <a:t>- 2у</a:t>
              </a:r>
              <a:r>
                <a:rPr lang="ru-RU" baseline="30000">
                  <a:latin typeface="Calibri" pitchFamily="34" charset="0"/>
                </a:rPr>
                <a:t>2</a:t>
              </a:r>
              <a:r>
                <a:rPr lang="ru-RU">
                  <a:latin typeface="Calibri" pitchFamily="34" charset="0"/>
                </a:rPr>
                <a:t>=14,</a:t>
              </a:r>
            </a:p>
            <a:p>
              <a:r>
                <a:rPr lang="ru-RU">
                  <a:latin typeface="Calibri" pitchFamily="34" charset="0"/>
                </a:rPr>
                <a:t>х</a:t>
              </a:r>
              <a:r>
                <a:rPr lang="ru-RU" baseline="30000">
                  <a:latin typeface="Calibri" pitchFamily="34" charset="0"/>
                </a:rPr>
                <a:t>2 </a:t>
              </a:r>
              <a:r>
                <a:rPr lang="ru-RU">
                  <a:latin typeface="Calibri" pitchFamily="34" charset="0"/>
                </a:rPr>
                <a:t>+2у</a:t>
              </a:r>
              <a:r>
                <a:rPr lang="ru-RU" baseline="30000">
                  <a:latin typeface="Calibri" pitchFamily="34" charset="0"/>
                </a:rPr>
                <a:t>2</a:t>
              </a:r>
              <a:r>
                <a:rPr lang="ru-RU">
                  <a:latin typeface="Calibri" pitchFamily="34" charset="0"/>
                </a:rPr>
                <a:t> =18;</a:t>
              </a:r>
            </a:p>
          </p:txBody>
        </p:sp>
        <p:sp>
          <p:nvSpPr>
            <p:cNvPr id="9257" name="AutoShape 13"/>
            <p:cNvSpPr>
              <a:spLocks/>
            </p:cNvSpPr>
            <p:nvPr/>
          </p:nvSpPr>
          <p:spPr bwMode="auto">
            <a:xfrm>
              <a:off x="480" y="1824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04800" y="3581400"/>
            <a:ext cx="30008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+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11200" y="4495801"/>
            <a:ext cx="1420284" cy="796925"/>
            <a:chOff x="432" y="2522"/>
            <a:chExt cx="671" cy="502"/>
          </a:xfrm>
        </p:grpSpPr>
        <p:sp>
          <p:nvSpPr>
            <p:cNvPr id="9254" name="Text Box 17"/>
            <p:cNvSpPr txBox="1">
              <a:spLocks noChangeArrowheads="1"/>
            </p:cNvSpPr>
            <p:nvPr/>
          </p:nvSpPr>
          <p:spPr bwMode="auto">
            <a:xfrm>
              <a:off x="470" y="2522"/>
              <a:ext cx="63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2</a:t>
              </a:r>
              <a:r>
                <a:rPr lang="ru-RU">
                  <a:latin typeface="Calibri" pitchFamily="34" charset="0"/>
                </a:rPr>
                <a:t> х</a:t>
              </a:r>
              <a:r>
                <a:rPr lang="ru-RU" baseline="30000">
                  <a:latin typeface="Calibri" pitchFamily="34" charset="0"/>
                </a:rPr>
                <a:t>2</a:t>
              </a:r>
              <a:r>
                <a:rPr lang="ru-RU">
                  <a:latin typeface="Calibri" pitchFamily="34" charset="0"/>
                </a:rPr>
                <a:t> = </a:t>
              </a:r>
              <a:r>
                <a:rPr lang="en-US">
                  <a:latin typeface="Calibri" pitchFamily="34" charset="0"/>
                </a:rPr>
                <a:t> 32</a:t>
              </a:r>
              <a:r>
                <a:rPr lang="ru-RU">
                  <a:latin typeface="Calibri" pitchFamily="34" charset="0"/>
                </a:rPr>
                <a:t>,</a:t>
              </a:r>
            </a:p>
            <a:p>
              <a:r>
                <a:rPr lang="en-US">
                  <a:latin typeface="Calibri" pitchFamily="34" charset="0"/>
                </a:rPr>
                <a:t>  </a:t>
              </a:r>
              <a:r>
                <a:rPr lang="ru-RU">
                  <a:latin typeface="Calibri" pitchFamily="34" charset="0"/>
                </a:rPr>
                <a:t>х</a:t>
              </a:r>
              <a:r>
                <a:rPr lang="ru-RU" baseline="30000">
                  <a:latin typeface="Calibri" pitchFamily="34" charset="0"/>
                </a:rPr>
                <a:t>2 </a:t>
              </a:r>
              <a:r>
                <a:rPr lang="ru-RU">
                  <a:latin typeface="Calibri" pitchFamily="34" charset="0"/>
                </a:rPr>
                <a:t>- 2у</a:t>
              </a:r>
              <a:r>
                <a:rPr lang="ru-RU" baseline="30000">
                  <a:latin typeface="Calibri" pitchFamily="34" charset="0"/>
                </a:rPr>
                <a:t>2</a:t>
              </a:r>
              <a:r>
                <a:rPr lang="ru-RU">
                  <a:latin typeface="Calibri" pitchFamily="34" charset="0"/>
                </a:rPr>
                <a:t>=14;</a:t>
              </a:r>
            </a:p>
          </p:txBody>
        </p:sp>
        <p:sp>
          <p:nvSpPr>
            <p:cNvPr id="9255" name="AutoShape 19"/>
            <p:cNvSpPr>
              <a:spLocks/>
            </p:cNvSpPr>
            <p:nvPr/>
          </p:nvSpPr>
          <p:spPr bwMode="auto">
            <a:xfrm>
              <a:off x="432" y="2544"/>
              <a:ext cx="96" cy="4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857500" y="2857500"/>
            <a:ext cx="2641600" cy="762000"/>
            <a:chOff x="1536" y="1584"/>
            <a:chExt cx="1248" cy="480"/>
          </a:xfrm>
        </p:grpSpPr>
        <p:sp>
          <p:nvSpPr>
            <p:cNvPr id="9252" name="AutoShape 21"/>
            <p:cNvSpPr>
              <a:spLocks noChangeArrowheads="1"/>
            </p:cNvSpPr>
            <p:nvPr/>
          </p:nvSpPr>
          <p:spPr bwMode="auto">
            <a:xfrm>
              <a:off x="1536" y="1584"/>
              <a:ext cx="1248" cy="480"/>
            </a:xfrm>
            <a:prstGeom prst="cloudCallout">
              <a:avLst>
                <a:gd name="adj1" fmla="val -58653"/>
                <a:gd name="adj2" fmla="val 59167"/>
              </a:avLst>
            </a:prstGeom>
            <a:solidFill>
              <a:srgbClr val="FF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9253" name="Text Box 22"/>
            <p:cNvSpPr txBox="1">
              <a:spLocks noChangeArrowheads="1"/>
            </p:cNvSpPr>
            <p:nvPr/>
          </p:nvSpPr>
          <p:spPr bwMode="auto">
            <a:xfrm>
              <a:off x="1632" y="1632"/>
              <a:ext cx="847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Calibri" pitchFamily="34" charset="0"/>
                </a:rPr>
                <a:t>Сложим </a:t>
              </a:r>
              <a:r>
                <a:rPr lang="ru-RU" dirty="0" err="1">
                  <a:latin typeface="Calibri" pitchFamily="34" charset="0"/>
                </a:rPr>
                <a:t>уравне</a:t>
              </a:r>
              <a:r>
                <a:rPr lang="ru-RU" dirty="0">
                  <a:latin typeface="Calibri" pitchFamily="34" charset="0"/>
                </a:rPr>
                <a:t>-</a:t>
              </a:r>
            </a:p>
            <a:p>
              <a:r>
                <a:rPr lang="ru-RU" dirty="0" err="1">
                  <a:latin typeface="Calibri" pitchFamily="34" charset="0"/>
                </a:rPr>
                <a:t>ния</a:t>
              </a:r>
              <a:r>
                <a:rPr lang="ru-RU" dirty="0">
                  <a:latin typeface="Calibri" pitchFamily="34" charset="0"/>
                </a:rPr>
                <a:t> </a:t>
              </a:r>
              <a:r>
                <a:rPr lang="ru-RU" dirty="0" err="1">
                  <a:latin typeface="Calibri" pitchFamily="34" charset="0"/>
                </a:rPr>
                <a:t>почленно</a:t>
              </a:r>
              <a:endParaRPr lang="ru-RU" dirty="0">
                <a:latin typeface="Calibri" pitchFamily="34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762251" y="4000500"/>
            <a:ext cx="2540000" cy="685800"/>
            <a:chOff x="1632" y="2640"/>
            <a:chExt cx="1200" cy="432"/>
          </a:xfrm>
        </p:grpSpPr>
        <p:sp>
          <p:nvSpPr>
            <p:cNvPr id="9250" name="AutoShape 24"/>
            <p:cNvSpPr>
              <a:spLocks noChangeArrowheads="1"/>
            </p:cNvSpPr>
            <p:nvPr/>
          </p:nvSpPr>
          <p:spPr bwMode="auto">
            <a:xfrm>
              <a:off x="1632" y="2640"/>
              <a:ext cx="1200" cy="432"/>
            </a:xfrm>
            <a:prstGeom prst="cloudCallout">
              <a:avLst>
                <a:gd name="adj1" fmla="val -63583"/>
                <a:gd name="adj2" fmla="val 53009"/>
              </a:avLst>
            </a:prstGeom>
            <a:solidFill>
              <a:srgbClr val="FF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9251" name="Text Box 25"/>
            <p:cNvSpPr txBox="1">
              <a:spLocks noChangeArrowheads="1"/>
            </p:cNvSpPr>
            <p:nvPr/>
          </p:nvSpPr>
          <p:spPr bwMode="auto">
            <a:xfrm>
              <a:off x="1908" y="2640"/>
              <a:ext cx="58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alibri" pitchFamily="34" charset="0"/>
                </a:rPr>
                <a:t>Решим</a:t>
              </a:r>
            </a:p>
            <a:p>
              <a:pPr algn="ctr"/>
              <a:r>
                <a:rPr lang="ru-RU">
                  <a:latin typeface="Calibri" pitchFamily="34" charset="0"/>
                </a:rPr>
                <a:t>уравнение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711201" y="5715000"/>
            <a:ext cx="1388533" cy="762000"/>
            <a:chOff x="480" y="3216"/>
            <a:chExt cx="656" cy="480"/>
          </a:xfrm>
        </p:grpSpPr>
        <p:sp>
          <p:nvSpPr>
            <p:cNvPr id="9248" name="Text Box 27"/>
            <p:cNvSpPr txBox="1">
              <a:spLocks noChangeArrowheads="1"/>
            </p:cNvSpPr>
            <p:nvPr/>
          </p:nvSpPr>
          <p:spPr bwMode="auto">
            <a:xfrm>
              <a:off x="528" y="3216"/>
              <a:ext cx="608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</a:t>
              </a:r>
              <a:r>
                <a:rPr lang="ru-RU">
                  <a:latin typeface="Calibri" pitchFamily="34" charset="0"/>
                </a:rPr>
                <a:t>х</a:t>
              </a:r>
              <a:r>
                <a:rPr lang="ru-RU" baseline="30000">
                  <a:latin typeface="Calibri" pitchFamily="34" charset="0"/>
                </a:rPr>
                <a:t>2 </a:t>
              </a:r>
              <a:r>
                <a:rPr lang="ru-RU">
                  <a:latin typeface="Calibri" pitchFamily="34" charset="0"/>
                </a:rPr>
                <a:t>=</a:t>
              </a:r>
              <a:r>
                <a:rPr lang="en-US">
                  <a:latin typeface="Calibri" pitchFamily="34" charset="0"/>
                </a:rPr>
                <a:t>16</a:t>
              </a:r>
              <a:r>
                <a:rPr lang="ru-RU">
                  <a:latin typeface="Calibri" pitchFamily="34" charset="0"/>
                </a:rPr>
                <a:t>,</a:t>
              </a:r>
            </a:p>
            <a:p>
              <a:r>
                <a:rPr lang="ru-RU">
                  <a:latin typeface="Calibri" pitchFamily="34" charset="0"/>
                </a:rPr>
                <a:t>х</a:t>
              </a:r>
              <a:r>
                <a:rPr lang="ru-RU" baseline="30000">
                  <a:latin typeface="Calibri" pitchFamily="34" charset="0"/>
                </a:rPr>
                <a:t>2 </a:t>
              </a:r>
              <a:r>
                <a:rPr lang="ru-RU">
                  <a:latin typeface="Calibri" pitchFamily="34" charset="0"/>
                </a:rPr>
                <a:t>- 2у</a:t>
              </a:r>
              <a:r>
                <a:rPr lang="ru-RU" baseline="30000">
                  <a:latin typeface="Calibri" pitchFamily="34" charset="0"/>
                </a:rPr>
                <a:t>2</a:t>
              </a:r>
              <a:r>
                <a:rPr lang="ru-RU">
                  <a:latin typeface="Calibri" pitchFamily="34" charset="0"/>
                </a:rPr>
                <a:t>=14</a:t>
              </a:r>
              <a:r>
                <a:rPr lang="en-US">
                  <a:latin typeface="Calibri" pitchFamily="34" charset="0"/>
                </a:rPr>
                <a:t> </a:t>
              </a:r>
              <a:r>
                <a:rPr lang="ru-RU">
                  <a:latin typeface="Calibri" pitchFamily="34" charset="0"/>
                </a:rPr>
                <a:t>;</a:t>
              </a:r>
            </a:p>
          </p:txBody>
        </p:sp>
        <p:sp>
          <p:nvSpPr>
            <p:cNvPr id="9249" name="AutoShape 28"/>
            <p:cNvSpPr>
              <a:spLocks/>
            </p:cNvSpPr>
            <p:nvPr/>
          </p:nvSpPr>
          <p:spPr bwMode="auto">
            <a:xfrm>
              <a:off x="480" y="3264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047751" y="5500689"/>
            <a:ext cx="4165600" cy="974725"/>
            <a:chOff x="576" y="3504"/>
            <a:chExt cx="1968" cy="614"/>
          </a:xfrm>
        </p:grpSpPr>
        <p:cxnSp>
          <p:nvCxnSpPr>
            <p:cNvPr id="9245" name="AutoShape 38"/>
            <p:cNvCxnSpPr>
              <a:cxnSpLocks noChangeShapeType="1"/>
            </p:cNvCxnSpPr>
            <p:nvPr/>
          </p:nvCxnSpPr>
          <p:spPr bwMode="auto">
            <a:xfrm rot="5400000" flipV="1">
              <a:off x="318" y="3858"/>
              <a:ext cx="518" cy="1"/>
            </a:xfrm>
            <a:prstGeom prst="bentConnector5">
              <a:avLst>
                <a:gd name="adj1" fmla="val -27801"/>
                <a:gd name="adj2" fmla="val 76100000"/>
                <a:gd name="adj3" fmla="val 127801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</p:cxnSp>
        <p:sp>
          <p:nvSpPr>
            <p:cNvPr id="9246" name="AutoShape 39"/>
            <p:cNvSpPr>
              <a:spLocks noChangeArrowheads="1"/>
            </p:cNvSpPr>
            <p:nvPr/>
          </p:nvSpPr>
          <p:spPr bwMode="auto">
            <a:xfrm>
              <a:off x="1440" y="3504"/>
              <a:ext cx="1104" cy="432"/>
            </a:xfrm>
            <a:prstGeom prst="cloudCallout">
              <a:avLst>
                <a:gd name="adj1" fmla="val -55977"/>
                <a:gd name="adj2" fmla="val 65046"/>
              </a:avLst>
            </a:prstGeom>
            <a:solidFill>
              <a:srgbClr val="FF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9247" name="Text Box 40"/>
            <p:cNvSpPr txBox="1">
              <a:spLocks noChangeArrowheads="1"/>
            </p:cNvSpPr>
            <p:nvPr/>
          </p:nvSpPr>
          <p:spPr bwMode="auto">
            <a:xfrm>
              <a:off x="1584" y="3600"/>
              <a:ext cx="595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Calibri" pitchFamily="34" charset="0"/>
                </a:rPr>
                <a:t>Подставим</a:t>
              </a: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6502400" y="2057401"/>
            <a:ext cx="1435100" cy="720725"/>
            <a:chOff x="3072" y="1274"/>
            <a:chExt cx="678" cy="454"/>
          </a:xfrm>
        </p:grpSpPr>
        <p:sp>
          <p:nvSpPr>
            <p:cNvPr id="9243" name="Text Box 42"/>
            <p:cNvSpPr txBox="1">
              <a:spLocks noChangeArrowheads="1"/>
            </p:cNvSpPr>
            <p:nvPr/>
          </p:nvSpPr>
          <p:spPr bwMode="auto">
            <a:xfrm>
              <a:off x="3158" y="1274"/>
              <a:ext cx="592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</a:t>
              </a:r>
              <a:r>
                <a:rPr lang="ru-RU" baseline="30000">
                  <a:latin typeface="Calibri" pitchFamily="34" charset="0"/>
                </a:rPr>
                <a:t>2 </a:t>
              </a:r>
              <a:r>
                <a:rPr lang="ru-RU">
                  <a:latin typeface="Calibri" pitchFamily="34" charset="0"/>
                </a:rPr>
                <a:t>=</a:t>
              </a:r>
              <a:r>
                <a:rPr lang="en-US">
                  <a:latin typeface="Calibri" pitchFamily="34" charset="0"/>
                </a:rPr>
                <a:t>16</a:t>
              </a:r>
              <a:r>
                <a:rPr lang="ru-RU">
                  <a:latin typeface="Calibri" pitchFamily="34" charset="0"/>
                </a:rPr>
                <a:t>,</a:t>
              </a:r>
            </a:p>
            <a:p>
              <a:r>
                <a:rPr lang="en-US">
                  <a:latin typeface="Calibri" pitchFamily="34" charset="0"/>
                </a:rPr>
                <a:t>16-</a:t>
              </a:r>
              <a:r>
                <a:rPr lang="ru-RU">
                  <a:latin typeface="Calibri" pitchFamily="34" charset="0"/>
                </a:rPr>
                <a:t> 2у</a:t>
              </a:r>
              <a:r>
                <a:rPr lang="ru-RU" baseline="30000">
                  <a:latin typeface="Calibri" pitchFamily="34" charset="0"/>
                </a:rPr>
                <a:t>2</a:t>
              </a:r>
              <a:r>
                <a:rPr lang="ru-RU">
                  <a:latin typeface="Calibri" pitchFamily="34" charset="0"/>
                </a:rPr>
                <a:t>=14;</a:t>
              </a:r>
            </a:p>
          </p:txBody>
        </p:sp>
        <p:sp>
          <p:nvSpPr>
            <p:cNvPr id="9244" name="AutoShape 44"/>
            <p:cNvSpPr>
              <a:spLocks/>
            </p:cNvSpPr>
            <p:nvPr/>
          </p:nvSpPr>
          <p:spPr bwMode="auto">
            <a:xfrm>
              <a:off x="3072" y="1344"/>
              <a:ext cx="96" cy="384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8572500" y="1785938"/>
            <a:ext cx="2540000" cy="685800"/>
            <a:chOff x="1458" y="2517"/>
            <a:chExt cx="1200" cy="432"/>
          </a:xfrm>
        </p:grpSpPr>
        <p:sp>
          <p:nvSpPr>
            <p:cNvPr id="9241" name="AutoShape 47"/>
            <p:cNvSpPr>
              <a:spLocks noChangeArrowheads="1"/>
            </p:cNvSpPr>
            <p:nvPr/>
          </p:nvSpPr>
          <p:spPr bwMode="auto">
            <a:xfrm>
              <a:off x="1458" y="2517"/>
              <a:ext cx="1200" cy="432"/>
            </a:xfrm>
            <a:prstGeom prst="cloudCallout">
              <a:avLst>
                <a:gd name="adj1" fmla="val -63583"/>
                <a:gd name="adj2" fmla="val 53009"/>
              </a:avLst>
            </a:prstGeom>
            <a:solidFill>
              <a:srgbClr val="FF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9242" name="Text Box 48"/>
            <p:cNvSpPr txBox="1">
              <a:spLocks noChangeArrowheads="1"/>
            </p:cNvSpPr>
            <p:nvPr/>
          </p:nvSpPr>
          <p:spPr bwMode="auto">
            <a:xfrm>
              <a:off x="1722" y="2517"/>
              <a:ext cx="58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Calibri" pitchFamily="34" charset="0"/>
                </a:rPr>
                <a:t>Решим</a:t>
              </a:r>
            </a:p>
            <a:p>
              <a:pPr algn="ctr"/>
              <a:r>
                <a:rPr lang="ru-RU" dirty="0">
                  <a:latin typeface="Calibri" pitchFamily="34" charset="0"/>
                </a:rPr>
                <a:t>уравнение</a:t>
              </a:r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6572248" y="3000375"/>
            <a:ext cx="810683" cy="685800"/>
            <a:chOff x="3213" y="2016"/>
            <a:chExt cx="383" cy="432"/>
          </a:xfrm>
        </p:grpSpPr>
        <p:sp>
          <p:nvSpPr>
            <p:cNvPr id="9239" name="Text Box 49"/>
            <p:cNvSpPr txBox="1">
              <a:spLocks noChangeArrowheads="1"/>
            </p:cNvSpPr>
            <p:nvPr/>
          </p:nvSpPr>
          <p:spPr bwMode="auto">
            <a:xfrm>
              <a:off x="3216" y="2016"/>
              <a:ext cx="380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</a:t>
              </a:r>
              <a:r>
                <a:rPr lang="ru-RU" baseline="30000">
                  <a:latin typeface="Calibri" pitchFamily="34" charset="0"/>
                </a:rPr>
                <a:t>2 </a:t>
              </a:r>
              <a:r>
                <a:rPr lang="ru-RU">
                  <a:latin typeface="Calibri" pitchFamily="34" charset="0"/>
                </a:rPr>
                <a:t>=</a:t>
              </a:r>
              <a:r>
                <a:rPr lang="en-US">
                  <a:latin typeface="Calibri" pitchFamily="34" charset="0"/>
                </a:rPr>
                <a:t>16</a:t>
              </a:r>
              <a:r>
                <a:rPr lang="ru-RU">
                  <a:latin typeface="Calibri" pitchFamily="34" charset="0"/>
                </a:rPr>
                <a:t>,</a:t>
              </a:r>
            </a:p>
            <a:p>
              <a:r>
                <a:rPr lang="en-US">
                  <a:latin typeface="Calibri" pitchFamily="34" charset="0"/>
                </a:rPr>
                <a:t> </a:t>
              </a:r>
              <a:r>
                <a:rPr lang="ru-RU">
                  <a:latin typeface="Calibri" pitchFamily="34" charset="0"/>
                </a:rPr>
                <a:t>у</a:t>
              </a:r>
              <a:r>
                <a:rPr lang="ru-RU" baseline="30000">
                  <a:latin typeface="Calibri" pitchFamily="34" charset="0"/>
                </a:rPr>
                <a:t>2</a:t>
              </a:r>
              <a:r>
                <a:rPr lang="ru-RU">
                  <a:latin typeface="Calibri" pitchFamily="34" charset="0"/>
                </a:rPr>
                <a:t>=</a:t>
              </a:r>
              <a:r>
                <a:rPr lang="en-US">
                  <a:latin typeface="Calibri" pitchFamily="34" charset="0"/>
                </a:rPr>
                <a:t>1</a:t>
              </a:r>
              <a:r>
                <a:rPr lang="ru-RU">
                  <a:latin typeface="Calibri" pitchFamily="34" charset="0"/>
                </a:rPr>
                <a:t>;</a:t>
              </a:r>
            </a:p>
          </p:txBody>
        </p:sp>
        <p:sp>
          <p:nvSpPr>
            <p:cNvPr id="9240" name="AutoShape 52"/>
            <p:cNvSpPr>
              <a:spLocks/>
            </p:cNvSpPr>
            <p:nvPr/>
          </p:nvSpPr>
          <p:spPr bwMode="auto">
            <a:xfrm>
              <a:off x="3213" y="2016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6572248" y="4143375"/>
            <a:ext cx="791633" cy="685800"/>
            <a:chOff x="3120" y="2666"/>
            <a:chExt cx="374" cy="432"/>
          </a:xfrm>
        </p:grpSpPr>
        <p:sp>
          <p:nvSpPr>
            <p:cNvPr id="9237" name="Text Box 54"/>
            <p:cNvSpPr txBox="1">
              <a:spLocks noChangeArrowheads="1"/>
            </p:cNvSpPr>
            <p:nvPr/>
          </p:nvSpPr>
          <p:spPr bwMode="auto">
            <a:xfrm>
              <a:off x="3158" y="2666"/>
              <a:ext cx="336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х=</a:t>
              </a:r>
              <a:r>
                <a:rPr lang="ru-RU">
                  <a:latin typeface="Calibri" pitchFamily="34" charset="0"/>
                  <a:sym typeface="Symbol" pitchFamily="18" charset="2"/>
                </a:rPr>
                <a:t></a:t>
              </a:r>
              <a:r>
                <a:rPr lang="en-US">
                  <a:latin typeface="Calibri" pitchFamily="34" charset="0"/>
                  <a:sym typeface="Symbol" pitchFamily="18" charset="2"/>
                </a:rPr>
                <a:t>4</a:t>
              </a:r>
              <a:r>
                <a:rPr lang="ru-RU">
                  <a:latin typeface="Calibri" pitchFamily="34" charset="0"/>
                </a:rPr>
                <a:t>,</a:t>
              </a:r>
            </a:p>
            <a:p>
              <a:r>
                <a:rPr lang="ru-RU">
                  <a:latin typeface="Calibri" pitchFamily="34" charset="0"/>
                </a:rPr>
                <a:t>у=</a:t>
              </a:r>
              <a:r>
                <a:rPr lang="ru-RU">
                  <a:latin typeface="Calibri" pitchFamily="34" charset="0"/>
                  <a:sym typeface="Symbol" pitchFamily="18" charset="2"/>
                </a:rPr>
                <a:t></a:t>
              </a:r>
              <a:r>
                <a:rPr lang="en-US">
                  <a:latin typeface="Calibri" pitchFamily="34" charset="0"/>
                  <a:sym typeface="Symbol" pitchFamily="18" charset="2"/>
                </a:rPr>
                <a:t>1</a:t>
              </a:r>
              <a:r>
                <a:rPr lang="ru-RU">
                  <a:latin typeface="Calibri" pitchFamily="34" charset="0"/>
                </a:rPr>
                <a:t>;</a:t>
              </a:r>
            </a:p>
          </p:txBody>
        </p:sp>
        <p:sp>
          <p:nvSpPr>
            <p:cNvPr id="9238" name="AutoShape 55"/>
            <p:cNvSpPr>
              <a:spLocks/>
            </p:cNvSpPr>
            <p:nvPr/>
          </p:nvSpPr>
          <p:spPr bwMode="auto">
            <a:xfrm>
              <a:off x="3120" y="2666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233" name="Text Box 57"/>
          <p:cNvSpPr txBox="1">
            <a:spLocks noChangeArrowheads="1"/>
          </p:cNvSpPr>
          <p:nvPr/>
        </p:nvSpPr>
        <p:spPr bwMode="auto">
          <a:xfrm>
            <a:off x="6705600" y="4953000"/>
            <a:ext cx="1847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6191251" y="5143500"/>
            <a:ext cx="156966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Ответ: (</a:t>
            </a:r>
            <a:r>
              <a:rPr lang="en-US" b="1">
                <a:latin typeface="Calibri" pitchFamily="34" charset="0"/>
              </a:rPr>
              <a:t>4</a:t>
            </a:r>
            <a:r>
              <a:rPr lang="ru-RU" b="1">
                <a:latin typeface="Calibri" pitchFamily="34" charset="0"/>
              </a:rPr>
              <a:t>;  1);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             (4; -1);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             (-4; 1);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             (-4; -1).</a:t>
            </a:r>
          </a:p>
        </p:txBody>
      </p:sp>
      <p:pic>
        <p:nvPicPr>
          <p:cNvPr id="9235" name="Рисунок 48" descr="j0237443[1]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1" y="4286251"/>
            <a:ext cx="283633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952500" y="2500313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2500313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571751" y="2500314"/>
            <a:ext cx="95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|</a:t>
            </a:r>
            <a:r>
              <a:rPr lang="en-US">
                <a:latin typeface="Calibri" pitchFamily="34" charset="0"/>
                <a:sym typeface="Symbol" pitchFamily="18" charset="2"/>
              </a:rPr>
              <a:t></a:t>
            </a:r>
            <a:r>
              <a:rPr lang="ru-RU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  <p:bldP spid="20540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878" y="0"/>
            <a:ext cx="9252365" cy="683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250" y="-1"/>
            <a:ext cx="9172721" cy="682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911" y="-1"/>
            <a:ext cx="9092858" cy="684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910" y="0"/>
            <a:ext cx="91345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353" y="0"/>
            <a:ext cx="91205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0769600" cy="685800"/>
          </a:xfrm>
        </p:spPr>
        <p:txBody>
          <a:bodyPr/>
          <a:lstStyle/>
          <a:p>
            <a:pPr eaLnBrk="1" hangingPunct="1"/>
            <a:r>
              <a:rPr lang="ru-RU" sz="3200" b="1" u="sng" dirty="0" err="1" smtClean="0">
                <a:solidFill>
                  <a:srgbClr val="C00000"/>
                </a:solidFill>
              </a:rPr>
              <a:t>Алоритм</a:t>
            </a:r>
            <a:r>
              <a:rPr lang="ru-RU" sz="3200" b="1" u="sng" dirty="0" smtClean="0">
                <a:solidFill>
                  <a:srgbClr val="C00000"/>
                </a:solidFill>
              </a:rPr>
              <a:t> решения системы графическим способом</a:t>
            </a:r>
            <a:endParaRPr lang="ru-RU" u="sng" dirty="0" smtClean="0">
              <a:solidFill>
                <a:srgbClr val="C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84800" y="1485900"/>
            <a:ext cx="6096000" cy="4610100"/>
            <a:chOff x="2544" y="936"/>
            <a:chExt cx="2880" cy="290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3117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8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9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0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1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2" name="Line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3" name="Line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4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5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6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7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8" name="Line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9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2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313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115" name="Line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Line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03" name="Text Box 41"/>
            <p:cNvSpPr txBox="1">
              <a:spLocks noChangeArrowheads="1"/>
            </p:cNvSpPr>
            <p:nvPr/>
          </p:nvSpPr>
          <p:spPr bwMode="auto">
            <a:xfrm>
              <a:off x="3206" y="3240"/>
              <a:ext cx="1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1</a:t>
              </a:r>
            </a:p>
          </p:txBody>
        </p:sp>
        <p:sp>
          <p:nvSpPr>
            <p:cNvPr id="3104" name="Text Box 42"/>
            <p:cNvSpPr txBox="1">
              <a:spLocks noChangeArrowheads="1"/>
            </p:cNvSpPr>
            <p:nvPr/>
          </p:nvSpPr>
          <p:spPr bwMode="auto">
            <a:xfrm>
              <a:off x="2966" y="3240"/>
              <a:ext cx="1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0</a:t>
              </a:r>
            </a:p>
          </p:txBody>
        </p:sp>
        <p:sp>
          <p:nvSpPr>
            <p:cNvPr id="3105" name="Text Box 43"/>
            <p:cNvSpPr txBox="1">
              <a:spLocks noChangeArrowheads="1"/>
            </p:cNvSpPr>
            <p:nvPr/>
          </p:nvSpPr>
          <p:spPr bwMode="auto">
            <a:xfrm>
              <a:off x="2966" y="2952"/>
              <a:ext cx="1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1</a:t>
              </a:r>
            </a:p>
          </p:txBody>
        </p:sp>
        <p:sp>
          <p:nvSpPr>
            <p:cNvPr id="3106" name="Text Box 44"/>
            <p:cNvSpPr txBox="1">
              <a:spLocks noChangeArrowheads="1"/>
            </p:cNvSpPr>
            <p:nvPr/>
          </p:nvSpPr>
          <p:spPr bwMode="auto">
            <a:xfrm>
              <a:off x="2966" y="2712"/>
              <a:ext cx="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b="1">
                <a:latin typeface="Calibri" pitchFamily="34" charset="0"/>
              </a:endParaRPr>
            </a:p>
          </p:txBody>
        </p:sp>
        <p:sp>
          <p:nvSpPr>
            <p:cNvPr id="3107" name="Text Box 45"/>
            <p:cNvSpPr txBox="1">
              <a:spLocks noChangeArrowheads="1"/>
            </p:cNvSpPr>
            <p:nvPr/>
          </p:nvSpPr>
          <p:spPr bwMode="auto">
            <a:xfrm>
              <a:off x="4886" y="3240"/>
              <a:ext cx="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b="1">
                <a:latin typeface="Calibri" pitchFamily="34" charset="0"/>
              </a:endParaRPr>
            </a:p>
          </p:txBody>
        </p:sp>
        <p:sp>
          <p:nvSpPr>
            <p:cNvPr id="3108" name="Text Box 46"/>
            <p:cNvSpPr txBox="1">
              <a:spLocks noChangeArrowheads="1"/>
            </p:cNvSpPr>
            <p:nvPr/>
          </p:nvSpPr>
          <p:spPr bwMode="auto">
            <a:xfrm>
              <a:off x="5222" y="3240"/>
              <a:ext cx="1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x</a:t>
              </a:r>
            </a:p>
          </p:txBody>
        </p:sp>
        <p:sp>
          <p:nvSpPr>
            <p:cNvPr id="3109" name="Text Box 47"/>
            <p:cNvSpPr txBox="1">
              <a:spLocks noChangeArrowheads="1"/>
            </p:cNvSpPr>
            <p:nvPr/>
          </p:nvSpPr>
          <p:spPr bwMode="auto">
            <a:xfrm>
              <a:off x="3782" y="3240"/>
              <a:ext cx="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b="1">
                <a:latin typeface="Calibri" pitchFamily="34" charset="0"/>
              </a:endParaRPr>
            </a:p>
          </p:txBody>
        </p:sp>
        <p:sp>
          <p:nvSpPr>
            <p:cNvPr id="3110" name="Text Box 48"/>
            <p:cNvSpPr txBox="1">
              <a:spLocks noChangeArrowheads="1"/>
            </p:cNvSpPr>
            <p:nvPr/>
          </p:nvSpPr>
          <p:spPr bwMode="auto">
            <a:xfrm>
              <a:off x="2966" y="1992"/>
              <a:ext cx="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b="1">
                <a:latin typeface="Calibri" pitchFamily="34" charset="0"/>
              </a:endParaRPr>
            </a:p>
          </p:txBody>
        </p:sp>
        <p:sp>
          <p:nvSpPr>
            <p:cNvPr id="3111" name="Text Box 49"/>
            <p:cNvSpPr txBox="1">
              <a:spLocks noChangeArrowheads="1"/>
            </p:cNvSpPr>
            <p:nvPr/>
          </p:nvSpPr>
          <p:spPr bwMode="auto">
            <a:xfrm>
              <a:off x="2870" y="1224"/>
              <a:ext cx="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b="1">
                <a:latin typeface="Calibri" pitchFamily="34" charset="0"/>
              </a:endParaRPr>
            </a:p>
          </p:txBody>
        </p:sp>
        <p:sp>
          <p:nvSpPr>
            <p:cNvPr id="3112" name="Text Box 50"/>
            <p:cNvSpPr txBox="1">
              <a:spLocks noChangeArrowheads="1"/>
            </p:cNvSpPr>
            <p:nvPr/>
          </p:nvSpPr>
          <p:spPr bwMode="auto">
            <a:xfrm>
              <a:off x="2630" y="3240"/>
              <a:ext cx="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b="1">
                <a:latin typeface="Calibri" pitchFamily="34" charset="0"/>
              </a:endParaRPr>
            </a:p>
          </p:txBody>
        </p:sp>
        <p:sp>
          <p:nvSpPr>
            <p:cNvPr id="3113" name="Text Box 51"/>
            <p:cNvSpPr txBox="1">
              <a:spLocks noChangeArrowheads="1"/>
            </p:cNvSpPr>
            <p:nvPr/>
          </p:nvSpPr>
          <p:spPr bwMode="auto">
            <a:xfrm>
              <a:off x="2918" y="936"/>
              <a:ext cx="1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y</a:t>
              </a:r>
            </a:p>
          </p:txBody>
        </p:sp>
      </p:grpSp>
      <p:sp>
        <p:nvSpPr>
          <p:cNvPr id="30772" name="Line 52"/>
          <p:cNvSpPr>
            <a:spLocks noChangeShapeType="1"/>
          </p:cNvSpPr>
          <p:nvPr/>
        </p:nvSpPr>
        <p:spPr bwMode="auto">
          <a:xfrm flipV="1">
            <a:off x="5384800" y="1524000"/>
            <a:ext cx="528320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4" name="Oval 54"/>
          <p:cNvSpPr>
            <a:spLocks noChangeArrowheads="1"/>
          </p:cNvSpPr>
          <p:nvPr/>
        </p:nvSpPr>
        <p:spPr bwMode="auto">
          <a:xfrm flipV="1">
            <a:off x="7334251" y="3857625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77" name="AutoShape 57"/>
          <p:cNvSpPr>
            <a:spLocks noChangeArrowheads="1"/>
          </p:cNvSpPr>
          <p:nvPr/>
        </p:nvSpPr>
        <p:spPr bwMode="auto">
          <a:xfrm>
            <a:off x="7334251" y="4000500"/>
            <a:ext cx="1625600" cy="685800"/>
          </a:xfrm>
          <a:prstGeom prst="cloudCallout">
            <a:avLst>
              <a:gd name="adj1" fmla="val -49218"/>
              <a:gd name="adj2" fmla="val 54398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y= </a:t>
            </a:r>
          </a:p>
        </p:txBody>
      </p:sp>
      <p:sp>
        <p:nvSpPr>
          <p:cNvPr id="30778" name="AutoShape 58"/>
          <p:cNvSpPr>
            <a:spLocks noChangeArrowheads="1"/>
          </p:cNvSpPr>
          <p:nvPr/>
        </p:nvSpPr>
        <p:spPr bwMode="auto">
          <a:xfrm flipH="1">
            <a:off x="8026400" y="1752600"/>
            <a:ext cx="1625600" cy="609600"/>
          </a:xfrm>
          <a:prstGeom prst="cloudCallout">
            <a:avLst>
              <a:gd name="adj1" fmla="val -44144"/>
              <a:gd name="adj2" fmla="val 6744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y=x+2</a:t>
            </a: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23392" y="1196753"/>
            <a:ext cx="1157817" cy="796925"/>
            <a:chOff x="288" y="938"/>
            <a:chExt cx="547" cy="502"/>
          </a:xfrm>
        </p:grpSpPr>
        <p:sp>
          <p:nvSpPr>
            <p:cNvPr id="3100" name="Text Box 60"/>
            <p:cNvSpPr txBox="1">
              <a:spLocks noChangeArrowheads="1"/>
            </p:cNvSpPr>
            <p:nvPr/>
          </p:nvSpPr>
          <p:spPr bwMode="auto">
            <a:xfrm>
              <a:off x="326" y="938"/>
              <a:ext cx="5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Calibri" pitchFamily="34" charset="0"/>
                </a:rPr>
                <a:t>у - х=2,</a:t>
              </a:r>
            </a:p>
            <a:p>
              <a:r>
                <a:rPr lang="ru-RU" dirty="0">
                  <a:latin typeface="Calibri" pitchFamily="34" charset="0"/>
                </a:rPr>
                <a:t>у -      = 0;</a:t>
              </a:r>
              <a:endParaRPr lang="ru-RU" b="1" dirty="0">
                <a:latin typeface="Calibri" pitchFamily="34" charset="0"/>
              </a:endParaRPr>
            </a:p>
          </p:txBody>
        </p:sp>
        <p:sp>
          <p:nvSpPr>
            <p:cNvPr id="3101" name="AutoShape 61"/>
            <p:cNvSpPr>
              <a:spLocks/>
            </p:cNvSpPr>
            <p:nvPr/>
          </p:nvSpPr>
          <p:spPr bwMode="auto">
            <a:xfrm>
              <a:off x="288" y="1008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0782" name="AutoShape 62"/>
          <p:cNvSpPr>
            <a:spLocks noChangeArrowheads="1"/>
          </p:cNvSpPr>
          <p:nvPr/>
        </p:nvSpPr>
        <p:spPr bwMode="auto">
          <a:xfrm>
            <a:off x="2133600" y="838200"/>
            <a:ext cx="2133600" cy="762000"/>
          </a:xfrm>
          <a:prstGeom prst="cloudCallout">
            <a:avLst>
              <a:gd name="adj1" fmla="val -49903"/>
              <a:gd name="adj2" fmla="val 4979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Calibri" pitchFamily="34" charset="0"/>
              </a:rPr>
              <a:t>Выразим у</a:t>
            </a:r>
          </a:p>
          <a:p>
            <a:pPr algn="ctr"/>
            <a:r>
              <a:rPr lang="ru-RU" dirty="0">
                <a:latin typeface="Calibri" pitchFamily="34" charset="0"/>
              </a:rPr>
              <a:t>через </a:t>
            </a:r>
            <a:r>
              <a:rPr lang="ru-RU" dirty="0" err="1">
                <a:latin typeface="Calibri" pitchFamily="34" charset="0"/>
              </a:rPr>
              <a:t>х</a:t>
            </a:r>
            <a:endParaRPr lang="ru-RU" dirty="0">
              <a:latin typeface="Calibri" pitchFamily="34" charset="0"/>
            </a:endParaRP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711201" y="2057400"/>
            <a:ext cx="836084" cy="762000"/>
            <a:chOff x="336" y="1536"/>
            <a:chExt cx="395" cy="480"/>
          </a:xfrm>
        </p:grpSpPr>
        <p:sp>
          <p:nvSpPr>
            <p:cNvPr id="3098" name="Text Box 64"/>
            <p:cNvSpPr txBox="1">
              <a:spLocks noChangeArrowheads="1"/>
            </p:cNvSpPr>
            <p:nvPr/>
          </p:nvSpPr>
          <p:spPr bwMode="auto">
            <a:xfrm>
              <a:off x="336" y="1536"/>
              <a:ext cx="39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у=х+2,</a:t>
              </a:r>
            </a:p>
            <a:p>
              <a:r>
                <a:rPr lang="ru-RU">
                  <a:latin typeface="Calibri" pitchFamily="34" charset="0"/>
                </a:rPr>
                <a:t>у=       ;</a:t>
              </a:r>
            </a:p>
          </p:txBody>
        </p:sp>
        <p:sp>
          <p:nvSpPr>
            <p:cNvPr id="3099" name="AutoShape 65"/>
            <p:cNvSpPr>
              <a:spLocks/>
            </p:cNvSpPr>
            <p:nvPr/>
          </p:nvSpPr>
          <p:spPr bwMode="auto">
            <a:xfrm>
              <a:off x="336" y="1584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0786" name="Text Box 66"/>
          <p:cNvSpPr txBox="1">
            <a:spLocks noChangeArrowheads="1"/>
          </p:cNvSpPr>
          <p:nvPr/>
        </p:nvSpPr>
        <p:spPr bwMode="auto">
          <a:xfrm>
            <a:off x="609600" y="2895601"/>
            <a:ext cx="2330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Построим график</a:t>
            </a:r>
          </a:p>
          <a:p>
            <a:r>
              <a:rPr lang="ru-RU" sz="2000" b="1">
                <a:latin typeface="Calibri" pitchFamily="34" charset="0"/>
              </a:rPr>
              <a:t>первого уравнения</a:t>
            </a:r>
            <a:endParaRPr lang="ru-RU">
              <a:latin typeface="Calibri" pitchFamily="34" charset="0"/>
            </a:endParaRPr>
          </a:p>
        </p:txBody>
      </p:sp>
      <p:sp>
        <p:nvSpPr>
          <p:cNvPr id="30798" name="Text Box 78"/>
          <p:cNvSpPr txBox="1">
            <a:spLocks noChangeArrowheads="1"/>
          </p:cNvSpPr>
          <p:nvPr/>
        </p:nvSpPr>
        <p:spPr bwMode="auto">
          <a:xfrm>
            <a:off x="812800" y="3581400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у=х+2</a:t>
            </a:r>
          </a:p>
        </p:txBody>
      </p:sp>
      <p:sp>
        <p:nvSpPr>
          <p:cNvPr id="30799" name="Text Box 79"/>
          <p:cNvSpPr txBox="1">
            <a:spLocks noChangeArrowheads="1"/>
          </p:cNvSpPr>
          <p:nvPr/>
        </p:nvSpPr>
        <p:spPr bwMode="auto">
          <a:xfrm>
            <a:off x="666751" y="4143376"/>
            <a:ext cx="2299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Построим график</a:t>
            </a:r>
          </a:p>
          <a:p>
            <a:r>
              <a:rPr lang="ru-RU" sz="2000" b="1">
                <a:latin typeface="Calibri" pitchFamily="34" charset="0"/>
              </a:rPr>
              <a:t>второго уравнения</a:t>
            </a: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857251" y="4857750"/>
            <a:ext cx="457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у= </a:t>
            </a:r>
          </a:p>
        </p:txBody>
      </p:sp>
      <p:sp>
        <p:nvSpPr>
          <p:cNvPr id="30812" name="Text Box 92"/>
          <p:cNvSpPr txBox="1">
            <a:spLocks noChangeArrowheads="1"/>
          </p:cNvSpPr>
          <p:nvPr/>
        </p:nvSpPr>
        <p:spPr bwMode="auto">
          <a:xfrm>
            <a:off x="5283200" y="6172200"/>
            <a:ext cx="1937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Ответ: (2; 4);(-1;1)</a:t>
            </a:r>
          </a:p>
        </p:txBody>
      </p:sp>
      <p:sp>
        <p:nvSpPr>
          <p:cNvPr id="98" name="Freeform 40"/>
          <p:cNvSpPr>
            <a:spLocks/>
          </p:cNvSpPr>
          <p:nvPr/>
        </p:nvSpPr>
        <p:spPr bwMode="auto">
          <a:xfrm>
            <a:off x="5238751" y="2643188"/>
            <a:ext cx="2624667" cy="2571750"/>
          </a:xfrm>
          <a:custGeom>
            <a:avLst/>
            <a:gdLst>
              <a:gd name="T0" fmla="*/ 0 w 1240"/>
              <a:gd name="T1" fmla="*/ 0 h 1620"/>
              <a:gd name="T2" fmla="*/ 2147483647 w 1240"/>
              <a:gd name="T3" fmla="*/ 2147483647 h 1620"/>
              <a:gd name="T4" fmla="*/ 2147483647 w 1240"/>
              <a:gd name="T5" fmla="*/ 2147483647 h 1620"/>
              <a:gd name="T6" fmla="*/ 2147483647 w 1240"/>
              <a:gd name="T7" fmla="*/ 2147483647 h 1620"/>
              <a:gd name="T8" fmla="*/ 2147483647 w 1240"/>
              <a:gd name="T9" fmla="*/ 2147483647 h 1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0"/>
              <a:gd name="T16" fmla="*/ 0 h 1620"/>
              <a:gd name="T17" fmla="*/ 1240 w 1240"/>
              <a:gd name="T18" fmla="*/ 1620 h 1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0" h="1620">
                <a:moveTo>
                  <a:pt x="0" y="0"/>
                </a:moveTo>
                <a:cubicBezTo>
                  <a:pt x="43" y="154"/>
                  <a:pt x="140" y="652"/>
                  <a:pt x="248" y="922"/>
                </a:cubicBezTo>
                <a:cubicBezTo>
                  <a:pt x="356" y="1192"/>
                  <a:pt x="521" y="1616"/>
                  <a:pt x="648" y="1618"/>
                </a:cubicBezTo>
                <a:cubicBezTo>
                  <a:pt x="775" y="1620"/>
                  <a:pt x="909" y="1200"/>
                  <a:pt x="1008" y="936"/>
                </a:cubicBezTo>
                <a:cubicBezTo>
                  <a:pt x="1107" y="672"/>
                  <a:pt x="1192" y="220"/>
                  <a:pt x="1240" y="32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" name="Oval 54"/>
          <p:cNvSpPr>
            <a:spLocks noChangeArrowheads="1"/>
          </p:cNvSpPr>
          <p:nvPr/>
        </p:nvSpPr>
        <p:spPr bwMode="auto">
          <a:xfrm flipV="1">
            <a:off x="6096000" y="4786313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191500" y="4143375"/>
          <a:ext cx="476251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Формула" r:id="rId3" imgW="177569" imgH="202936" progId="Equation.3">
                  <p:embed/>
                </p:oleObj>
              </mc:Choice>
              <mc:Fallback>
                <p:oleObj name="Формула" r:id="rId3" imgW="177569" imgH="202936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0" y="4143375"/>
                        <a:ext cx="476251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6191251" y="371475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905500" y="5143500"/>
            <a:ext cx="6667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-1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7239001" y="51435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047752" y="1428750"/>
          <a:ext cx="476249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Формула" r:id="rId5" imgW="177569" imgH="202936" progId="Equation.3">
                  <p:embed/>
                </p:oleObj>
              </mc:Choice>
              <mc:Fallback>
                <p:oleObj name="Формула" r:id="rId5" imgW="177569" imgH="202936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2" y="1428750"/>
                        <a:ext cx="476249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143000" y="2286000"/>
          <a:ext cx="476251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Формула" r:id="rId6" imgW="177569" imgH="202936" progId="Equation.3">
                  <p:embed/>
                </p:oleObj>
              </mc:Choice>
              <mc:Fallback>
                <p:oleObj name="Формула" r:id="rId6" imgW="177569" imgH="202936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476251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333500" y="4857750"/>
          <a:ext cx="476251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Формула" r:id="rId7" imgW="177569" imgH="202936" progId="Equation.3">
                  <p:embed/>
                </p:oleObj>
              </mc:Choice>
              <mc:Fallback>
                <p:oleObj name="Формула" r:id="rId7" imgW="177569" imgH="202936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4857750"/>
                        <a:ext cx="476251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190500" y="5500689"/>
            <a:ext cx="50482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Найдем координаты точек пересечения графиков функций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72" grpId="0" animBg="1"/>
      <p:bldP spid="30774" grpId="0" animBg="1"/>
      <p:bldP spid="30777" grpId="0" animBg="1"/>
      <p:bldP spid="30778" grpId="0" animBg="1"/>
      <p:bldP spid="30782" grpId="0" animBg="1"/>
      <p:bldP spid="30786" grpId="0"/>
      <p:bldP spid="30798" grpId="0"/>
      <p:bldP spid="30799" grpId="0"/>
      <p:bldP spid="30800" grpId="0"/>
      <p:bldP spid="30812" grpId="0"/>
      <p:bldP spid="98" grpId="0" animBg="1"/>
      <p:bldP spid="100" grpId="0" animBg="1"/>
      <p:bldP spid="104" grpId="0"/>
      <p:bldP spid="105" grpId="0"/>
      <p:bldP spid="106" grpId="0"/>
      <p:bldP spid="1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2"/>
          <p:cNvSpPr>
            <a:spLocks noChangeShapeType="1"/>
          </p:cNvSpPr>
          <p:nvPr/>
        </p:nvSpPr>
        <p:spPr bwMode="auto">
          <a:xfrm flipH="1">
            <a:off x="5135034" y="3284538"/>
            <a:ext cx="652991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35033" y="765176"/>
            <a:ext cx="6654800" cy="5078413"/>
            <a:chOff x="2412" y="464"/>
            <a:chExt cx="3144" cy="3199"/>
          </a:xfrm>
        </p:grpSpPr>
        <p:sp>
          <p:nvSpPr>
            <p:cNvPr id="5156" name="Freeform 4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5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6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7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Line 8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9"/>
            <p:cNvSpPr>
              <a:spLocks/>
            </p:cNvSpPr>
            <p:nvPr/>
          </p:nvSpPr>
          <p:spPr bwMode="auto">
            <a:xfrm>
              <a:off x="242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Freeform 10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Freeform 11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Freeform 12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5" name="Freeform 13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Freeform 14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7" name="Freeform 15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Freeform 16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17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Freeform 18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Freeform 19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2" name="Freeform 20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Freeform 21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22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5" name="Freeform 23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6" name="Freeform 24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Freeform 25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8" name="Freeform 26"/>
            <p:cNvSpPr>
              <a:spLocks/>
            </p:cNvSpPr>
            <p:nvPr/>
          </p:nvSpPr>
          <p:spPr bwMode="auto">
            <a:xfrm>
              <a:off x="4944" y="480"/>
              <a:ext cx="1" cy="3160"/>
            </a:xfrm>
            <a:custGeom>
              <a:avLst/>
              <a:gdLst>
                <a:gd name="T0" fmla="*/ 0 w 1"/>
                <a:gd name="T1" fmla="*/ 0 h 3160"/>
                <a:gd name="T2" fmla="*/ 0 w 1"/>
                <a:gd name="T3" fmla="*/ 3160 h 3160"/>
                <a:gd name="T4" fmla="*/ 0 60000 65536"/>
                <a:gd name="T5" fmla="*/ 0 60000 65536"/>
                <a:gd name="T6" fmla="*/ 0 w 1"/>
                <a:gd name="T7" fmla="*/ 0 h 3160"/>
                <a:gd name="T8" fmla="*/ 1 w 1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0">
                  <a:moveTo>
                    <a:pt x="0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Freeform 27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0" name="Freeform 28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1" name="Freeform 29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2" name="Freeform 30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3" name="Freeform 31"/>
            <p:cNvSpPr>
              <a:spLocks/>
            </p:cNvSpPr>
            <p:nvPr/>
          </p:nvSpPr>
          <p:spPr bwMode="auto">
            <a:xfrm>
              <a:off x="3776" y="46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4" name="Freeform 32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5" name="Freeform 33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6" name="Freeform 34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7" name="Freeform 35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8" name="Freeform 36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9" name="Freeform 37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7" name="Line 38"/>
          <p:cNvSpPr>
            <a:spLocks noChangeShapeType="1"/>
          </p:cNvSpPr>
          <p:nvPr/>
        </p:nvSpPr>
        <p:spPr bwMode="auto">
          <a:xfrm>
            <a:off x="5232400" y="4141788"/>
            <a:ext cx="652991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39"/>
          <p:cNvSpPr>
            <a:spLocks noChangeShapeType="1"/>
          </p:cNvSpPr>
          <p:nvPr/>
        </p:nvSpPr>
        <p:spPr bwMode="auto">
          <a:xfrm flipV="1">
            <a:off x="8401051" y="765176"/>
            <a:ext cx="0" cy="5040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Text Box 40"/>
          <p:cNvSpPr txBox="1">
            <a:spLocks noChangeArrowheads="1"/>
          </p:cNvSpPr>
          <p:nvPr/>
        </p:nvSpPr>
        <p:spPr bwMode="auto">
          <a:xfrm>
            <a:off x="8688918" y="3284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69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434" y="5013325"/>
            <a:ext cx="480484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3</a:t>
            </a:r>
          </a:p>
        </p:txBody>
      </p:sp>
      <p:sp>
        <p:nvSpPr>
          <p:cNvPr id="48170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434" y="2997200"/>
            <a:ext cx="480484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1</a:t>
            </a:r>
          </a:p>
        </p:txBody>
      </p:sp>
      <p:sp>
        <p:nvSpPr>
          <p:cNvPr id="48171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434" y="4005264"/>
            <a:ext cx="480484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2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33" name="AutoShape 4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84467" y="6092826"/>
            <a:ext cx="768351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5134" name="Text Box 46"/>
          <p:cNvSpPr txBox="1">
            <a:spLocks noChangeArrowheads="1"/>
          </p:cNvSpPr>
          <p:nvPr/>
        </p:nvSpPr>
        <p:spPr bwMode="auto">
          <a:xfrm>
            <a:off x="6769101" y="0"/>
            <a:ext cx="37914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Маленький тест</a:t>
            </a:r>
          </a:p>
        </p:txBody>
      </p:sp>
      <p:sp>
        <p:nvSpPr>
          <p:cNvPr id="5135" name="Text Box 47"/>
          <p:cNvSpPr txBox="1">
            <a:spLocks noChangeArrowheads="1"/>
          </p:cNvSpPr>
          <p:nvPr/>
        </p:nvSpPr>
        <p:spPr bwMode="auto">
          <a:xfrm>
            <a:off x="0" y="0"/>
            <a:ext cx="63838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      На рисунке изображены </a:t>
            </a:r>
          </a:p>
          <a:p>
            <a:r>
              <a:rPr lang="ru-RU" sz="2400">
                <a:latin typeface="Calibri" pitchFamily="34" charset="0"/>
              </a:rPr>
              <a:t>            графики функций </a:t>
            </a:r>
          </a:p>
          <a:p>
            <a:r>
              <a:rPr lang="ru-RU" sz="2400">
                <a:latin typeface="Calibri" pitchFamily="34" charset="0"/>
              </a:rPr>
              <a:t>    у=х</a:t>
            </a:r>
            <a:r>
              <a:rPr lang="ru-RU" sz="2400" baseline="30000">
                <a:latin typeface="Calibri" pitchFamily="34" charset="0"/>
              </a:rPr>
              <a:t>2</a:t>
            </a:r>
            <a:r>
              <a:rPr lang="ru-RU" sz="2400">
                <a:latin typeface="Calibri" pitchFamily="34" charset="0"/>
              </a:rPr>
              <a:t> – 2х–3   и    у=1–х </a:t>
            </a:r>
          </a:p>
          <a:p>
            <a:r>
              <a:rPr lang="ru-RU" sz="2400">
                <a:latin typeface="Calibri" pitchFamily="34" charset="0"/>
              </a:rPr>
              <a:t> Используя графики решите </a:t>
            </a:r>
          </a:p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систему уравнений.</a:t>
            </a:r>
          </a:p>
        </p:txBody>
      </p:sp>
      <p:sp>
        <p:nvSpPr>
          <p:cNvPr id="48176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184" y="6021389"/>
            <a:ext cx="480483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4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37" name="Freeform 53"/>
          <p:cNvSpPr>
            <a:spLocks/>
          </p:cNvSpPr>
          <p:nvPr/>
        </p:nvSpPr>
        <p:spPr bwMode="auto">
          <a:xfrm>
            <a:off x="6620933" y="1409700"/>
            <a:ext cx="3386667" cy="4559300"/>
          </a:xfrm>
          <a:custGeom>
            <a:avLst/>
            <a:gdLst>
              <a:gd name="T0" fmla="*/ 0 w 1600"/>
              <a:gd name="T1" fmla="*/ 0 h 2872"/>
              <a:gd name="T2" fmla="*/ 2147483647 w 1600"/>
              <a:gd name="T3" fmla="*/ 2147483647 h 2872"/>
              <a:gd name="T4" fmla="*/ 0 60000 65536"/>
              <a:gd name="T5" fmla="*/ 0 60000 65536"/>
              <a:gd name="T6" fmla="*/ 0 w 1600"/>
              <a:gd name="T7" fmla="*/ 0 h 2872"/>
              <a:gd name="T8" fmla="*/ 1600 w 1600"/>
              <a:gd name="T9" fmla="*/ 2872 h 28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0" h="2872">
                <a:moveTo>
                  <a:pt x="0" y="0"/>
                </a:moveTo>
                <a:lnTo>
                  <a:pt x="1600" y="2872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83" name="AutoShape 55"/>
          <p:cNvSpPr>
            <a:spLocks noChangeArrowheads="1"/>
          </p:cNvSpPr>
          <p:nvPr/>
        </p:nvSpPr>
        <p:spPr bwMode="auto">
          <a:xfrm rot="21334015">
            <a:off x="5519936" y="5157192"/>
            <a:ext cx="2592917" cy="792188"/>
          </a:xfrm>
          <a:prstGeom prst="wedgeEllipseCallout">
            <a:avLst>
              <a:gd name="adj1" fmla="val -219497"/>
              <a:gd name="adj2" fmla="val -10796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ВЕРНО!</a:t>
            </a:r>
          </a:p>
        </p:txBody>
      </p:sp>
      <p:sp>
        <p:nvSpPr>
          <p:cNvPr id="48184" name="AutoShape 56"/>
          <p:cNvSpPr>
            <a:spLocks noChangeArrowheads="1"/>
          </p:cNvSpPr>
          <p:nvPr/>
        </p:nvSpPr>
        <p:spPr bwMode="auto">
          <a:xfrm>
            <a:off x="4751918" y="2708276"/>
            <a:ext cx="2880783" cy="576263"/>
          </a:xfrm>
          <a:prstGeom prst="wedgeEllipseCallout">
            <a:avLst>
              <a:gd name="adj1" fmla="val -102241"/>
              <a:gd name="adj2" fmla="val 30991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ПОДУМАЙ!</a:t>
            </a:r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 rot="21261265">
            <a:off x="4943872" y="6064565"/>
            <a:ext cx="2783416" cy="647700"/>
          </a:xfrm>
          <a:prstGeom prst="wedgeEllipseCallout">
            <a:avLst>
              <a:gd name="adj1" fmla="val -112645"/>
              <a:gd name="adj2" fmla="val -5287"/>
            </a:avLst>
          </a:prstGeom>
          <a:gradFill rotWithShape="1">
            <a:gsLst>
              <a:gs pos="0">
                <a:srgbClr val="66FFFF"/>
              </a:gs>
              <a:gs pos="50000">
                <a:srgbClr val="FFFFFF"/>
              </a:gs>
              <a:gs pos="100000">
                <a:srgbClr val="66FF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ПОДУМАЙ!</a:t>
            </a:r>
          </a:p>
        </p:txBody>
      </p:sp>
      <p:sp>
        <p:nvSpPr>
          <p:cNvPr id="5141" name="Text Box 59"/>
          <p:cNvSpPr txBox="1">
            <a:spLocks noChangeArrowheads="1"/>
          </p:cNvSpPr>
          <p:nvPr/>
        </p:nvSpPr>
        <p:spPr bwMode="auto">
          <a:xfrm>
            <a:off x="9840385" y="5516563"/>
            <a:ext cx="920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у=1–х</a:t>
            </a:r>
          </a:p>
        </p:txBody>
      </p:sp>
      <p:sp>
        <p:nvSpPr>
          <p:cNvPr id="5142" name="Text Box 61"/>
          <p:cNvSpPr txBox="1">
            <a:spLocks noChangeArrowheads="1"/>
          </p:cNvSpPr>
          <p:nvPr/>
        </p:nvSpPr>
        <p:spPr bwMode="auto">
          <a:xfrm>
            <a:off x="9359901" y="835025"/>
            <a:ext cx="1779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у=х</a:t>
            </a:r>
            <a:r>
              <a:rPr lang="ru-RU" sz="2400" baseline="30000">
                <a:latin typeface="Calibri" pitchFamily="34" charset="0"/>
              </a:rPr>
              <a:t>2</a:t>
            </a:r>
            <a:r>
              <a:rPr lang="ru-RU" sz="2400">
                <a:latin typeface="Calibri" pitchFamily="34" charset="0"/>
              </a:rPr>
              <a:t> – 2х –3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143" name="Text Box 63"/>
          <p:cNvSpPr txBox="1">
            <a:spLocks noChangeArrowheads="1"/>
          </p:cNvSpPr>
          <p:nvPr/>
        </p:nvSpPr>
        <p:spPr bwMode="auto">
          <a:xfrm>
            <a:off x="8602133" y="4141788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1   2   3  4   5   6   7</a:t>
            </a:r>
          </a:p>
        </p:txBody>
      </p:sp>
      <p:sp>
        <p:nvSpPr>
          <p:cNvPr id="5144" name="Text Box 64"/>
          <p:cNvSpPr txBox="1">
            <a:spLocks noChangeArrowheads="1"/>
          </p:cNvSpPr>
          <p:nvPr/>
        </p:nvSpPr>
        <p:spPr bwMode="auto">
          <a:xfrm>
            <a:off x="5615947" y="4141788"/>
            <a:ext cx="1973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-7 -6 -5 -4  -3  -2  -1</a:t>
            </a:r>
          </a:p>
        </p:txBody>
      </p:sp>
      <p:sp>
        <p:nvSpPr>
          <p:cNvPr id="5145" name="Text Box 65"/>
          <p:cNvSpPr txBox="1">
            <a:spLocks noChangeArrowheads="1"/>
          </p:cNvSpPr>
          <p:nvPr/>
        </p:nvSpPr>
        <p:spPr bwMode="auto">
          <a:xfrm>
            <a:off x="8081433" y="1989139"/>
            <a:ext cx="3016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7</a:t>
            </a:r>
          </a:p>
          <a:p>
            <a:r>
              <a:rPr lang="ru-RU" b="1" dirty="0">
                <a:latin typeface="Calibri" pitchFamily="34" charset="0"/>
              </a:rPr>
              <a:t>6</a:t>
            </a:r>
          </a:p>
          <a:p>
            <a:r>
              <a:rPr lang="ru-RU" b="1" dirty="0">
                <a:latin typeface="Calibri" pitchFamily="34" charset="0"/>
              </a:rPr>
              <a:t>5</a:t>
            </a:r>
          </a:p>
          <a:p>
            <a:r>
              <a:rPr lang="ru-RU" b="1" dirty="0">
                <a:latin typeface="Calibri" pitchFamily="34" charset="0"/>
              </a:rPr>
              <a:t>4</a:t>
            </a:r>
          </a:p>
          <a:p>
            <a:r>
              <a:rPr lang="ru-RU" b="1" dirty="0">
                <a:latin typeface="Calibri" pitchFamily="34" charset="0"/>
              </a:rPr>
              <a:t>3</a:t>
            </a:r>
          </a:p>
          <a:p>
            <a:r>
              <a:rPr lang="ru-RU" b="1" dirty="0">
                <a:latin typeface="Calibri" pitchFamily="34" charset="0"/>
              </a:rPr>
              <a:t>2</a:t>
            </a:r>
          </a:p>
          <a:p>
            <a:r>
              <a:rPr lang="ru-RU" b="1" dirty="0">
                <a:latin typeface="Calibri" pitchFamily="34" charset="0"/>
              </a:rPr>
              <a:t>1</a:t>
            </a:r>
          </a:p>
        </p:txBody>
      </p:sp>
      <p:sp>
        <p:nvSpPr>
          <p:cNvPr id="5146" name="Text Box 66"/>
          <p:cNvSpPr txBox="1">
            <a:spLocks noChangeArrowheads="1"/>
          </p:cNvSpPr>
          <p:nvPr/>
        </p:nvSpPr>
        <p:spPr bwMode="auto">
          <a:xfrm>
            <a:off x="8267700" y="4222750"/>
            <a:ext cx="3722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-1</a:t>
            </a:r>
          </a:p>
          <a:p>
            <a:r>
              <a:rPr lang="ru-RU" b="1">
                <a:latin typeface="Calibri" pitchFamily="34" charset="0"/>
              </a:rPr>
              <a:t>-2</a:t>
            </a:r>
          </a:p>
          <a:p>
            <a:r>
              <a:rPr lang="ru-RU" b="1">
                <a:latin typeface="Calibri" pitchFamily="34" charset="0"/>
              </a:rPr>
              <a:t>-3</a:t>
            </a:r>
          </a:p>
          <a:p>
            <a:r>
              <a:rPr lang="ru-RU" b="1">
                <a:latin typeface="Calibri" pitchFamily="34" charset="0"/>
              </a:rPr>
              <a:t>-4</a:t>
            </a:r>
          </a:p>
          <a:p>
            <a:r>
              <a:rPr lang="ru-RU" b="1">
                <a:latin typeface="Calibri" pitchFamily="34" charset="0"/>
              </a:rPr>
              <a:t>-5</a:t>
            </a:r>
          </a:p>
          <a:p>
            <a:r>
              <a:rPr lang="ru-RU" b="1">
                <a:latin typeface="Calibri" pitchFamily="34" charset="0"/>
              </a:rPr>
              <a:t>-6</a:t>
            </a:r>
          </a:p>
          <a:p>
            <a:r>
              <a:rPr lang="ru-RU" b="1">
                <a:latin typeface="Calibri" pitchFamily="34" charset="0"/>
              </a:rPr>
              <a:t>-7</a:t>
            </a:r>
          </a:p>
        </p:txBody>
      </p:sp>
      <p:sp>
        <p:nvSpPr>
          <p:cNvPr id="5147" name="Text Box 68"/>
          <p:cNvSpPr txBox="1">
            <a:spLocks noChangeArrowheads="1"/>
          </p:cNvSpPr>
          <p:nvPr/>
        </p:nvSpPr>
        <p:spPr bwMode="auto">
          <a:xfrm>
            <a:off x="1007534" y="4941889"/>
            <a:ext cx="246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(-2; 5),  (2; -3)</a:t>
            </a:r>
          </a:p>
        </p:txBody>
      </p:sp>
      <p:sp>
        <p:nvSpPr>
          <p:cNvPr id="5148" name="Text Box 69"/>
          <p:cNvSpPr txBox="1">
            <a:spLocks noChangeArrowheads="1"/>
          </p:cNvSpPr>
          <p:nvPr/>
        </p:nvSpPr>
        <p:spPr bwMode="auto">
          <a:xfrm>
            <a:off x="1007533" y="4005264"/>
            <a:ext cx="23567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х</a:t>
            </a:r>
            <a:r>
              <a:rPr lang="ru-RU" sz="3200" baseline="-25000">
                <a:latin typeface="Calibri" pitchFamily="34" charset="0"/>
              </a:rPr>
              <a:t>1</a:t>
            </a:r>
            <a:r>
              <a:rPr lang="ru-RU" sz="3200">
                <a:latin typeface="Calibri" pitchFamily="34" charset="0"/>
              </a:rPr>
              <a:t>=-2 ,  х</a:t>
            </a:r>
            <a:r>
              <a:rPr lang="ru-RU" sz="3200" baseline="-25000">
                <a:latin typeface="Calibri" pitchFamily="34" charset="0"/>
              </a:rPr>
              <a:t>2</a:t>
            </a:r>
            <a:r>
              <a:rPr lang="ru-RU" sz="3200">
                <a:latin typeface="Calibri" pitchFamily="34" charset="0"/>
              </a:rPr>
              <a:t>=2; </a:t>
            </a:r>
          </a:p>
        </p:txBody>
      </p:sp>
      <p:sp>
        <p:nvSpPr>
          <p:cNvPr id="48182" name="AutoShape 54"/>
          <p:cNvSpPr>
            <a:spLocks noChangeArrowheads="1"/>
          </p:cNvSpPr>
          <p:nvPr/>
        </p:nvSpPr>
        <p:spPr bwMode="auto">
          <a:xfrm>
            <a:off x="4559829" y="4149081"/>
            <a:ext cx="2880784" cy="576263"/>
          </a:xfrm>
          <a:prstGeom prst="wedgeEllipseCallout">
            <a:avLst>
              <a:gd name="adj1" fmla="val -88282"/>
              <a:gd name="adj2" fmla="val 27412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ПОДУМАЙ!</a:t>
            </a:r>
          </a:p>
        </p:txBody>
      </p:sp>
      <p:graphicFrame>
        <p:nvGraphicFramePr>
          <p:cNvPr id="5122" name="Object 70"/>
          <p:cNvGraphicFramePr>
            <a:graphicFrameLocks noChangeAspect="1"/>
          </p:cNvGraphicFramePr>
          <p:nvPr/>
        </p:nvGraphicFramePr>
        <p:xfrm>
          <a:off x="912284" y="1844676"/>
          <a:ext cx="3393016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Формула" r:id="rId3" imgW="1040948" imgH="482391" progId="Equation.3">
                  <p:embed/>
                </p:oleObj>
              </mc:Choice>
              <mc:Fallback>
                <p:oleObj name="Формула" r:id="rId3" imgW="1040948" imgH="482391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284" y="1844676"/>
                        <a:ext cx="3393016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" name="AutoShape 4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39185" y="188914"/>
            <a:ext cx="673100" cy="50323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51" name="Text Box 71"/>
          <p:cNvSpPr txBox="1">
            <a:spLocks noChangeArrowheads="1"/>
          </p:cNvSpPr>
          <p:nvPr/>
        </p:nvSpPr>
        <p:spPr bwMode="auto">
          <a:xfrm>
            <a:off x="912285" y="6021389"/>
            <a:ext cx="24801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Нет решений</a:t>
            </a:r>
          </a:p>
        </p:txBody>
      </p:sp>
      <p:sp>
        <p:nvSpPr>
          <p:cNvPr id="5152" name="Text Box 72"/>
          <p:cNvSpPr txBox="1">
            <a:spLocks noChangeArrowheads="1"/>
          </p:cNvSpPr>
          <p:nvPr/>
        </p:nvSpPr>
        <p:spPr bwMode="auto">
          <a:xfrm>
            <a:off x="912285" y="2997200"/>
            <a:ext cx="2372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у</a:t>
            </a:r>
            <a:r>
              <a:rPr lang="ru-RU" sz="3200" baseline="-25000">
                <a:latin typeface="Calibri" pitchFamily="34" charset="0"/>
              </a:rPr>
              <a:t>1</a:t>
            </a:r>
            <a:r>
              <a:rPr lang="ru-RU" sz="3200">
                <a:latin typeface="Calibri" pitchFamily="34" charset="0"/>
              </a:rPr>
              <a:t>=-3 ,  у</a:t>
            </a:r>
            <a:r>
              <a:rPr lang="ru-RU" sz="3200" baseline="-25000">
                <a:latin typeface="Calibri" pitchFamily="34" charset="0"/>
              </a:rPr>
              <a:t>2</a:t>
            </a:r>
            <a:r>
              <a:rPr lang="ru-RU" sz="3200">
                <a:latin typeface="Calibri" pitchFamily="34" charset="0"/>
              </a:rPr>
              <a:t>=5; </a:t>
            </a:r>
          </a:p>
        </p:txBody>
      </p:sp>
      <p:sp>
        <p:nvSpPr>
          <p:cNvPr id="5153" name="Freeform 75"/>
          <p:cNvSpPr>
            <a:spLocks/>
          </p:cNvSpPr>
          <p:nvPr/>
        </p:nvSpPr>
        <p:spPr bwMode="auto">
          <a:xfrm>
            <a:off x="7196667" y="1295400"/>
            <a:ext cx="3166533" cy="3981450"/>
          </a:xfrm>
          <a:custGeom>
            <a:avLst/>
            <a:gdLst>
              <a:gd name="T0" fmla="*/ 0 w 1496"/>
              <a:gd name="T1" fmla="*/ 2147483647 h 2508"/>
              <a:gd name="T2" fmla="*/ 2147483647 w 1496"/>
              <a:gd name="T3" fmla="*/ 2147483647 h 2508"/>
              <a:gd name="T4" fmla="*/ 2147483647 w 1496"/>
              <a:gd name="T5" fmla="*/ 2147483647 h 2508"/>
              <a:gd name="T6" fmla="*/ 2147483647 w 1496"/>
              <a:gd name="T7" fmla="*/ 2147483647 h 2508"/>
              <a:gd name="T8" fmla="*/ 2147483647 w 1496"/>
              <a:gd name="T9" fmla="*/ 2147483647 h 2508"/>
              <a:gd name="T10" fmla="*/ 2147483647 w 1496"/>
              <a:gd name="T11" fmla="*/ 2147483647 h 2508"/>
              <a:gd name="T12" fmla="*/ 2147483647 w 1496"/>
              <a:gd name="T13" fmla="*/ 2147483647 h 2508"/>
              <a:gd name="T14" fmla="*/ 2147483647 w 1496"/>
              <a:gd name="T15" fmla="*/ 2147483647 h 2508"/>
              <a:gd name="T16" fmla="*/ 2147483647 w 1496"/>
              <a:gd name="T17" fmla="*/ 0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2508"/>
              <a:gd name="T29" fmla="*/ 1496 w 1496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2508">
                <a:moveTo>
                  <a:pt x="0" y="40"/>
                </a:moveTo>
                <a:cubicBezTo>
                  <a:pt x="33" y="187"/>
                  <a:pt x="136" y="627"/>
                  <a:pt x="200" y="920"/>
                </a:cubicBezTo>
                <a:cubicBezTo>
                  <a:pt x="264" y="1213"/>
                  <a:pt x="320" y="1567"/>
                  <a:pt x="384" y="1800"/>
                </a:cubicBezTo>
                <a:cubicBezTo>
                  <a:pt x="448" y="2033"/>
                  <a:pt x="519" y="2203"/>
                  <a:pt x="584" y="2320"/>
                </a:cubicBezTo>
                <a:cubicBezTo>
                  <a:pt x="649" y="2437"/>
                  <a:pt x="711" y="2508"/>
                  <a:pt x="776" y="2504"/>
                </a:cubicBezTo>
                <a:cubicBezTo>
                  <a:pt x="841" y="2500"/>
                  <a:pt x="913" y="2415"/>
                  <a:pt x="977" y="2297"/>
                </a:cubicBezTo>
                <a:cubicBezTo>
                  <a:pt x="1041" y="2179"/>
                  <a:pt x="1096" y="2032"/>
                  <a:pt x="1158" y="1798"/>
                </a:cubicBezTo>
                <a:cubicBezTo>
                  <a:pt x="1220" y="1564"/>
                  <a:pt x="1296" y="1196"/>
                  <a:pt x="1352" y="896"/>
                </a:cubicBezTo>
                <a:cubicBezTo>
                  <a:pt x="1408" y="596"/>
                  <a:pt x="1466" y="187"/>
                  <a:pt x="1496" y="0"/>
                </a:cubicBezTo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95" name="Oval 67"/>
          <p:cNvSpPr>
            <a:spLocks noChangeArrowheads="1"/>
          </p:cNvSpPr>
          <p:nvPr/>
        </p:nvSpPr>
        <p:spPr bwMode="auto">
          <a:xfrm>
            <a:off x="9169401" y="4868864"/>
            <a:ext cx="19050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201" name="Oval 73"/>
          <p:cNvSpPr>
            <a:spLocks noChangeArrowheads="1"/>
          </p:cNvSpPr>
          <p:nvPr/>
        </p:nvSpPr>
        <p:spPr bwMode="auto">
          <a:xfrm>
            <a:off x="7535334" y="2636839"/>
            <a:ext cx="19050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53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06800" y="37576125"/>
              <a:ext cx="0" cy="0"/>
            </p14:xfrm>
          </p:contentPart>
        </mc:Choice>
        <mc:Fallback xmlns="">
          <p:pic>
            <p:nvPicPr>
              <p:cNvPr id="2253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806800" y="375761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8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8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6"/>
                  </p:tgtEl>
                </p:cond>
              </p:nextCondLst>
            </p:seq>
          </p:childTnLst>
        </p:cTn>
      </p:par>
    </p:tnLst>
    <p:bldLst>
      <p:bldP spid="5134" grpId="0"/>
      <p:bldP spid="48183" grpId="0" animBg="1"/>
      <p:bldP spid="48183" grpId="1" animBg="1"/>
      <p:bldP spid="48184" grpId="0" animBg="1"/>
      <p:bldP spid="48184" grpId="1" animBg="1"/>
      <p:bldP spid="48185" grpId="0" animBg="1"/>
      <p:bldP spid="48182" grpId="0" animBg="1"/>
      <p:bldP spid="4818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Line 70"/>
          <p:cNvSpPr>
            <a:spLocks noChangeShapeType="1"/>
          </p:cNvSpPr>
          <p:nvPr/>
        </p:nvSpPr>
        <p:spPr bwMode="auto">
          <a:xfrm flipH="1">
            <a:off x="5135034" y="3284538"/>
            <a:ext cx="652991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35033" y="765176"/>
            <a:ext cx="6654800" cy="5078413"/>
            <a:chOff x="2412" y="464"/>
            <a:chExt cx="3144" cy="3199"/>
          </a:xfrm>
        </p:grpSpPr>
        <p:sp>
          <p:nvSpPr>
            <p:cNvPr id="4133" name="Freeform 4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5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6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7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Line 8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9"/>
            <p:cNvSpPr>
              <a:spLocks/>
            </p:cNvSpPr>
            <p:nvPr/>
          </p:nvSpPr>
          <p:spPr bwMode="auto">
            <a:xfrm>
              <a:off x="242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10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11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12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13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14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15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16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17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18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19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20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21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22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23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24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25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26"/>
            <p:cNvSpPr>
              <a:spLocks/>
            </p:cNvSpPr>
            <p:nvPr/>
          </p:nvSpPr>
          <p:spPr bwMode="auto">
            <a:xfrm>
              <a:off x="4944" y="480"/>
              <a:ext cx="1" cy="3160"/>
            </a:xfrm>
            <a:custGeom>
              <a:avLst/>
              <a:gdLst>
                <a:gd name="T0" fmla="*/ 0 w 1"/>
                <a:gd name="T1" fmla="*/ 0 h 3160"/>
                <a:gd name="T2" fmla="*/ 0 w 1"/>
                <a:gd name="T3" fmla="*/ 3160 h 3160"/>
                <a:gd name="T4" fmla="*/ 0 60000 65536"/>
                <a:gd name="T5" fmla="*/ 0 60000 65536"/>
                <a:gd name="T6" fmla="*/ 0 w 1"/>
                <a:gd name="T7" fmla="*/ 0 h 3160"/>
                <a:gd name="T8" fmla="*/ 1 w 1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0">
                  <a:moveTo>
                    <a:pt x="0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27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28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29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30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31"/>
            <p:cNvSpPr>
              <a:spLocks/>
            </p:cNvSpPr>
            <p:nvPr/>
          </p:nvSpPr>
          <p:spPr bwMode="auto">
            <a:xfrm>
              <a:off x="3776" y="46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32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33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34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35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36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37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9" name="Line 38"/>
          <p:cNvSpPr>
            <a:spLocks noChangeShapeType="1"/>
          </p:cNvSpPr>
          <p:nvPr/>
        </p:nvSpPr>
        <p:spPr bwMode="auto">
          <a:xfrm>
            <a:off x="5232400" y="4141788"/>
            <a:ext cx="652991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39"/>
          <p:cNvSpPr>
            <a:spLocks noChangeShapeType="1"/>
          </p:cNvSpPr>
          <p:nvPr/>
        </p:nvSpPr>
        <p:spPr bwMode="auto">
          <a:xfrm flipV="1">
            <a:off x="8401051" y="765176"/>
            <a:ext cx="0" cy="5040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6" name="Freeform 40"/>
          <p:cNvSpPr>
            <a:spLocks/>
          </p:cNvSpPr>
          <p:nvPr/>
        </p:nvSpPr>
        <p:spPr bwMode="auto">
          <a:xfrm>
            <a:off x="7056966" y="1844675"/>
            <a:ext cx="2624667" cy="2571750"/>
          </a:xfrm>
          <a:custGeom>
            <a:avLst/>
            <a:gdLst>
              <a:gd name="T0" fmla="*/ 0 w 1240"/>
              <a:gd name="T1" fmla="*/ 0 h 1620"/>
              <a:gd name="T2" fmla="*/ 2147483647 w 1240"/>
              <a:gd name="T3" fmla="*/ 2147483647 h 1620"/>
              <a:gd name="T4" fmla="*/ 2147483647 w 1240"/>
              <a:gd name="T5" fmla="*/ 2147483647 h 1620"/>
              <a:gd name="T6" fmla="*/ 2147483647 w 1240"/>
              <a:gd name="T7" fmla="*/ 2147483647 h 1620"/>
              <a:gd name="T8" fmla="*/ 2147483647 w 1240"/>
              <a:gd name="T9" fmla="*/ 2147483647 h 1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0"/>
              <a:gd name="T16" fmla="*/ 0 h 1620"/>
              <a:gd name="T17" fmla="*/ 1240 w 1240"/>
              <a:gd name="T18" fmla="*/ 1620 h 1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0" h="1620">
                <a:moveTo>
                  <a:pt x="0" y="0"/>
                </a:moveTo>
                <a:cubicBezTo>
                  <a:pt x="43" y="154"/>
                  <a:pt x="140" y="652"/>
                  <a:pt x="248" y="922"/>
                </a:cubicBezTo>
                <a:cubicBezTo>
                  <a:pt x="356" y="1192"/>
                  <a:pt x="521" y="1616"/>
                  <a:pt x="648" y="1618"/>
                </a:cubicBezTo>
                <a:cubicBezTo>
                  <a:pt x="775" y="1620"/>
                  <a:pt x="909" y="1200"/>
                  <a:pt x="1008" y="936"/>
                </a:cubicBezTo>
                <a:cubicBezTo>
                  <a:pt x="1107" y="672"/>
                  <a:pt x="1192" y="220"/>
                  <a:pt x="1240" y="32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Text Box 42"/>
          <p:cNvSpPr txBox="1">
            <a:spLocks noChangeArrowheads="1"/>
          </p:cNvSpPr>
          <p:nvPr/>
        </p:nvSpPr>
        <p:spPr bwMode="auto">
          <a:xfrm>
            <a:off x="8688918" y="3284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104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434" y="1916114"/>
            <a:ext cx="480484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5105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434" y="4654550"/>
            <a:ext cx="480484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3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5106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434" y="3213100"/>
            <a:ext cx="480484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2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16" name="AutoShape 5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4434" y="188914"/>
            <a:ext cx="673100" cy="50323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7" name="AutoShape 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84467" y="6092826"/>
            <a:ext cx="768351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4118" name="Text Box 56"/>
          <p:cNvSpPr txBox="1">
            <a:spLocks noChangeArrowheads="1"/>
          </p:cNvSpPr>
          <p:nvPr/>
        </p:nvSpPr>
        <p:spPr bwMode="auto">
          <a:xfrm>
            <a:off x="6769101" y="0"/>
            <a:ext cx="37914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Маленький тест</a:t>
            </a:r>
          </a:p>
        </p:txBody>
      </p:sp>
      <p:sp>
        <p:nvSpPr>
          <p:cNvPr id="4119" name="Text Box 57"/>
          <p:cNvSpPr txBox="1">
            <a:spLocks noChangeArrowheads="1"/>
          </p:cNvSpPr>
          <p:nvPr/>
        </p:nvSpPr>
        <p:spPr bwMode="auto">
          <a:xfrm>
            <a:off x="1" y="836614"/>
            <a:ext cx="4006866" cy="8309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Укажите систему уравнений, </a:t>
            </a:r>
          </a:p>
          <a:p>
            <a:r>
              <a:rPr lang="ru-RU" sz="2400" dirty="0">
                <a:latin typeface="Calibri" pitchFamily="34" charset="0"/>
              </a:rPr>
              <a:t>которая не имеет решений.</a:t>
            </a:r>
          </a:p>
        </p:txBody>
      </p:sp>
      <p:graphicFrame>
        <p:nvGraphicFramePr>
          <p:cNvPr id="4098" name="Rectangle 58"/>
          <p:cNvGraphicFramePr>
            <a:graphicFrameLocks/>
          </p:cNvGraphicFramePr>
          <p:nvPr/>
        </p:nvGraphicFramePr>
        <p:xfrm>
          <a:off x="2032000" y="13970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Формула" r:id="rId3" imgW="0" imgH="0" progId="Equation.3">
                  <p:embed/>
                </p:oleObj>
              </mc:Choice>
              <mc:Fallback>
                <p:oleObj name="Формула" r:id="rId3" imgW="0" imgH="0" progId="Equation.3">
                  <p:embed/>
                  <p:pic>
                    <p:nvPicPr>
                      <p:cNvPr id="0" name="AutoShape 1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7000"/>
                        <a:ext cx="8128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19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184" y="6021389"/>
            <a:ext cx="480483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4</a:t>
            </a:r>
            <a:endParaRPr lang="ru-RU" sz="2400" b="1">
              <a:latin typeface="Calibri" pitchFamily="34" charset="0"/>
            </a:endParaRPr>
          </a:p>
        </p:txBody>
      </p:sp>
      <p:graphicFrame>
        <p:nvGraphicFramePr>
          <p:cNvPr id="4099" name="Object 67"/>
          <p:cNvGraphicFramePr>
            <a:graphicFrameLocks noChangeAspect="1"/>
          </p:cNvGraphicFramePr>
          <p:nvPr/>
        </p:nvGraphicFramePr>
        <p:xfrm>
          <a:off x="912285" y="1658938"/>
          <a:ext cx="240030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Формула" r:id="rId4" imgW="736600" imgH="482600" progId="Equation.3">
                  <p:embed/>
                </p:oleObj>
              </mc:Choice>
              <mc:Fallback>
                <p:oleObj name="Формула" r:id="rId4" imgW="736600" imgH="482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285" y="1658938"/>
                        <a:ext cx="2400300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8"/>
          <p:cNvGraphicFramePr>
            <a:graphicFrameLocks noChangeAspect="1"/>
          </p:cNvGraphicFramePr>
          <p:nvPr/>
        </p:nvGraphicFramePr>
        <p:xfrm>
          <a:off x="814918" y="2886076"/>
          <a:ext cx="2381249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Формула" r:id="rId6" imgW="723586" imgH="482391" progId="Equation.3">
                  <p:embed/>
                </p:oleObj>
              </mc:Choice>
              <mc:Fallback>
                <p:oleObj name="Формула" r:id="rId6" imgW="723586" imgH="482391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18" y="2886076"/>
                        <a:ext cx="2381249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9"/>
          <p:cNvGraphicFramePr>
            <a:graphicFrameLocks noChangeAspect="1"/>
          </p:cNvGraphicFramePr>
          <p:nvPr/>
        </p:nvGraphicFramePr>
        <p:xfrm>
          <a:off x="893234" y="4292600"/>
          <a:ext cx="231351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Формула" r:id="rId8" imgW="736600" imgH="482600" progId="Equation.3">
                  <p:embed/>
                </p:oleObj>
              </mc:Choice>
              <mc:Fallback>
                <p:oleObj name="Формула" r:id="rId8" imgW="736600" imgH="4826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34" y="4292600"/>
                        <a:ext cx="231351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Line 71"/>
          <p:cNvSpPr>
            <a:spLocks noChangeShapeType="1"/>
          </p:cNvSpPr>
          <p:nvPr/>
        </p:nvSpPr>
        <p:spPr bwMode="auto">
          <a:xfrm>
            <a:off x="5135034" y="1341438"/>
            <a:ext cx="705696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Freeform 72"/>
          <p:cNvSpPr>
            <a:spLocks/>
          </p:cNvSpPr>
          <p:nvPr/>
        </p:nvSpPr>
        <p:spPr bwMode="auto">
          <a:xfrm>
            <a:off x="6383867" y="952500"/>
            <a:ext cx="16933" cy="5054600"/>
          </a:xfrm>
          <a:custGeom>
            <a:avLst/>
            <a:gdLst>
              <a:gd name="T0" fmla="*/ 0 w 8"/>
              <a:gd name="T1" fmla="*/ 0 h 3184"/>
              <a:gd name="T2" fmla="*/ 2147483647 w 8"/>
              <a:gd name="T3" fmla="*/ 2147483647 h 3184"/>
              <a:gd name="T4" fmla="*/ 0 60000 65536"/>
              <a:gd name="T5" fmla="*/ 0 60000 65536"/>
              <a:gd name="T6" fmla="*/ 0 w 8"/>
              <a:gd name="T7" fmla="*/ 0 h 3184"/>
              <a:gd name="T8" fmla="*/ 8 w 8"/>
              <a:gd name="T9" fmla="*/ 3184 h 31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3184">
                <a:moveTo>
                  <a:pt x="0" y="0"/>
                </a:moveTo>
                <a:lnTo>
                  <a:pt x="8" y="31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109" name="AutoShape 53"/>
          <p:cNvSpPr>
            <a:spLocks noChangeArrowheads="1"/>
          </p:cNvSpPr>
          <p:nvPr/>
        </p:nvSpPr>
        <p:spPr bwMode="auto">
          <a:xfrm>
            <a:off x="4751850" y="3068961"/>
            <a:ext cx="2878667" cy="936625"/>
          </a:xfrm>
          <a:prstGeom prst="wedgeEllipseCallout">
            <a:avLst>
              <a:gd name="adj1" fmla="val -96986"/>
              <a:gd name="adj2" fmla="val 1694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ОДНО</a:t>
            </a:r>
            <a:r>
              <a:rPr lang="ru-RU" sz="2000" b="1" dirty="0">
                <a:latin typeface="Calibri" pitchFamily="34" charset="0"/>
              </a:rPr>
              <a:t> решение</a:t>
            </a:r>
          </a:p>
        </p:txBody>
      </p:sp>
      <p:sp>
        <p:nvSpPr>
          <p:cNvPr id="45110" name="AutoShape 54"/>
          <p:cNvSpPr>
            <a:spLocks noChangeArrowheads="1"/>
          </p:cNvSpPr>
          <p:nvPr/>
        </p:nvSpPr>
        <p:spPr bwMode="auto">
          <a:xfrm>
            <a:off x="4847167" y="1412875"/>
            <a:ext cx="2592917" cy="720725"/>
          </a:xfrm>
          <a:prstGeom prst="wedgeEllipseCallout">
            <a:avLst>
              <a:gd name="adj1" fmla="val -113431"/>
              <a:gd name="adj2" fmla="val 42069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ВЕРНО!</a:t>
            </a:r>
          </a:p>
        </p:txBody>
      </p:sp>
      <p:sp>
        <p:nvSpPr>
          <p:cNvPr id="45111" name="AutoShape 55"/>
          <p:cNvSpPr>
            <a:spLocks noChangeArrowheads="1"/>
          </p:cNvSpPr>
          <p:nvPr/>
        </p:nvSpPr>
        <p:spPr bwMode="auto">
          <a:xfrm>
            <a:off x="5039883" y="4581128"/>
            <a:ext cx="2976033" cy="863600"/>
          </a:xfrm>
          <a:prstGeom prst="wedgeEllipseCallout">
            <a:avLst>
              <a:gd name="adj1" fmla="val -100569"/>
              <a:gd name="adj2" fmla="val 4046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ДВА </a:t>
            </a:r>
            <a:r>
              <a:rPr lang="ru-RU" sz="2000" b="1" dirty="0">
                <a:latin typeface="Calibri" pitchFamily="34" charset="0"/>
              </a:rPr>
              <a:t>решения</a:t>
            </a:r>
          </a:p>
        </p:txBody>
      </p:sp>
      <p:sp>
        <p:nvSpPr>
          <p:cNvPr id="45120" name="AutoShape 64"/>
          <p:cNvSpPr>
            <a:spLocks noChangeArrowheads="1"/>
          </p:cNvSpPr>
          <p:nvPr/>
        </p:nvSpPr>
        <p:spPr bwMode="auto">
          <a:xfrm>
            <a:off x="7823201" y="5949950"/>
            <a:ext cx="2783417" cy="647700"/>
          </a:xfrm>
          <a:prstGeom prst="wedgeEllipseCallout">
            <a:avLst>
              <a:gd name="adj1" fmla="val -101028"/>
              <a:gd name="adj2" fmla="val 4167"/>
            </a:avLst>
          </a:prstGeom>
          <a:gradFill rotWithShape="1">
            <a:gsLst>
              <a:gs pos="0">
                <a:srgbClr val="66FFFF"/>
              </a:gs>
              <a:gs pos="50000">
                <a:srgbClr val="FFFFFF"/>
              </a:gs>
              <a:gs pos="100000">
                <a:srgbClr val="66FF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ПОДУМАЙ!</a:t>
            </a:r>
          </a:p>
        </p:txBody>
      </p:sp>
      <p:sp>
        <p:nvSpPr>
          <p:cNvPr id="45129" name="Freeform 73"/>
          <p:cNvSpPr>
            <a:spLocks/>
          </p:cNvSpPr>
          <p:nvPr/>
        </p:nvSpPr>
        <p:spPr bwMode="auto">
          <a:xfrm>
            <a:off x="7298267" y="2819400"/>
            <a:ext cx="4318000" cy="2882900"/>
          </a:xfrm>
          <a:custGeom>
            <a:avLst/>
            <a:gdLst>
              <a:gd name="T0" fmla="*/ 2147483647 w 2040"/>
              <a:gd name="T1" fmla="*/ 0 h 1816"/>
              <a:gd name="T2" fmla="*/ 0 w 2040"/>
              <a:gd name="T3" fmla="*/ 2147483647 h 1816"/>
              <a:gd name="T4" fmla="*/ 0 60000 65536"/>
              <a:gd name="T5" fmla="*/ 0 60000 65536"/>
              <a:gd name="T6" fmla="*/ 0 w 2040"/>
              <a:gd name="T7" fmla="*/ 0 h 1816"/>
              <a:gd name="T8" fmla="*/ 2040 w 2040"/>
              <a:gd name="T9" fmla="*/ 1816 h 1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0" h="1816">
                <a:moveTo>
                  <a:pt x="2040" y="0"/>
                </a:moveTo>
                <a:lnTo>
                  <a:pt x="0" y="181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Text Box 74"/>
          <p:cNvSpPr txBox="1">
            <a:spLocks noChangeArrowheads="1"/>
          </p:cNvSpPr>
          <p:nvPr/>
        </p:nvSpPr>
        <p:spPr bwMode="auto">
          <a:xfrm rot="-4188852">
            <a:off x="8765053" y="2347268"/>
            <a:ext cx="965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y=x</a:t>
            </a:r>
            <a:r>
              <a:rPr lang="en-US" sz="2400" baseline="30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-1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129" name="Text Box 75"/>
          <p:cNvSpPr txBox="1">
            <a:spLocks noChangeArrowheads="1"/>
          </p:cNvSpPr>
          <p:nvPr/>
        </p:nvSpPr>
        <p:spPr bwMode="auto">
          <a:xfrm>
            <a:off x="9251951" y="917575"/>
            <a:ext cx="1039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y-10=0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130" name="Text Box 76"/>
          <p:cNvSpPr txBox="1">
            <a:spLocks noChangeArrowheads="1"/>
          </p:cNvSpPr>
          <p:nvPr/>
        </p:nvSpPr>
        <p:spPr bwMode="auto">
          <a:xfrm rot="-2336938">
            <a:off x="10577159" y="2731443"/>
            <a:ext cx="861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x-y=3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131" name="Text Box 77"/>
          <p:cNvSpPr txBox="1">
            <a:spLocks noChangeArrowheads="1"/>
          </p:cNvSpPr>
          <p:nvPr/>
        </p:nvSpPr>
        <p:spPr bwMode="auto">
          <a:xfrm>
            <a:off x="5135034" y="2276475"/>
            <a:ext cx="936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x+5=0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132" name="Text Box 78"/>
          <p:cNvSpPr txBox="1">
            <a:spLocks noChangeArrowheads="1"/>
          </p:cNvSpPr>
          <p:nvPr/>
        </p:nvSpPr>
        <p:spPr bwMode="auto">
          <a:xfrm>
            <a:off x="912284" y="6021388"/>
            <a:ext cx="3788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Все три указанные системы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8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1885950"/>
              <a:ext cx="17463" cy="23813"/>
            </p14:xfrm>
          </p:contentPart>
        </mc:Choice>
        <mc:Fallback xmlns="">
          <p:pic>
            <p:nvPicPr>
              <p:cNvPr id="23558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080185" y="1879456"/>
                <a:ext cx="30293" cy="36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559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392575" y="23009225"/>
              <a:ext cx="0" cy="0"/>
            </p14:xfrm>
          </p:contentPart>
        </mc:Choice>
        <mc:Fallback xmlns="">
          <p:pic>
            <p:nvPicPr>
              <p:cNvPr id="23559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392575" y="230092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560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0" y="1778000"/>
              <a:ext cx="1588" cy="31750"/>
            </p14:xfrm>
          </p:contentPart>
        </mc:Choice>
        <mc:Fallback xmlns="">
          <p:pic>
            <p:nvPicPr>
              <p:cNvPr id="23560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102462" y="1768619"/>
                <a:ext cx="84164" cy="50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56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774500" y="102823963"/>
              <a:ext cx="0" cy="0"/>
            </p14:xfrm>
          </p:contentPart>
        </mc:Choice>
        <mc:Fallback xmlns="">
          <p:pic>
            <p:nvPicPr>
              <p:cNvPr id="2356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774500" y="1028239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56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5550" y="39649400"/>
              <a:ext cx="0" cy="0"/>
            </p14:xfrm>
          </p:contentPart>
        </mc:Choice>
        <mc:Fallback xmlns="">
          <p:pic>
            <p:nvPicPr>
              <p:cNvPr id="2356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695550" y="3964940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5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4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45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9"/>
                  </p:tgtEl>
                </p:cond>
              </p:nextCondLst>
            </p:seq>
          </p:childTnLst>
        </p:cTn>
      </p:par>
    </p:tnLst>
    <p:bldLst>
      <p:bldP spid="4118" grpId="0"/>
      <p:bldP spid="4119" grpId="0" animBg="1"/>
      <p:bldP spid="45109" grpId="0" animBg="1"/>
      <p:bldP spid="45109" grpId="1" animBg="1"/>
      <p:bldP spid="45110" grpId="0" animBg="1"/>
      <p:bldP spid="45110" grpId="1" animBg="1"/>
      <p:bldP spid="45111" grpId="0" animBg="1"/>
      <p:bldP spid="45111" grpId="1" animBg="1"/>
      <p:bldP spid="451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793" y="0"/>
            <a:ext cx="9167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5135034" y="3284538"/>
            <a:ext cx="652991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35033" y="765176"/>
            <a:ext cx="6654800" cy="5078413"/>
            <a:chOff x="2412" y="464"/>
            <a:chExt cx="3144" cy="3199"/>
          </a:xfrm>
        </p:grpSpPr>
        <p:sp>
          <p:nvSpPr>
            <p:cNvPr id="6177" name="Freeform 4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Freeform 5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Freeform 6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Freeform 7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Line 8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Freeform 9"/>
            <p:cNvSpPr>
              <a:spLocks/>
            </p:cNvSpPr>
            <p:nvPr/>
          </p:nvSpPr>
          <p:spPr bwMode="auto">
            <a:xfrm>
              <a:off x="242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Freeform 10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Freeform 11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Freeform 12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Freeform 13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Freeform 14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Freeform 15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Freeform 16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Freeform 17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Freeform 18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Freeform 19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Freeform 20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Freeform 21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Freeform 22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Freeform 23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Freeform 24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Freeform 25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9" name="Freeform 26"/>
            <p:cNvSpPr>
              <a:spLocks/>
            </p:cNvSpPr>
            <p:nvPr/>
          </p:nvSpPr>
          <p:spPr bwMode="auto">
            <a:xfrm>
              <a:off x="4944" y="480"/>
              <a:ext cx="1" cy="3160"/>
            </a:xfrm>
            <a:custGeom>
              <a:avLst/>
              <a:gdLst>
                <a:gd name="T0" fmla="*/ 0 w 1"/>
                <a:gd name="T1" fmla="*/ 0 h 3160"/>
                <a:gd name="T2" fmla="*/ 0 w 1"/>
                <a:gd name="T3" fmla="*/ 3160 h 3160"/>
                <a:gd name="T4" fmla="*/ 0 60000 65536"/>
                <a:gd name="T5" fmla="*/ 0 60000 65536"/>
                <a:gd name="T6" fmla="*/ 0 w 1"/>
                <a:gd name="T7" fmla="*/ 0 h 3160"/>
                <a:gd name="T8" fmla="*/ 1 w 1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0">
                  <a:moveTo>
                    <a:pt x="0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0" name="Freeform 27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1" name="Freeform 28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Freeform 29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Freeform 30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Freeform 31"/>
            <p:cNvSpPr>
              <a:spLocks/>
            </p:cNvSpPr>
            <p:nvPr/>
          </p:nvSpPr>
          <p:spPr bwMode="auto">
            <a:xfrm>
              <a:off x="3776" y="46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5" name="Freeform 32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Freeform 33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Freeform 34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Freeform 35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Freeform 36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Freeform 37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9" name="Line 38"/>
          <p:cNvSpPr>
            <a:spLocks noChangeShapeType="1"/>
          </p:cNvSpPr>
          <p:nvPr/>
        </p:nvSpPr>
        <p:spPr bwMode="auto">
          <a:xfrm>
            <a:off x="5232400" y="4141788"/>
            <a:ext cx="652991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39"/>
          <p:cNvSpPr>
            <a:spLocks noChangeShapeType="1"/>
          </p:cNvSpPr>
          <p:nvPr/>
        </p:nvSpPr>
        <p:spPr bwMode="auto">
          <a:xfrm flipV="1">
            <a:off x="8401051" y="765176"/>
            <a:ext cx="0" cy="5040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1" name="Text Box 40"/>
          <p:cNvSpPr txBox="1">
            <a:spLocks noChangeArrowheads="1"/>
          </p:cNvSpPr>
          <p:nvPr/>
        </p:nvSpPr>
        <p:spPr bwMode="auto">
          <a:xfrm>
            <a:off x="8688918" y="3284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65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434" y="5013325"/>
            <a:ext cx="480484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3</a:t>
            </a:r>
          </a:p>
        </p:txBody>
      </p:sp>
      <p:sp>
        <p:nvSpPr>
          <p:cNvPr id="52266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434" y="3933825"/>
            <a:ext cx="480484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2</a:t>
            </a:r>
          </a:p>
        </p:txBody>
      </p:sp>
      <p:sp>
        <p:nvSpPr>
          <p:cNvPr id="52267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434" y="2997200"/>
            <a:ext cx="480484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1</a:t>
            </a:r>
          </a:p>
        </p:txBody>
      </p:sp>
      <p:sp>
        <p:nvSpPr>
          <p:cNvPr id="6155" name="AutoShape 4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84467" y="6092826"/>
            <a:ext cx="768351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6156" name="Text Box 45"/>
          <p:cNvSpPr txBox="1">
            <a:spLocks noChangeArrowheads="1"/>
          </p:cNvSpPr>
          <p:nvPr/>
        </p:nvSpPr>
        <p:spPr bwMode="auto">
          <a:xfrm>
            <a:off x="6769101" y="0"/>
            <a:ext cx="37914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Маленький тест</a:t>
            </a:r>
          </a:p>
        </p:txBody>
      </p:sp>
      <p:sp>
        <p:nvSpPr>
          <p:cNvPr id="6157" name="Text Box 46"/>
          <p:cNvSpPr txBox="1">
            <a:spLocks noChangeArrowheads="1"/>
          </p:cNvSpPr>
          <p:nvPr/>
        </p:nvSpPr>
        <p:spPr bwMode="auto">
          <a:xfrm>
            <a:off x="0" y="0"/>
            <a:ext cx="63838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      На рисунке изображены </a:t>
            </a:r>
          </a:p>
          <a:p>
            <a:r>
              <a:rPr lang="ru-RU" sz="2400">
                <a:latin typeface="Calibri" pitchFamily="34" charset="0"/>
              </a:rPr>
              <a:t>            графики функций </a:t>
            </a:r>
          </a:p>
          <a:p>
            <a:r>
              <a:rPr lang="ru-RU" sz="2400">
                <a:latin typeface="Calibri" pitchFamily="34" charset="0"/>
              </a:rPr>
              <a:t>              у= х</a:t>
            </a:r>
            <a:r>
              <a:rPr lang="ru-RU" sz="2400" baseline="30000">
                <a:latin typeface="Calibri" pitchFamily="34" charset="0"/>
              </a:rPr>
              <a:t>3</a:t>
            </a:r>
            <a:r>
              <a:rPr lang="ru-RU" sz="2400">
                <a:latin typeface="Calibri" pitchFamily="34" charset="0"/>
              </a:rPr>
              <a:t>   и    у=2х+4</a:t>
            </a:r>
          </a:p>
          <a:p>
            <a:r>
              <a:rPr lang="ru-RU" sz="2400">
                <a:latin typeface="Calibri" pitchFamily="34" charset="0"/>
              </a:rPr>
              <a:t> Используя графики решите </a:t>
            </a:r>
          </a:p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 систему уравнений</a:t>
            </a:r>
            <a:r>
              <a:rPr lang="ru-RU" sz="2400">
                <a:latin typeface="Calibri" pitchFamily="34" charset="0"/>
              </a:rPr>
              <a:t>  </a:t>
            </a:r>
          </a:p>
        </p:txBody>
      </p:sp>
      <p:sp>
        <p:nvSpPr>
          <p:cNvPr id="5227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184" y="6021389"/>
            <a:ext cx="480483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4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159" name="Freeform 48"/>
          <p:cNvSpPr>
            <a:spLocks/>
          </p:cNvSpPr>
          <p:nvPr/>
        </p:nvSpPr>
        <p:spPr bwMode="auto">
          <a:xfrm>
            <a:off x="6112933" y="1219200"/>
            <a:ext cx="3640667" cy="5003800"/>
          </a:xfrm>
          <a:custGeom>
            <a:avLst/>
            <a:gdLst>
              <a:gd name="T0" fmla="*/ 2147483647 w 1720"/>
              <a:gd name="T1" fmla="*/ 0 h 3152"/>
              <a:gd name="T2" fmla="*/ 0 w 1720"/>
              <a:gd name="T3" fmla="*/ 2147483647 h 3152"/>
              <a:gd name="T4" fmla="*/ 0 60000 65536"/>
              <a:gd name="T5" fmla="*/ 0 60000 65536"/>
              <a:gd name="T6" fmla="*/ 0 w 1720"/>
              <a:gd name="T7" fmla="*/ 0 h 3152"/>
              <a:gd name="T8" fmla="*/ 1720 w 1720"/>
              <a:gd name="T9" fmla="*/ 3152 h 3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20" h="3152">
                <a:moveTo>
                  <a:pt x="1720" y="0"/>
                </a:moveTo>
                <a:lnTo>
                  <a:pt x="0" y="3152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73" name="AutoShape 49"/>
          <p:cNvSpPr>
            <a:spLocks noChangeArrowheads="1"/>
          </p:cNvSpPr>
          <p:nvPr/>
        </p:nvSpPr>
        <p:spPr bwMode="auto">
          <a:xfrm>
            <a:off x="3888318" y="3357563"/>
            <a:ext cx="2880783" cy="576262"/>
          </a:xfrm>
          <a:prstGeom prst="wedgeEllipseCallout">
            <a:avLst>
              <a:gd name="adj1" fmla="val -95773"/>
              <a:gd name="adj2" fmla="val 86088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ПОДУМАЙ!</a:t>
            </a:r>
          </a:p>
        </p:txBody>
      </p:sp>
      <p:sp>
        <p:nvSpPr>
          <p:cNvPr id="52274" name="AutoShape 50"/>
          <p:cNvSpPr>
            <a:spLocks noChangeArrowheads="1"/>
          </p:cNvSpPr>
          <p:nvPr/>
        </p:nvSpPr>
        <p:spPr bwMode="auto">
          <a:xfrm>
            <a:off x="5615517" y="5876925"/>
            <a:ext cx="2783416" cy="647700"/>
          </a:xfrm>
          <a:prstGeom prst="wedgeEllipseCallout">
            <a:avLst>
              <a:gd name="adj1" fmla="val -111977"/>
              <a:gd name="adj2" fmla="val 16421"/>
            </a:avLst>
          </a:prstGeom>
          <a:gradFill rotWithShape="1">
            <a:gsLst>
              <a:gs pos="0">
                <a:srgbClr val="66FFFF"/>
              </a:gs>
              <a:gs pos="50000">
                <a:srgbClr val="FFFFFF"/>
              </a:gs>
              <a:gs pos="100000">
                <a:srgbClr val="66FF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ПОДУМАЙ!</a:t>
            </a:r>
          </a:p>
        </p:txBody>
      </p:sp>
      <p:sp>
        <p:nvSpPr>
          <p:cNvPr id="6162" name="Text Box 51"/>
          <p:cNvSpPr txBox="1">
            <a:spLocks noChangeArrowheads="1"/>
          </p:cNvSpPr>
          <p:nvPr/>
        </p:nvSpPr>
        <p:spPr bwMode="auto">
          <a:xfrm rot="-3550340">
            <a:off x="6252298" y="4795193"/>
            <a:ext cx="107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у=2х+4</a:t>
            </a:r>
          </a:p>
        </p:txBody>
      </p:sp>
      <p:sp>
        <p:nvSpPr>
          <p:cNvPr id="6163" name="Text Box 52"/>
          <p:cNvSpPr txBox="1">
            <a:spLocks noChangeArrowheads="1"/>
          </p:cNvSpPr>
          <p:nvPr/>
        </p:nvSpPr>
        <p:spPr bwMode="auto">
          <a:xfrm>
            <a:off x="8401051" y="836613"/>
            <a:ext cx="768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у=х</a:t>
            </a:r>
            <a:r>
              <a:rPr lang="ru-RU" sz="2400" baseline="30000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6164" name="Text Box 53"/>
          <p:cNvSpPr txBox="1">
            <a:spLocks noChangeArrowheads="1"/>
          </p:cNvSpPr>
          <p:nvPr/>
        </p:nvSpPr>
        <p:spPr bwMode="auto">
          <a:xfrm>
            <a:off x="8697384" y="4141788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1   2   3  4   5   6   7</a:t>
            </a:r>
          </a:p>
        </p:txBody>
      </p:sp>
      <p:sp>
        <p:nvSpPr>
          <p:cNvPr id="6165" name="Text Box 54"/>
          <p:cNvSpPr txBox="1">
            <a:spLocks noChangeArrowheads="1"/>
          </p:cNvSpPr>
          <p:nvPr/>
        </p:nvSpPr>
        <p:spPr bwMode="auto">
          <a:xfrm>
            <a:off x="5327651" y="4141788"/>
            <a:ext cx="1973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-7 -6 -5 -4  -3  -2  -1</a:t>
            </a:r>
          </a:p>
        </p:txBody>
      </p:sp>
      <p:sp>
        <p:nvSpPr>
          <p:cNvPr id="6166" name="Text Box 55"/>
          <p:cNvSpPr txBox="1">
            <a:spLocks noChangeArrowheads="1"/>
          </p:cNvSpPr>
          <p:nvPr/>
        </p:nvSpPr>
        <p:spPr bwMode="auto">
          <a:xfrm>
            <a:off x="8081433" y="1700214"/>
            <a:ext cx="3016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8</a:t>
            </a:r>
          </a:p>
          <a:p>
            <a:r>
              <a:rPr lang="ru-RU" b="1">
                <a:latin typeface="Calibri" pitchFamily="34" charset="0"/>
              </a:rPr>
              <a:t>7</a:t>
            </a:r>
          </a:p>
          <a:p>
            <a:r>
              <a:rPr lang="ru-RU" b="1">
                <a:latin typeface="Calibri" pitchFamily="34" charset="0"/>
              </a:rPr>
              <a:t>6</a:t>
            </a:r>
          </a:p>
          <a:p>
            <a:r>
              <a:rPr lang="ru-RU" b="1">
                <a:latin typeface="Calibri" pitchFamily="34" charset="0"/>
              </a:rPr>
              <a:t>5</a:t>
            </a:r>
          </a:p>
          <a:p>
            <a:r>
              <a:rPr lang="ru-RU" b="1">
                <a:latin typeface="Calibri" pitchFamily="34" charset="0"/>
              </a:rPr>
              <a:t>4</a:t>
            </a:r>
          </a:p>
          <a:p>
            <a:r>
              <a:rPr lang="ru-RU" b="1">
                <a:latin typeface="Calibri" pitchFamily="34" charset="0"/>
              </a:rPr>
              <a:t>3</a:t>
            </a:r>
          </a:p>
          <a:p>
            <a:r>
              <a:rPr lang="ru-RU" b="1">
                <a:latin typeface="Calibri" pitchFamily="34" charset="0"/>
              </a:rPr>
              <a:t>2</a:t>
            </a:r>
          </a:p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6167" name="Text Box 56"/>
          <p:cNvSpPr txBox="1">
            <a:spLocks noChangeArrowheads="1"/>
          </p:cNvSpPr>
          <p:nvPr/>
        </p:nvSpPr>
        <p:spPr bwMode="auto">
          <a:xfrm>
            <a:off x="8267700" y="4222750"/>
            <a:ext cx="3722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-1</a:t>
            </a:r>
          </a:p>
          <a:p>
            <a:r>
              <a:rPr lang="ru-RU" b="1">
                <a:latin typeface="Calibri" pitchFamily="34" charset="0"/>
              </a:rPr>
              <a:t>-2</a:t>
            </a:r>
          </a:p>
          <a:p>
            <a:r>
              <a:rPr lang="ru-RU" b="1">
                <a:latin typeface="Calibri" pitchFamily="34" charset="0"/>
              </a:rPr>
              <a:t>-3</a:t>
            </a:r>
          </a:p>
          <a:p>
            <a:r>
              <a:rPr lang="ru-RU" b="1">
                <a:latin typeface="Calibri" pitchFamily="34" charset="0"/>
              </a:rPr>
              <a:t>-4</a:t>
            </a:r>
          </a:p>
          <a:p>
            <a:r>
              <a:rPr lang="ru-RU" b="1">
                <a:latin typeface="Calibri" pitchFamily="34" charset="0"/>
              </a:rPr>
              <a:t>-5</a:t>
            </a:r>
          </a:p>
          <a:p>
            <a:r>
              <a:rPr lang="ru-RU" b="1">
                <a:latin typeface="Calibri" pitchFamily="34" charset="0"/>
              </a:rPr>
              <a:t>-6</a:t>
            </a:r>
          </a:p>
          <a:p>
            <a:r>
              <a:rPr lang="ru-RU" b="1">
                <a:latin typeface="Calibri" pitchFamily="34" charset="0"/>
              </a:rPr>
              <a:t>-7</a:t>
            </a:r>
          </a:p>
        </p:txBody>
      </p:sp>
      <p:sp>
        <p:nvSpPr>
          <p:cNvPr id="6168" name="Text Box 57"/>
          <p:cNvSpPr txBox="1">
            <a:spLocks noChangeArrowheads="1"/>
          </p:cNvSpPr>
          <p:nvPr/>
        </p:nvSpPr>
        <p:spPr bwMode="auto">
          <a:xfrm>
            <a:off x="1007533" y="4941889"/>
            <a:ext cx="10550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(2; 8)</a:t>
            </a:r>
          </a:p>
        </p:txBody>
      </p:sp>
      <p:sp>
        <p:nvSpPr>
          <p:cNvPr id="6169" name="Text Box 58"/>
          <p:cNvSpPr txBox="1">
            <a:spLocks noChangeArrowheads="1"/>
          </p:cNvSpPr>
          <p:nvPr/>
        </p:nvSpPr>
        <p:spPr bwMode="auto">
          <a:xfrm>
            <a:off x="1102785" y="3933825"/>
            <a:ext cx="23567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х</a:t>
            </a:r>
            <a:r>
              <a:rPr lang="ru-RU" sz="3200" baseline="-25000">
                <a:latin typeface="Calibri" pitchFamily="34" charset="0"/>
              </a:rPr>
              <a:t>1</a:t>
            </a:r>
            <a:r>
              <a:rPr lang="ru-RU" sz="3200">
                <a:latin typeface="Calibri" pitchFamily="34" charset="0"/>
              </a:rPr>
              <a:t>=-2 ,  х</a:t>
            </a:r>
            <a:r>
              <a:rPr lang="ru-RU" sz="3200" baseline="-25000">
                <a:latin typeface="Calibri" pitchFamily="34" charset="0"/>
              </a:rPr>
              <a:t>2</a:t>
            </a:r>
            <a:r>
              <a:rPr lang="ru-RU" sz="3200">
                <a:latin typeface="Calibri" pitchFamily="34" charset="0"/>
              </a:rPr>
              <a:t>=2; </a:t>
            </a:r>
          </a:p>
        </p:txBody>
      </p:sp>
      <p:sp>
        <p:nvSpPr>
          <p:cNvPr id="52283" name="AutoShape 59"/>
          <p:cNvSpPr>
            <a:spLocks noChangeArrowheads="1"/>
          </p:cNvSpPr>
          <p:nvPr/>
        </p:nvSpPr>
        <p:spPr bwMode="auto">
          <a:xfrm>
            <a:off x="3600451" y="2708276"/>
            <a:ext cx="2880783" cy="576263"/>
          </a:xfrm>
          <a:prstGeom prst="wedgeEllipseCallout">
            <a:avLst>
              <a:gd name="adj1" fmla="val -92394"/>
              <a:gd name="adj2" fmla="val 80301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ПОДУМАЙ!</a:t>
            </a:r>
          </a:p>
        </p:txBody>
      </p:sp>
      <p:sp>
        <p:nvSpPr>
          <p:cNvPr id="6171" name="AutoShape 6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39185" y="188914"/>
            <a:ext cx="673100" cy="50323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72" name="Text Box 61"/>
          <p:cNvSpPr txBox="1">
            <a:spLocks noChangeArrowheads="1"/>
          </p:cNvSpPr>
          <p:nvPr/>
        </p:nvSpPr>
        <p:spPr bwMode="auto">
          <a:xfrm>
            <a:off x="912285" y="6021389"/>
            <a:ext cx="24801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Нет решений</a:t>
            </a:r>
          </a:p>
        </p:txBody>
      </p:sp>
      <p:sp>
        <p:nvSpPr>
          <p:cNvPr id="6173" name="Text Box 62"/>
          <p:cNvSpPr txBox="1">
            <a:spLocks noChangeArrowheads="1"/>
          </p:cNvSpPr>
          <p:nvPr/>
        </p:nvSpPr>
        <p:spPr bwMode="auto">
          <a:xfrm>
            <a:off x="912284" y="2997200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х = 2  </a:t>
            </a:r>
          </a:p>
        </p:txBody>
      </p:sp>
      <p:sp>
        <p:nvSpPr>
          <p:cNvPr id="52292" name="AutoShape 68"/>
          <p:cNvSpPr>
            <a:spLocks noChangeArrowheads="1"/>
          </p:cNvSpPr>
          <p:nvPr/>
        </p:nvSpPr>
        <p:spPr bwMode="auto">
          <a:xfrm>
            <a:off x="2927351" y="4508501"/>
            <a:ext cx="2592916" cy="720725"/>
          </a:xfrm>
          <a:prstGeom prst="wedgeEllipseCallout">
            <a:avLst>
              <a:gd name="adj1" fmla="val -74569"/>
              <a:gd name="adj2" fmla="val 92954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ВЕРНО!</a:t>
            </a:r>
          </a:p>
        </p:txBody>
      </p:sp>
      <p:sp>
        <p:nvSpPr>
          <p:cNvPr id="6175" name="Freeform 69"/>
          <p:cNvSpPr>
            <a:spLocks/>
          </p:cNvSpPr>
          <p:nvPr/>
        </p:nvSpPr>
        <p:spPr bwMode="auto">
          <a:xfrm>
            <a:off x="7535333" y="762001"/>
            <a:ext cx="1981200" cy="5980113"/>
          </a:xfrm>
          <a:custGeom>
            <a:avLst/>
            <a:gdLst>
              <a:gd name="T0" fmla="*/ 2147483647 w 936"/>
              <a:gd name="T1" fmla="*/ 0 h 3767"/>
              <a:gd name="T2" fmla="*/ 2147483647 w 936"/>
              <a:gd name="T3" fmla="*/ 2147483647 h 3767"/>
              <a:gd name="T4" fmla="*/ 2147483647 w 936"/>
              <a:gd name="T5" fmla="*/ 2147483647 h 3767"/>
              <a:gd name="T6" fmla="*/ 2147483647 w 936"/>
              <a:gd name="T7" fmla="*/ 2147483647 h 3767"/>
              <a:gd name="T8" fmla="*/ 2147483647 w 936"/>
              <a:gd name="T9" fmla="*/ 2147483647 h 3767"/>
              <a:gd name="T10" fmla="*/ 2147483647 w 936"/>
              <a:gd name="T11" fmla="*/ 2147483647 h 3767"/>
              <a:gd name="T12" fmla="*/ 2147483647 w 936"/>
              <a:gd name="T13" fmla="*/ 2147483647 h 3767"/>
              <a:gd name="T14" fmla="*/ 0 w 936"/>
              <a:gd name="T15" fmla="*/ 2147483647 h 37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6"/>
              <a:gd name="T25" fmla="*/ 0 h 3767"/>
              <a:gd name="T26" fmla="*/ 936 w 936"/>
              <a:gd name="T27" fmla="*/ 3767 h 37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6" h="3767">
                <a:moveTo>
                  <a:pt x="936" y="0"/>
                </a:moveTo>
                <a:cubicBezTo>
                  <a:pt x="916" y="121"/>
                  <a:pt x="848" y="504"/>
                  <a:pt x="816" y="728"/>
                </a:cubicBezTo>
                <a:cubicBezTo>
                  <a:pt x="784" y="952"/>
                  <a:pt x="779" y="1144"/>
                  <a:pt x="744" y="1344"/>
                </a:cubicBezTo>
                <a:cubicBezTo>
                  <a:pt x="709" y="1544"/>
                  <a:pt x="661" y="1799"/>
                  <a:pt x="608" y="1928"/>
                </a:cubicBezTo>
                <a:cubicBezTo>
                  <a:pt x="555" y="2057"/>
                  <a:pt x="483" y="2060"/>
                  <a:pt x="424" y="2120"/>
                </a:cubicBezTo>
                <a:cubicBezTo>
                  <a:pt x="365" y="2180"/>
                  <a:pt x="301" y="2185"/>
                  <a:pt x="256" y="2288"/>
                </a:cubicBezTo>
                <a:cubicBezTo>
                  <a:pt x="211" y="2391"/>
                  <a:pt x="195" y="2490"/>
                  <a:pt x="152" y="2736"/>
                </a:cubicBezTo>
                <a:cubicBezTo>
                  <a:pt x="109" y="2982"/>
                  <a:pt x="32" y="3552"/>
                  <a:pt x="0" y="3767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89" name="Oval 65"/>
          <p:cNvSpPr>
            <a:spLocks noChangeArrowheads="1"/>
          </p:cNvSpPr>
          <p:nvPr/>
        </p:nvSpPr>
        <p:spPr bwMode="auto">
          <a:xfrm>
            <a:off x="9169401" y="1846263"/>
            <a:ext cx="19050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146" name="Object 70"/>
          <p:cNvGraphicFramePr>
            <a:graphicFrameLocks noChangeAspect="1"/>
          </p:cNvGraphicFramePr>
          <p:nvPr/>
        </p:nvGraphicFramePr>
        <p:xfrm>
          <a:off x="789518" y="1773238"/>
          <a:ext cx="2482849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Формула" r:id="rId3" imgW="761669" imgH="482391" progId="Equation.3">
                  <p:embed/>
                </p:oleObj>
              </mc:Choice>
              <mc:Fallback>
                <p:oleObj name="Формула" r:id="rId3" imgW="761669" imgH="48239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518" y="1773238"/>
                        <a:ext cx="2482849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2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71"/>
                  </p:tgtEl>
                </p:cond>
              </p:nextCondLst>
            </p:seq>
          </p:childTnLst>
        </p:cTn>
      </p:par>
    </p:tnLst>
    <p:bldLst>
      <p:bldP spid="6156" grpId="0"/>
      <p:bldP spid="52273" grpId="0" animBg="1"/>
      <p:bldP spid="52273" grpId="1" animBg="1"/>
      <p:bldP spid="52274" grpId="0" animBg="1"/>
      <p:bldP spid="52283" grpId="0" animBg="1"/>
      <p:bldP spid="52283" grpId="1" animBg="1"/>
      <p:bldP spid="52292" grpId="0" animBg="1"/>
      <p:bldP spid="5229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06" name="Freeform 154"/>
          <p:cNvSpPr>
            <a:spLocks/>
          </p:cNvSpPr>
          <p:nvPr/>
        </p:nvSpPr>
        <p:spPr bwMode="auto">
          <a:xfrm>
            <a:off x="9088967" y="1700214"/>
            <a:ext cx="1600200" cy="941387"/>
          </a:xfrm>
          <a:custGeom>
            <a:avLst/>
            <a:gdLst>
              <a:gd name="T0" fmla="*/ 0 w 536"/>
              <a:gd name="T1" fmla="*/ 2147483647 h 411"/>
              <a:gd name="T2" fmla="*/ 2147483647 w 536"/>
              <a:gd name="T3" fmla="*/ 0 h 411"/>
              <a:gd name="T4" fmla="*/ 2147483647 w 536"/>
              <a:gd name="T5" fmla="*/ 2147483647 h 411"/>
              <a:gd name="T6" fmla="*/ 2147483647 w 536"/>
              <a:gd name="T7" fmla="*/ 2147483647 h 411"/>
              <a:gd name="T8" fmla="*/ 2147483647 w 536"/>
              <a:gd name="T9" fmla="*/ 2147483647 h 411"/>
              <a:gd name="T10" fmla="*/ 0 w 536"/>
              <a:gd name="T11" fmla="*/ 2147483647 h 4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6"/>
              <a:gd name="T19" fmla="*/ 0 h 411"/>
              <a:gd name="T20" fmla="*/ 536 w 536"/>
              <a:gd name="T21" fmla="*/ 411 h 4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6" h="411">
                <a:moveTo>
                  <a:pt x="0" y="411"/>
                </a:moveTo>
                <a:lnTo>
                  <a:pt x="212" y="0"/>
                </a:lnTo>
                <a:lnTo>
                  <a:pt x="484" y="45"/>
                </a:lnTo>
                <a:lnTo>
                  <a:pt x="529" y="181"/>
                </a:lnTo>
                <a:lnTo>
                  <a:pt x="536" y="387"/>
                </a:lnTo>
                <a:lnTo>
                  <a:pt x="0" y="411"/>
                </a:ln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305" name="Freeform 153"/>
          <p:cNvSpPr>
            <a:spLocks/>
          </p:cNvSpPr>
          <p:nvPr/>
        </p:nvSpPr>
        <p:spPr bwMode="auto">
          <a:xfrm>
            <a:off x="10160000" y="1700214"/>
            <a:ext cx="1600200" cy="941387"/>
          </a:xfrm>
          <a:custGeom>
            <a:avLst/>
            <a:gdLst>
              <a:gd name="T0" fmla="*/ 0 w 536"/>
              <a:gd name="T1" fmla="*/ 2147483647 h 411"/>
              <a:gd name="T2" fmla="*/ 2147483647 w 536"/>
              <a:gd name="T3" fmla="*/ 0 h 411"/>
              <a:gd name="T4" fmla="*/ 2147483647 w 536"/>
              <a:gd name="T5" fmla="*/ 2147483647 h 411"/>
              <a:gd name="T6" fmla="*/ 2147483647 w 536"/>
              <a:gd name="T7" fmla="*/ 2147483647 h 411"/>
              <a:gd name="T8" fmla="*/ 2147483647 w 536"/>
              <a:gd name="T9" fmla="*/ 2147483647 h 411"/>
              <a:gd name="T10" fmla="*/ 0 w 536"/>
              <a:gd name="T11" fmla="*/ 2147483647 h 4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6"/>
              <a:gd name="T19" fmla="*/ 0 h 411"/>
              <a:gd name="T20" fmla="*/ 536 w 536"/>
              <a:gd name="T21" fmla="*/ 411 h 4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6" h="411">
                <a:moveTo>
                  <a:pt x="0" y="411"/>
                </a:moveTo>
                <a:lnTo>
                  <a:pt x="212" y="0"/>
                </a:lnTo>
                <a:lnTo>
                  <a:pt x="484" y="45"/>
                </a:lnTo>
                <a:lnTo>
                  <a:pt x="529" y="181"/>
                </a:lnTo>
                <a:lnTo>
                  <a:pt x="536" y="387"/>
                </a:lnTo>
                <a:lnTo>
                  <a:pt x="0" y="411"/>
                </a:ln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113185" y="908051"/>
            <a:ext cx="3551767" cy="2519363"/>
            <a:chOff x="748" y="2160"/>
            <a:chExt cx="1678" cy="1587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748" y="2251"/>
              <a:ext cx="1633" cy="1496"/>
              <a:chOff x="748" y="2251"/>
              <a:chExt cx="1633" cy="1496"/>
            </a:xfrm>
          </p:grpSpPr>
          <p:sp>
            <p:nvSpPr>
              <p:cNvPr id="7295" name="Line 29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6" name="Line 30"/>
              <p:cNvSpPr>
                <a:spLocks noChangeShapeType="1"/>
              </p:cNvSpPr>
              <p:nvPr/>
            </p:nvSpPr>
            <p:spPr bwMode="auto">
              <a:xfrm>
                <a:off x="748" y="3747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7" name="Line 31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8" name="Line 32"/>
              <p:cNvSpPr>
                <a:spLocks noChangeShapeType="1"/>
              </p:cNvSpPr>
              <p:nvPr/>
            </p:nvSpPr>
            <p:spPr bwMode="auto">
              <a:xfrm>
                <a:off x="2381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9" name="Line 33"/>
              <p:cNvSpPr>
                <a:spLocks noChangeShapeType="1"/>
              </p:cNvSpPr>
              <p:nvPr/>
            </p:nvSpPr>
            <p:spPr bwMode="auto">
              <a:xfrm>
                <a:off x="748" y="2417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0" name="Line 34"/>
              <p:cNvSpPr>
                <a:spLocks noChangeShapeType="1"/>
              </p:cNvSpPr>
              <p:nvPr/>
            </p:nvSpPr>
            <p:spPr bwMode="auto">
              <a:xfrm>
                <a:off x="912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1" name="Line 35"/>
              <p:cNvSpPr>
                <a:spLocks noChangeShapeType="1"/>
              </p:cNvSpPr>
              <p:nvPr/>
            </p:nvSpPr>
            <p:spPr bwMode="auto">
              <a:xfrm>
                <a:off x="1075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2" name="Line 36"/>
              <p:cNvSpPr>
                <a:spLocks noChangeShapeType="1"/>
              </p:cNvSpPr>
              <p:nvPr/>
            </p:nvSpPr>
            <p:spPr bwMode="auto">
              <a:xfrm>
                <a:off x="1238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3" name="Line 37"/>
              <p:cNvSpPr>
                <a:spLocks noChangeShapeType="1"/>
              </p:cNvSpPr>
              <p:nvPr/>
            </p:nvSpPr>
            <p:spPr bwMode="auto">
              <a:xfrm>
                <a:off x="1401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4" name="Line 38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5" name="Line 39"/>
              <p:cNvSpPr>
                <a:spLocks noChangeShapeType="1"/>
              </p:cNvSpPr>
              <p:nvPr/>
            </p:nvSpPr>
            <p:spPr bwMode="auto">
              <a:xfrm>
                <a:off x="1728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6" name="Line 40"/>
              <p:cNvSpPr>
                <a:spLocks noChangeShapeType="1"/>
              </p:cNvSpPr>
              <p:nvPr/>
            </p:nvSpPr>
            <p:spPr bwMode="auto">
              <a:xfrm>
                <a:off x="1892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7" name="Line 41"/>
              <p:cNvSpPr>
                <a:spLocks noChangeShapeType="1"/>
              </p:cNvSpPr>
              <p:nvPr/>
            </p:nvSpPr>
            <p:spPr bwMode="auto">
              <a:xfrm>
                <a:off x="2054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8" name="Line 42"/>
              <p:cNvSpPr>
                <a:spLocks noChangeShapeType="1"/>
              </p:cNvSpPr>
              <p:nvPr/>
            </p:nvSpPr>
            <p:spPr bwMode="auto">
              <a:xfrm>
                <a:off x="2218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9" name="Line 43"/>
              <p:cNvSpPr>
                <a:spLocks noChangeShapeType="1"/>
              </p:cNvSpPr>
              <p:nvPr/>
            </p:nvSpPr>
            <p:spPr bwMode="auto">
              <a:xfrm>
                <a:off x="748" y="2583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0" name="Line 44"/>
              <p:cNvSpPr>
                <a:spLocks noChangeShapeType="1"/>
              </p:cNvSpPr>
              <p:nvPr/>
            </p:nvSpPr>
            <p:spPr bwMode="auto">
              <a:xfrm>
                <a:off x="748" y="2749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1" name="Line 45"/>
              <p:cNvSpPr>
                <a:spLocks noChangeShapeType="1"/>
              </p:cNvSpPr>
              <p:nvPr/>
            </p:nvSpPr>
            <p:spPr bwMode="auto">
              <a:xfrm>
                <a:off x="748" y="2916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2" name="Line 46"/>
              <p:cNvSpPr>
                <a:spLocks noChangeShapeType="1"/>
              </p:cNvSpPr>
              <p:nvPr/>
            </p:nvSpPr>
            <p:spPr bwMode="auto">
              <a:xfrm>
                <a:off x="748" y="3082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3" name="Line 47"/>
              <p:cNvSpPr>
                <a:spLocks noChangeShapeType="1"/>
              </p:cNvSpPr>
              <p:nvPr/>
            </p:nvSpPr>
            <p:spPr bwMode="auto">
              <a:xfrm>
                <a:off x="748" y="3249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4" name="Line 48"/>
              <p:cNvSpPr>
                <a:spLocks noChangeShapeType="1"/>
              </p:cNvSpPr>
              <p:nvPr/>
            </p:nvSpPr>
            <p:spPr bwMode="auto">
              <a:xfrm>
                <a:off x="748" y="3415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5" name="Line 49"/>
              <p:cNvSpPr>
                <a:spLocks noChangeShapeType="1"/>
              </p:cNvSpPr>
              <p:nvPr/>
            </p:nvSpPr>
            <p:spPr bwMode="auto">
              <a:xfrm>
                <a:off x="748" y="3581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93" name="Line 50"/>
            <p:cNvSpPr>
              <a:spLocks noChangeShapeType="1"/>
            </p:cNvSpPr>
            <p:nvPr/>
          </p:nvSpPr>
          <p:spPr bwMode="auto">
            <a:xfrm>
              <a:off x="748" y="3249"/>
              <a:ext cx="16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4" name="Line 51"/>
            <p:cNvSpPr>
              <a:spLocks noChangeShapeType="1"/>
            </p:cNvSpPr>
            <p:nvPr/>
          </p:nvSpPr>
          <p:spPr bwMode="auto">
            <a:xfrm flipV="1">
              <a:off x="1565" y="2160"/>
              <a:ext cx="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302" name="Oval 150"/>
          <p:cNvSpPr>
            <a:spLocks noChangeArrowheads="1"/>
          </p:cNvSpPr>
          <p:nvPr/>
        </p:nvSpPr>
        <p:spPr bwMode="auto">
          <a:xfrm>
            <a:off x="1200151" y="1557338"/>
            <a:ext cx="480483" cy="5762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304" name="Oval 152"/>
          <p:cNvSpPr>
            <a:spLocks noChangeArrowheads="1"/>
          </p:cNvSpPr>
          <p:nvPr/>
        </p:nvSpPr>
        <p:spPr bwMode="auto">
          <a:xfrm>
            <a:off x="1200151" y="908051"/>
            <a:ext cx="480483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7170" name="Object 120"/>
          <p:cNvGraphicFramePr>
            <a:graphicFrameLocks noChangeAspect="1"/>
          </p:cNvGraphicFramePr>
          <p:nvPr/>
        </p:nvGraphicFramePr>
        <p:xfrm>
          <a:off x="251885" y="1016000"/>
          <a:ext cx="2482849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Формула" r:id="rId3" imgW="762000" imgH="457200" progId="Equation.3">
                  <p:embed/>
                </p:oleObj>
              </mc:Choice>
              <mc:Fallback>
                <p:oleObj name="Формула" r:id="rId3" imgW="7620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85" y="1016000"/>
                        <a:ext cx="2482849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113185" y="3933825"/>
            <a:ext cx="3456516" cy="2374900"/>
            <a:chOff x="748" y="2251"/>
            <a:chExt cx="1633" cy="1496"/>
          </a:xfrm>
        </p:grpSpPr>
        <p:sp>
          <p:nvSpPr>
            <p:cNvPr id="7271" name="Line 4"/>
            <p:cNvSpPr>
              <a:spLocks noChangeShapeType="1"/>
            </p:cNvSpPr>
            <p:nvPr/>
          </p:nvSpPr>
          <p:spPr bwMode="auto">
            <a:xfrm>
              <a:off x="748" y="2251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" name="Line 5"/>
            <p:cNvSpPr>
              <a:spLocks noChangeShapeType="1"/>
            </p:cNvSpPr>
            <p:nvPr/>
          </p:nvSpPr>
          <p:spPr bwMode="auto">
            <a:xfrm>
              <a:off x="748" y="3747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3" name="Line 6"/>
            <p:cNvSpPr>
              <a:spLocks noChangeShapeType="1"/>
            </p:cNvSpPr>
            <p:nvPr/>
          </p:nvSpPr>
          <p:spPr bwMode="auto">
            <a:xfrm>
              <a:off x="748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" name="Line 7"/>
            <p:cNvSpPr>
              <a:spLocks noChangeShapeType="1"/>
            </p:cNvSpPr>
            <p:nvPr/>
          </p:nvSpPr>
          <p:spPr bwMode="auto">
            <a:xfrm>
              <a:off x="2381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5" name="Line 8"/>
            <p:cNvSpPr>
              <a:spLocks noChangeShapeType="1"/>
            </p:cNvSpPr>
            <p:nvPr/>
          </p:nvSpPr>
          <p:spPr bwMode="auto">
            <a:xfrm>
              <a:off x="748" y="2417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6" name="Line 9"/>
            <p:cNvSpPr>
              <a:spLocks noChangeShapeType="1"/>
            </p:cNvSpPr>
            <p:nvPr/>
          </p:nvSpPr>
          <p:spPr bwMode="auto">
            <a:xfrm>
              <a:off x="912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7" name="Line 10"/>
            <p:cNvSpPr>
              <a:spLocks noChangeShapeType="1"/>
            </p:cNvSpPr>
            <p:nvPr/>
          </p:nvSpPr>
          <p:spPr bwMode="auto">
            <a:xfrm>
              <a:off x="1075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8" name="Line 11"/>
            <p:cNvSpPr>
              <a:spLocks noChangeShapeType="1"/>
            </p:cNvSpPr>
            <p:nvPr/>
          </p:nvSpPr>
          <p:spPr bwMode="auto">
            <a:xfrm>
              <a:off x="1238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9" name="Line 12"/>
            <p:cNvSpPr>
              <a:spLocks noChangeShapeType="1"/>
            </p:cNvSpPr>
            <p:nvPr/>
          </p:nvSpPr>
          <p:spPr bwMode="auto">
            <a:xfrm>
              <a:off x="1401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0" name="Line 13"/>
            <p:cNvSpPr>
              <a:spLocks noChangeShapeType="1"/>
            </p:cNvSpPr>
            <p:nvPr/>
          </p:nvSpPr>
          <p:spPr bwMode="auto">
            <a:xfrm>
              <a:off x="1565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1" name="Line 14"/>
            <p:cNvSpPr>
              <a:spLocks noChangeShapeType="1"/>
            </p:cNvSpPr>
            <p:nvPr/>
          </p:nvSpPr>
          <p:spPr bwMode="auto">
            <a:xfrm>
              <a:off x="1728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2" name="Line 15"/>
            <p:cNvSpPr>
              <a:spLocks noChangeShapeType="1"/>
            </p:cNvSpPr>
            <p:nvPr/>
          </p:nvSpPr>
          <p:spPr bwMode="auto">
            <a:xfrm>
              <a:off x="1892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3" name="Line 16"/>
            <p:cNvSpPr>
              <a:spLocks noChangeShapeType="1"/>
            </p:cNvSpPr>
            <p:nvPr/>
          </p:nvSpPr>
          <p:spPr bwMode="auto">
            <a:xfrm>
              <a:off x="2054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4" name="Line 17"/>
            <p:cNvSpPr>
              <a:spLocks noChangeShapeType="1"/>
            </p:cNvSpPr>
            <p:nvPr/>
          </p:nvSpPr>
          <p:spPr bwMode="auto">
            <a:xfrm>
              <a:off x="2218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5" name="Line 18"/>
            <p:cNvSpPr>
              <a:spLocks noChangeShapeType="1"/>
            </p:cNvSpPr>
            <p:nvPr/>
          </p:nvSpPr>
          <p:spPr bwMode="auto">
            <a:xfrm>
              <a:off x="748" y="2583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6" name="Line 19"/>
            <p:cNvSpPr>
              <a:spLocks noChangeShapeType="1"/>
            </p:cNvSpPr>
            <p:nvPr/>
          </p:nvSpPr>
          <p:spPr bwMode="auto">
            <a:xfrm>
              <a:off x="748" y="2749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7" name="Line 20"/>
            <p:cNvSpPr>
              <a:spLocks noChangeShapeType="1"/>
            </p:cNvSpPr>
            <p:nvPr/>
          </p:nvSpPr>
          <p:spPr bwMode="auto">
            <a:xfrm>
              <a:off x="748" y="2916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8" name="Line 21"/>
            <p:cNvSpPr>
              <a:spLocks noChangeShapeType="1"/>
            </p:cNvSpPr>
            <p:nvPr/>
          </p:nvSpPr>
          <p:spPr bwMode="auto">
            <a:xfrm>
              <a:off x="748" y="3082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9" name="Line 22"/>
            <p:cNvSpPr>
              <a:spLocks noChangeShapeType="1"/>
            </p:cNvSpPr>
            <p:nvPr/>
          </p:nvSpPr>
          <p:spPr bwMode="auto">
            <a:xfrm>
              <a:off x="748" y="3249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0" name="Line 23"/>
            <p:cNvSpPr>
              <a:spLocks noChangeShapeType="1"/>
            </p:cNvSpPr>
            <p:nvPr/>
          </p:nvSpPr>
          <p:spPr bwMode="auto">
            <a:xfrm>
              <a:off x="748" y="3415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1" name="Line 24"/>
            <p:cNvSpPr>
              <a:spLocks noChangeShapeType="1"/>
            </p:cNvSpPr>
            <p:nvPr/>
          </p:nvSpPr>
          <p:spPr bwMode="auto">
            <a:xfrm>
              <a:off x="748" y="3581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7" name="Freeform 25"/>
          <p:cNvSpPr>
            <a:spLocks/>
          </p:cNvSpPr>
          <p:nvPr/>
        </p:nvSpPr>
        <p:spPr bwMode="auto">
          <a:xfrm>
            <a:off x="8094133" y="5232400"/>
            <a:ext cx="3589867" cy="12700"/>
          </a:xfrm>
          <a:custGeom>
            <a:avLst/>
            <a:gdLst>
              <a:gd name="T0" fmla="*/ 0 w 1696"/>
              <a:gd name="T1" fmla="*/ 2147483647 h 8"/>
              <a:gd name="T2" fmla="*/ 2147483647 w 1696"/>
              <a:gd name="T3" fmla="*/ 0 h 8"/>
              <a:gd name="T4" fmla="*/ 0 60000 65536"/>
              <a:gd name="T5" fmla="*/ 0 60000 65536"/>
              <a:gd name="T6" fmla="*/ 0 w 1696"/>
              <a:gd name="T7" fmla="*/ 0 h 8"/>
              <a:gd name="T8" fmla="*/ 1696 w 1696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96" h="8">
                <a:moveTo>
                  <a:pt x="0" y="8"/>
                </a:moveTo>
                <a:lnTo>
                  <a:pt x="169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8" name="Line 26"/>
          <p:cNvSpPr>
            <a:spLocks noChangeShapeType="1"/>
          </p:cNvSpPr>
          <p:nvPr/>
        </p:nvSpPr>
        <p:spPr bwMode="auto">
          <a:xfrm flipV="1">
            <a:off x="9842500" y="3789363"/>
            <a:ext cx="0" cy="2519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119967" y="3860800"/>
            <a:ext cx="3456517" cy="2374900"/>
            <a:chOff x="748" y="2251"/>
            <a:chExt cx="1633" cy="1496"/>
          </a:xfrm>
        </p:grpSpPr>
        <p:sp>
          <p:nvSpPr>
            <p:cNvPr id="7250" name="Line 54"/>
            <p:cNvSpPr>
              <a:spLocks noChangeShapeType="1"/>
            </p:cNvSpPr>
            <p:nvPr/>
          </p:nvSpPr>
          <p:spPr bwMode="auto">
            <a:xfrm>
              <a:off x="748" y="2251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1" name="Line 55"/>
            <p:cNvSpPr>
              <a:spLocks noChangeShapeType="1"/>
            </p:cNvSpPr>
            <p:nvPr/>
          </p:nvSpPr>
          <p:spPr bwMode="auto">
            <a:xfrm>
              <a:off x="748" y="3747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2" name="Line 56"/>
            <p:cNvSpPr>
              <a:spLocks noChangeShapeType="1"/>
            </p:cNvSpPr>
            <p:nvPr/>
          </p:nvSpPr>
          <p:spPr bwMode="auto">
            <a:xfrm>
              <a:off x="748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Line 57"/>
            <p:cNvSpPr>
              <a:spLocks noChangeShapeType="1"/>
            </p:cNvSpPr>
            <p:nvPr/>
          </p:nvSpPr>
          <p:spPr bwMode="auto">
            <a:xfrm>
              <a:off x="2381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Line 58"/>
            <p:cNvSpPr>
              <a:spLocks noChangeShapeType="1"/>
            </p:cNvSpPr>
            <p:nvPr/>
          </p:nvSpPr>
          <p:spPr bwMode="auto">
            <a:xfrm>
              <a:off x="748" y="2417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5" name="Line 59"/>
            <p:cNvSpPr>
              <a:spLocks noChangeShapeType="1"/>
            </p:cNvSpPr>
            <p:nvPr/>
          </p:nvSpPr>
          <p:spPr bwMode="auto">
            <a:xfrm>
              <a:off x="912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6" name="Line 60"/>
            <p:cNvSpPr>
              <a:spLocks noChangeShapeType="1"/>
            </p:cNvSpPr>
            <p:nvPr/>
          </p:nvSpPr>
          <p:spPr bwMode="auto">
            <a:xfrm>
              <a:off x="1075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7" name="Line 61"/>
            <p:cNvSpPr>
              <a:spLocks noChangeShapeType="1"/>
            </p:cNvSpPr>
            <p:nvPr/>
          </p:nvSpPr>
          <p:spPr bwMode="auto">
            <a:xfrm>
              <a:off x="1238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8" name="Line 62"/>
            <p:cNvSpPr>
              <a:spLocks noChangeShapeType="1"/>
            </p:cNvSpPr>
            <p:nvPr/>
          </p:nvSpPr>
          <p:spPr bwMode="auto">
            <a:xfrm>
              <a:off x="1401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9" name="Line 63"/>
            <p:cNvSpPr>
              <a:spLocks noChangeShapeType="1"/>
            </p:cNvSpPr>
            <p:nvPr/>
          </p:nvSpPr>
          <p:spPr bwMode="auto">
            <a:xfrm>
              <a:off x="1565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0" name="Line 64"/>
            <p:cNvSpPr>
              <a:spLocks noChangeShapeType="1"/>
            </p:cNvSpPr>
            <p:nvPr/>
          </p:nvSpPr>
          <p:spPr bwMode="auto">
            <a:xfrm>
              <a:off x="1728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1" name="Line 65"/>
            <p:cNvSpPr>
              <a:spLocks noChangeShapeType="1"/>
            </p:cNvSpPr>
            <p:nvPr/>
          </p:nvSpPr>
          <p:spPr bwMode="auto">
            <a:xfrm>
              <a:off x="1892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2" name="Line 66"/>
            <p:cNvSpPr>
              <a:spLocks noChangeShapeType="1"/>
            </p:cNvSpPr>
            <p:nvPr/>
          </p:nvSpPr>
          <p:spPr bwMode="auto">
            <a:xfrm>
              <a:off x="2054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3" name="Line 67"/>
            <p:cNvSpPr>
              <a:spLocks noChangeShapeType="1"/>
            </p:cNvSpPr>
            <p:nvPr/>
          </p:nvSpPr>
          <p:spPr bwMode="auto">
            <a:xfrm>
              <a:off x="2218" y="2251"/>
              <a:ext cx="0" cy="1496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4" name="Line 68"/>
            <p:cNvSpPr>
              <a:spLocks noChangeShapeType="1"/>
            </p:cNvSpPr>
            <p:nvPr/>
          </p:nvSpPr>
          <p:spPr bwMode="auto">
            <a:xfrm>
              <a:off x="748" y="2583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5" name="Line 69"/>
            <p:cNvSpPr>
              <a:spLocks noChangeShapeType="1"/>
            </p:cNvSpPr>
            <p:nvPr/>
          </p:nvSpPr>
          <p:spPr bwMode="auto">
            <a:xfrm>
              <a:off x="748" y="2749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6" name="Line 70"/>
            <p:cNvSpPr>
              <a:spLocks noChangeShapeType="1"/>
            </p:cNvSpPr>
            <p:nvPr/>
          </p:nvSpPr>
          <p:spPr bwMode="auto">
            <a:xfrm>
              <a:off x="748" y="2916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7" name="Line 71"/>
            <p:cNvSpPr>
              <a:spLocks noChangeShapeType="1"/>
            </p:cNvSpPr>
            <p:nvPr/>
          </p:nvSpPr>
          <p:spPr bwMode="auto">
            <a:xfrm>
              <a:off x="748" y="3082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8" name="Line 72"/>
            <p:cNvSpPr>
              <a:spLocks noChangeShapeType="1"/>
            </p:cNvSpPr>
            <p:nvPr/>
          </p:nvSpPr>
          <p:spPr bwMode="auto">
            <a:xfrm>
              <a:off x="748" y="3249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9" name="Line 73"/>
            <p:cNvSpPr>
              <a:spLocks noChangeShapeType="1"/>
            </p:cNvSpPr>
            <p:nvPr/>
          </p:nvSpPr>
          <p:spPr bwMode="auto">
            <a:xfrm>
              <a:off x="748" y="3415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0" name="Line 74"/>
            <p:cNvSpPr>
              <a:spLocks noChangeShapeType="1"/>
            </p:cNvSpPr>
            <p:nvPr/>
          </p:nvSpPr>
          <p:spPr bwMode="auto">
            <a:xfrm>
              <a:off x="748" y="3581"/>
              <a:ext cx="1633" cy="0"/>
            </a:xfrm>
            <a:prstGeom prst="line">
              <a:avLst/>
            </a:prstGeom>
            <a:noFill/>
            <a:ln w="12700" cap="rnd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0" name="Line 75"/>
          <p:cNvSpPr>
            <a:spLocks noChangeShapeType="1"/>
          </p:cNvSpPr>
          <p:nvPr/>
        </p:nvSpPr>
        <p:spPr bwMode="auto">
          <a:xfrm>
            <a:off x="3119967" y="5157788"/>
            <a:ext cx="35517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1" name="Line 76"/>
          <p:cNvSpPr>
            <a:spLocks noChangeShapeType="1"/>
          </p:cNvSpPr>
          <p:nvPr/>
        </p:nvSpPr>
        <p:spPr bwMode="auto">
          <a:xfrm flipV="1">
            <a:off x="4849284" y="3716338"/>
            <a:ext cx="0" cy="2519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3119967" y="981076"/>
            <a:ext cx="3551767" cy="2519363"/>
            <a:chOff x="748" y="2160"/>
            <a:chExt cx="1678" cy="1587"/>
          </a:xfrm>
        </p:grpSpPr>
        <p:grpSp>
          <p:nvGrpSpPr>
            <p:cNvPr id="7" name="Group 78"/>
            <p:cNvGrpSpPr>
              <a:grpSpLocks/>
            </p:cNvGrpSpPr>
            <p:nvPr/>
          </p:nvGrpSpPr>
          <p:grpSpPr bwMode="auto">
            <a:xfrm>
              <a:off x="748" y="2251"/>
              <a:ext cx="1633" cy="1496"/>
              <a:chOff x="748" y="2251"/>
              <a:chExt cx="1633" cy="1496"/>
            </a:xfrm>
          </p:grpSpPr>
          <p:sp>
            <p:nvSpPr>
              <p:cNvPr id="7229" name="Line 79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0" name="Line 80"/>
              <p:cNvSpPr>
                <a:spLocks noChangeShapeType="1"/>
              </p:cNvSpPr>
              <p:nvPr/>
            </p:nvSpPr>
            <p:spPr bwMode="auto">
              <a:xfrm>
                <a:off x="748" y="3747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1" name="Line 81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Line 82"/>
              <p:cNvSpPr>
                <a:spLocks noChangeShapeType="1"/>
              </p:cNvSpPr>
              <p:nvPr/>
            </p:nvSpPr>
            <p:spPr bwMode="auto">
              <a:xfrm>
                <a:off x="2381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Line 83"/>
              <p:cNvSpPr>
                <a:spLocks noChangeShapeType="1"/>
              </p:cNvSpPr>
              <p:nvPr/>
            </p:nvSpPr>
            <p:spPr bwMode="auto">
              <a:xfrm>
                <a:off x="748" y="2417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Line 84"/>
              <p:cNvSpPr>
                <a:spLocks noChangeShapeType="1"/>
              </p:cNvSpPr>
              <p:nvPr/>
            </p:nvSpPr>
            <p:spPr bwMode="auto">
              <a:xfrm>
                <a:off x="912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5" name="Line 85"/>
              <p:cNvSpPr>
                <a:spLocks noChangeShapeType="1"/>
              </p:cNvSpPr>
              <p:nvPr/>
            </p:nvSpPr>
            <p:spPr bwMode="auto">
              <a:xfrm>
                <a:off x="1075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6" name="Line 86"/>
              <p:cNvSpPr>
                <a:spLocks noChangeShapeType="1"/>
              </p:cNvSpPr>
              <p:nvPr/>
            </p:nvSpPr>
            <p:spPr bwMode="auto">
              <a:xfrm>
                <a:off x="1238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7" name="Line 87"/>
              <p:cNvSpPr>
                <a:spLocks noChangeShapeType="1"/>
              </p:cNvSpPr>
              <p:nvPr/>
            </p:nvSpPr>
            <p:spPr bwMode="auto">
              <a:xfrm>
                <a:off x="1401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8" name="Line 88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9" name="Line 89"/>
              <p:cNvSpPr>
                <a:spLocks noChangeShapeType="1"/>
              </p:cNvSpPr>
              <p:nvPr/>
            </p:nvSpPr>
            <p:spPr bwMode="auto">
              <a:xfrm>
                <a:off x="1728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0" name="Line 90"/>
              <p:cNvSpPr>
                <a:spLocks noChangeShapeType="1"/>
              </p:cNvSpPr>
              <p:nvPr/>
            </p:nvSpPr>
            <p:spPr bwMode="auto">
              <a:xfrm>
                <a:off x="1892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1" name="Line 91"/>
              <p:cNvSpPr>
                <a:spLocks noChangeShapeType="1"/>
              </p:cNvSpPr>
              <p:nvPr/>
            </p:nvSpPr>
            <p:spPr bwMode="auto">
              <a:xfrm>
                <a:off x="2054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2" name="Line 92"/>
              <p:cNvSpPr>
                <a:spLocks noChangeShapeType="1"/>
              </p:cNvSpPr>
              <p:nvPr/>
            </p:nvSpPr>
            <p:spPr bwMode="auto">
              <a:xfrm>
                <a:off x="2218" y="2251"/>
                <a:ext cx="0" cy="1496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3" name="Line 93"/>
              <p:cNvSpPr>
                <a:spLocks noChangeShapeType="1"/>
              </p:cNvSpPr>
              <p:nvPr/>
            </p:nvSpPr>
            <p:spPr bwMode="auto">
              <a:xfrm>
                <a:off x="748" y="2583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4" name="Line 94"/>
              <p:cNvSpPr>
                <a:spLocks noChangeShapeType="1"/>
              </p:cNvSpPr>
              <p:nvPr/>
            </p:nvSpPr>
            <p:spPr bwMode="auto">
              <a:xfrm>
                <a:off x="748" y="2749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5" name="Line 95"/>
              <p:cNvSpPr>
                <a:spLocks noChangeShapeType="1"/>
              </p:cNvSpPr>
              <p:nvPr/>
            </p:nvSpPr>
            <p:spPr bwMode="auto">
              <a:xfrm>
                <a:off x="748" y="2916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6" name="Line 96"/>
              <p:cNvSpPr>
                <a:spLocks noChangeShapeType="1"/>
              </p:cNvSpPr>
              <p:nvPr/>
            </p:nvSpPr>
            <p:spPr bwMode="auto">
              <a:xfrm>
                <a:off x="748" y="3082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7" name="Line 97"/>
              <p:cNvSpPr>
                <a:spLocks noChangeShapeType="1"/>
              </p:cNvSpPr>
              <p:nvPr/>
            </p:nvSpPr>
            <p:spPr bwMode="auto">
              <a:xfrm>
                <a:off x="748" y="3249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8" name="Line 98"/>
              <p:cNvSpPr>
                <a:spLocks noChangeShapeType="1"/>
              </p:cNvSpPr>
              <p:nvPr/>
            </p:nvSpPr>
            <p:spPr bwMode="auto">
              <a:xfrm>
                <a:off x="748" y="3415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9" name="Line 99"/>
              <p:cNvSpPr>
                <a:spLocks noChangeShapeType="1"/>
              </p:cNvSpPr>
              <p:nvPr/>
            </p:nvSpPr>
            <p:spPr bwMode="auto">
              <a:xfrm>
                <a:off x="748" y="3581"/>
                <a:ext cx="1633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27" name="Line 100"/>
            <p:cNvSpPr>
              <a:spLocks noChangeShapeType="1"/>
            </p:cNvSpPr>
            <p:nvPr/>
          </p:nvSpPr>
          <p:spPr bwMode="auto">
            <a:xfrm>
              <a:off x="748" y="3249"/>
              <a:ext cx="16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Line 101"/>
            <p:cNvSpPr>
              <a:spLocks noChangeShapeType="1"/>
            </p:cNvSpPr>
            <p:nvPr/>
          </p:nvSpPr>
          <p:spPr bwMode="auto">
            <a:xfrm flipV="1">
              <a:off x="1565" y="2160"/>
              <a:ext cx="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3" name="Text Box 102"/>
          <p:cNvSpPr txBox="1">
            <a:spLocks noChangeArrowheads="1"/>
          </p:cNvSpPr>
          <p:nvPr/>
        </p:nvSpPr>
        <p:spPr bwMode="auto">
          <a:xfrm>
            <a:off x="1102785" y="115888"/>
            <a:ext cx="70202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Укажите рисунок, на котором приведена графическая иллюстрация</a:t>
            </a:r>
          </a:p>
          <a:p>
            <a:r>
              <a:rPr lang="ru-RU" b="1">
                <a:latin typeface="Calibri" pitchFamily="34" charset="0"/>
              </a:rPr>
              <a:t> решения системы уравнений</a:t>
            </a:r>
          </a:p>
        </p:txBody>
      </p:sp>
      <p:sp>
        <p:nvSpPr>
          <p:cNvPr id="49255" name="AutoShape 10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13184" y="1052514"/>
            <a:ext cx="480483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3</a:t>
            </a:r>
          </a:p>
        </p:txBody>
      </p:sp>
      <p:sp>
        <p:nvSpPr>
          <p:cNvPr id="49256" name="AutoShape 10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13184" y="3933825"/>
            <a:ext cx="480483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4</a:t>
            </a:r>
          </a:p>
        </p:txBody>
      </p:sp>
      <p:sp>
        <p:nvSpPr>
          <p:cNvPr id="49257" name="AutoShape 10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15217" y="3933825"/>
            <a:ext cx="480483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2</a:t>
            </a:r>
          </a:p>
        </p:txBody>
      </p:sp>
      <p:sp>
        <p:nvSpPr>
          <p:cNvPr id="49258" name="AutoShape 10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9967" y="1125539"/>
            <a:ext cx="480484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alibri" pitchFamily="34" charset="0"/>
              </a:rPr>
              <a:t>1</a:t>
            </a:r>
          </a:p>
        </p:txBody>
      </p:sp>
      <p:sp>
        <p:nvSpPr>
          <p:cNvPr id="7188" name="AutoShape 10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39185" y="188914"/>
            <a:ext cx="673100" cy="50323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265" name="AutoShape 113"/>
          <p:cNvSpPr>
            <a:spLocks noChangeArrowheads="1"/>
          </p:cNvSpPr>
          <p:nvPr/>
        </p:nvSpPr>
        <p:spPr bwMode="auto">
          <a:xfrm>
            <a:off x="5232401" y="260351"/>
            <a:ext cx="2976033" cy="576263"/>
          </a:xfrm>
          <a:prstGeom prst="wedgeEllipseCallout">
            <a:avLst>
              <a:gd name="adj1" fmla="val -98648"/>
              <a:gd name="adj2" fmla="val 116944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ПОДУМАЙ!</a:t>
            </a:r>
          </a:p>
        </p:txBody>
      </p:sp>
      <p:sp>
        <p:nvSpPr>
          <p:cNvPr id="49266" name="AutoShape 114"/>
          <p:cNvSpPr>
            <a:spLocks noChangeArrowheads="1"/>
          </p:cNvSpPr>
          <p:nvPr/>
        </p:nvSpPr>
        <p:spPr bwMode="auto">
          <a:xfrm>
            <a:off x="1" y="5661025"/>
            <a:ext cx="3119967" cy="503238"/>
          </a:xfrm>
          <a:prstGeom prst="wedgeEllipseCallout">
            <a:avLst>
              <a:gd name="adj1" fmla="val 54139"/>
              <a:gd name="adj2" fmla="val -279653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ПОДУМАЙ!</a:t>
            </a:r>
          </a:p>
        </p:txBody>
      </p:sp>
      <p:sp>
        <p:nvSpPr>
          <p:cNvPr id="49267" name="AutoShape 115"/>
          <p:cNvSpPr>
            <a:spLocks noChangeArrowheads="1"/>
          </p:cNvSpPr>
          <p:nvPr/>
        </p:nvSpPr>
        <p:spPr bwMode="auto">
          <a:xfrm>
            <a:off x="5520267" y="6092826"/>
            <a:ext cx="2880784" cy="576263"/>
          </a:xfrm>
          <a:prstGeom prst="wedgeEllipseCallout">
            <a:avLst>
              <a:gd name="adj1" fmla="val 50588"/>
              <a:gd name="adj2" fmla="val -336227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ПОДУМАЙ!</a:t>
            </a:r>
          </a:p>
        </p:txBody>
      </p:sp>
      <p:sp>
        <p:nvSpPr>
          <p:cNvPr id="7192" name="Freeform 121"/>
          <p:cNvSpPr>
            <a:spLocks/>
          </p:cNvSpPr>
          <p:nvPr/>
        </p:nvSpPr>
        <p:spPr bwMode="auto">
          <a:xfrm>
            <a:off x="9601200" y="990600"/>
            <a:ext cx="1693333" cy="2489200"/>
          </a:xfrm>
          <a:custGeom>
            <a:avLst/>
            <a:gdLst>
              <a:gd name="T0" fmla="*/ 2147483647 w 800"/>
              <a:gd name="T1" fmla="*/ 0 h 1568"/>
              <a:gd name="T2" fmla="*/ 0 w 800"/>
              <a:gd name="T3" fmla="*/ 2147483647 h 1568"/>
              <a:gd name="T4" fmla="*/ 0 60000 65536"/>
              <a:gd name="T5" fmla="*/ 0 60000 65536"/>
              <a:gd name="T6" fmla="*/ 0 w 800"/>
              <a:gd name="T7" fmla="*/ 0 h 1568"/>
              <a:gd name="T8" fmla="*/ 800 w 800"/>
              <a:gd name="T9" fmla="*/ 1568 h 15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0" h="1568">
                <a:moveTo>
                  <a:pt x="800" y="0"/>
                </a:moveTo>
                <a:lnTo>
                  <a:pt x="0" y="1568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3" name="Freeform 122"/>
          <p:cNvSpPr>
            <a:spLocks/>
          </p:cNvSpPr>
          <p:nvPr/>
        </p:nvSpPr>
        <p:spPr bwMode="auto">
          <a:xfrm>
            <a:off x="8890001" y="549275"/>
            <a:ext cx="1638300" cy="2447925"/>
          </a:xfrm>
          <a:custGeom>
            <a:avLst/>
            <a:gdLst>
              <a:gd name="T0" fmla="*/ 2147483647 w 774"/>
              <a:gd name="T1" fmla="*/ 0 h 1542"/>
              <a:gd name="T2" fmla="*/ 0 w 774"/>
              <a:gd name="T3" fmla="*/ 2147483647 h 1542"/>
              <a:gd name="T4" fmla="*/ 0 60000 65536"/>
              <a:gd name="T5" fmla="*/ 0 60000 65536"/>
              <a:gd name="T6" fmla="*/ 0 w 774"/>
              <a:gd name="T7" fmla="*/ 0 h 1542"/>
              <a:gd name="T8" fmla="*/ 774 w 774"/>
              <a:gd name="T9" fmla="*/ 1542 h 15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4" h="1542">
                <a:moveTo>
                  <a:pt x="774" y="0"/>
                </a:moveTo>
                <a:lnTo>
                  <a:pt x="0" y="1542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268" name="AutoShape 116"/>
          <p:cNvSpPr>
            <a:spLocks noChangeArrowheads="1"/>
          </p:cNvSpPr>
          <p:nvPr/>
        </p:nvSpPr>
        <p:spPr bwMode="auto">
          <a:xfrm>
            <a:off x="9264353" y="332657"/>
            <a:ext cx="2400300" cy="576263"/>
          </a:xfrm>
          <a:prstGeom prst="wedgeEllipseCallout">
            <a:avLst>
              <a:gd name="adj1" fmla="val -79630"/>
              <a:gd name="adj2" fmla="val 121903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Верно!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95" name="AutoShape 10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184467" y="6092826"/>
            <a:ext cx="768351" cy="576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6" name="Freeform 123"/>
          <p:cNvSpPr>
            <a:spLocks/>
          </p:cNvSpPr>
          <p:nvPr/>
        </p:nvSpPr>
        <p:spPr bwMode="auto">
          <a:xfrm>
            <a:off x="3503085" y="1196976"/>
            <a:ext cx="1638300" cy="2447925"/>
          </a:xfrm>
          <a:custGeom>
            <a:avLst/>
            <a:gdLst>
              <a:gd name="T0" fmla="*/ 2147483647 w 774"/>
              <a:gd name="T1" fmla="*/ 0 h 1542"/>
              <a:gd name="T2" fmla="*/ 0 w 774"/>
              <a:gd name="T3" fmla="*/ 2147483647 h 1542"/>
              <a:gd name="T4" fmla="*/ 0 60000 65536"/>
              <a:gd name="T5" fmla="*/ 0 60000 65536"/>
              <a:gd name="T6" fmla="*/ 0 w 774"/>
              <a:gd name="T7" fmla="*/ 0 h 1542"/>
              <a:gd name="T8" fmla="*/ 774 w 774"/>
              <a:gd name="T9" fmla="*/ 1542 h 15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4" h="1542">
                <a:moveTo>
                  <a:pt x="774" y="0"/>
                </a:moveTo>
                <a:lnTo>
                  <a:pt x="0" y="1542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7" name="Freeform 124"/>
          <p:cNvSpPr>
            <a:spLocks/>
          </p:cNvSpPr>
          <p:nvPr/>
        </p:nvSpPr>
        <p:spPr bwMode="auto">
          <a:xfrm flipH="1">
            <a:off x="4559301" y="1196976"/>
            <a:ext cx="1638300" cy="2447925"/>
          </a:xfrm>
          <a:custGeom>
            <a:avLst/>
            <a:gdLst>
              <a:gd name="T0" fmla="*/ 2147483647 w 774"/>
              <a:gd name="T1" fmla="*/ 0 h 1542"/>
              <a:gd name="T2" fmla="*/ 0 w 774"/>
              <a:gd name="T3" fmla="*/ 2147483647 h 1542"/>
              <a:gd name="T4" fmla="*/ 0 60000 65536"/>
              <a:gd name="T5" fmla="*/ 0 60000 65536"/>
              <a:gd name="T6" fmla="*/ 0 w 774"/>
              <a:gd name="T7" fmla="*/ 0 h 1542"/>
              <a:gd name="T8" fmla="*/ 774 w 774"/>
              <a:gd name="T9" fmla="*/ 1542 h 15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4" h="1542">
                <a:moveTo>
                  <a:pt x="774" y="0"/>
                </a:moveTo>
                <a:lnTo>
                  <a:pt x="0" y="1542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8" name="Freeform 125"/>
          <p:cNvSpPr>
            <a:spLocks/>
          </p:cNvSpPr>
          <p:nvPr/>
        </p:nvSpPr>
        <p:spPr bwMode="auto">
          <a:xfrm>
            <a:off x="3594101" y="3573464"/>
            <a:ext cx="1638300" cy="2447925"/>
          </a:xfrm>
          <a:custGeom>
            <a:avLst/>
            <a:gdLst>
              <a:gd name="T0" fmla="*/ 2147483647 w 774"/>
              <a:gd name="T1" fmla="*/ 0 h 1542"/>
              <a:gd name="T2" fmla="*/ 0 w 774"/>
              <a:gd name="T3" fmla="*/ 2147483647 h 1542"/>
              <a:gd name="T4" fmla="*/ 0 60000 65536"/>
              <a:gd name="T5" fmla="*/ 0 60000 65536"/>
              <a:gd name="T6" fmla="*/ 0 w 774"/>
              <a:gd name="T7" fmla="*/ 0 h 1542"/>
              <a:gd name="T8" fmla="*/ 774 w 774"/>
              <a:gd name="T9" fmla="*/ 1542 h 15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4" h="1542">
                <a:moveTo>
                  <a:pt x="774" y="0"/>
                </a:moveTo>
                <a:lnTo>
                  <a:pt x="0" y="1542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9" name="Freeform 126"/>
          <p:cNvSpPr>
            <a:spLocks/>
          </p:cNvSpPr>
          <p:nvPr/>
        </p:nvSpPr>
        <p:spPr bwMode="auto">
          <a:xfrm>
            <a:off x="3600451" y="4294188"/>
            <a:ext cx="1513416" cy="2360612"/>
          </a:xfrm>
          <a:custGeom>
            <a:avLst/>
            <a:gdLst>
              <a:gd name="T0" fmla="*/ 2147483647 w 715"/>
              <a:gd name="T1" fmla="*/ 2147483647 h 1487"/>
              <a:gd name="T2" fmla="*/ 0 w 715"/>
              <a:gd name="T3" fmla="*/ 0 h 1487"/>
              <a:gd name="T4" fmla="*/ 0 60000 65536"/>
              <a:gd name="T5" fmla="*/ 0 60000 65536"/>
              <a:gd name="T6" fmla="*/ 0 w 715"/>
              <a:gd name="T7" fmla="*/ 0 h 1487"/>
              <a:gd name="T8" fmla="*/ 715 w 715"/>
              <a:gd name="T9" fmla="*/ 1487 h 14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5" h="1487">
                <a:moveTo>
                  <a:pt x="715" y="1487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0" name="Freeform 127"/>
          <p:cNvSpPr>
            <a:spLocks/>
          </p:cNvSpPr>
          <p:nvPr/>
        </p:nvSpPr>
        <p:spPr bwMode="auto">
          <a:xfrm flipH="1">
            <a:off x="9359901" y="3500439"/>
            <a:ext cx="1638300" cy="2447925"/>
          </a:xfrm>
          <a:custGeom>
            <a:avLst/>
            <a:gdLst>
              <a:gd name="T0" fmla="*/ 2147483647 w 774"/>
              <a:gd name="T1" fmla="*/ 0 h 1542"/>
              <a:gd name="T2" fmla="*/ 0 w 774"/>
              <a:gd name="T3" fmla="*/ 2147483647 h 1542"/>
              <a:gd name="T4" fmla="*/ 0 60000 65536"/>
              <a:gd name="T5" fmla="*/ 0 60000 65536"/>
              <a:gd name="T6" fmla="*/ 0 w 774"/>
              <a:gd name="T7" fmla="*/ 0 h 1542"/>
              <a:gd name="T8" fmla="*/ 774 w 774"/>
              <a:gd name="T9" fmla="*/ 1542 h 15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4" h="1542">
                <a:moveTo>
                  <a:pt x="774" y="0"/>
                </a:moveTo>
                <a:lnTo>
                  <a:pt x="0" y="1542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1" name="Freeform 128"/>
          <p:cNvSpPr>
            <a:spLocks/>
          </p:cNvSpPr>
          <p:nvPr/>
        </p:nvSpPr>
        <p:spPr bwMode="auto">
          <a:xfrm>
            <a:off x="8591551" y="4410076"/>
            <a:ext cx="1449916" cy="2143125"/>
          </a:xfrm>
          <a:custGeom>
            <a:avLst/>
            <a:gdLst>
              <a:gd name="T0" fmla="*/ 0 w 685"/>
              <a:gd name="T1" fmla="*/ 0 h 1350"/>
              <a:gd name="T2" fmla="*/ 2147483647 w 685"/>
              <a:gd name="T3" fmla="*/ 2147483647 h 1350"/>
              <a:gd name="T4" fmla="*/ 0 60000 65536"/>
              <a:gd name="T5" fmla="*/ 0 60000 65536"/>
              <a:gd name="T6" fmla="*/ 0 w 685"/>
              <a:gd name="T7" fmla="*/ 0 h 1350"/>
              <a:gd name="T8" fmla="*/ 685 w 685"/>
              <a:gd name="T9" fmla="*/ 1350 h 1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" h="1350">
                <a:moveTo>
                  <a:pt x="0" y="0"/>
                </a:moveTo>
                <a:lnTo>
                  <a:pt x="685" y="135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2" name="Text Box 129"/>
          <p:cNvSpPr txBox="1">
            <a:spLocks noChangeArrowheads="1"/>
          </p:cNvSpPr>
          <p:nvPr/>
        </p:nvSpPr>
        <p:spPr bwMode="auto">
          <a:xfrm>
            <a:off x="5232400" y="2636838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7203" name="Text Box 130"/>
          <p:cNvSpPr txBox="1">
            <a:spLocks noChangeArrowheads="1"/>
          </p:cNvSpPr>
          <p:nvPr/>
        </p:nvSpPr>
        <p:spPr bwMode="auto">
          <a:xfrm>
            <a:off x="10033000" y="25654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7204" name="Text Box 131"/>
          <p:cNvSpPr txBox="1">
            <a:spLocks noChangeArrowheads="1"/>
          </p:cNvSpPr>
          <p:nvPr/>
        </p:nvSpPr>
        <p:spPr bwMode="auto">
          <a:xfrm>
            <a:off x="9520767" y="25654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0</a:t>
            </a:r>
          </a:p>
        </p:txBody>
      </p:sp>
      <p:sp>
        <p:nvSpPr>
          <p:cNvPr id="7205" name="Text Box 132"/>
          <p:cNvSpPr txBox="1">
            <a:spLocks noChangeArrowheads="1"/>
          </p:cNvSpPr>
          <p:nvPr/>
        </p:nvSpPr>
        <p:spPr bwMode="auto">
          <a:xfrm>
            <a:off x="9457267" y="1341438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7206" name="Text Box 133"/>
          <p:cNvSpPr txBox="1">
            <a:spLocks noChangeArrowheads="1"/>
          </p:cNvSpPr>
          <p:nvPr/>
        </p:nvSpPr>
        <p:spPr bwMode="auto">
          <a:xfrm>
            <a:off x="4432300" y="1412876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7207" name="Text Box 134"/>
          <p:cNvSpPr txBox="1">
            <a:spLocks noChangeArrowheads="1"/>
          </p:cNvSpPr>
          <p:nvPr/>
        </p:nvSpPr>
        <p:spPr bwMode="auto">
          <a:xfrm>
            <a:off x="3695700" y="2420938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-2</a:t>
            </a:r>
          </a:p>
        </p:txBody>
      </p:sp>
      <p:sp>
        <p:nvSpPr>
          <p:cNvPr id="7208" name="Text Box 135"/>
          <p:cNvSpPr txBox="1">
            <a:spLocks noChangeArrowheads="1"/>
          </p:cNvSpPr>
          <p:nvPr/>
        </p:nvSpPr>
        <p:spPr bwMode="auto">
          <a:xfrm>
            <a:off x="6288617" y="2636838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х</a:t>
            </a:r>
          </a:p>
        </p:txBody>
      </p:sp>
      <p:sp>
        <p:nvSpPr>
          <p:cNvPr id="7209" name="Text Box 136"/>
          <p:cNvSpPr txBox="1">
            <a:spLocks noChangeArrowheads="1"/>
          </p:cNvSpPr>
          <p:nvPr/>
        </p:nvSpPr>
        <p:spPr bwMode="auto">
          <a:xfrm>
            <a:off x="4751917" y="908051"/>
            <a:ext cx="293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у</a:t>
            </a:r>
          </a:p>
        </p:txBody>
      </p:sp>
      <p:sp>
        <p:nvSpPr>
          <p:cNvPr id="7210" name="Text Box 137"/>
          <p:cNvSpPr txBox="1">
            <a:spLocks noChangeArrowheads="1"/>
          </p:cNvSpPr>
          <p:nvPr/>
        </p:nvSpPr>
        <p:spPr bwMode="auto">
          <a:xfrm>
            <a:off x="9457267" y="836613"/>
            <a:ext cx="293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у</a:t>
            </a:r>
          </a:p>
        </p:txBody>
      </p:sp>
      <p:sp>
        <p:nvSpPr>
          <p:cNvPr id="7211" name="Text Box 138"/>
          <p:cNvSpPr txBox="1">
            <a:spLocks noChangeArrowheads="1"/>
          </p:cNvSpPr>
          <p:nvPr/>
        </p:nvSpPr>
        <p:spPr bwMode="auto">
          <a:xfrm>
            <a:off x="11377084" y="2565401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х</a:t>
            </a:r>
          </a:p>
        </p:txBody>
      </p:sp>
      <p:sp>
        <p:nvSpPr>
          <p:cNvPr id="7212" name="Text Box 139"/>
          <p:cNvSpPr txBox="1">
            <a:spLocks noChangeArrowheads="1"/>
          </p:cNvSpPr>
          <p:nvPr/>
        </p:nvSpPr>
        <p:spPr bwMode="auto">
          <a:xfrm>
            <a:off x="11377084" y="5157788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х</a:t>
            </a:r>
          </a:p>
        </p:txBody>
      </p:sp>
      <p:sp>
        <p:nvSpPr>
          <p:cNvPr id="7213" name="Text Box 140"/>
          <p:cNvSpPr txBox="1">
            <a:spLocks noChangeArrowheads="1"/>
          </p:cNvSpPr>
          <p:nvPr/>
        </p:nvSpPr>
        <p:spPr bwMode="auto">
          <a:xfrm>
            <a:off x="6288617" y="5157788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х</a:t>
            </a:r>
          </a:p>
        </p:txBody>
      </p:sp>
      <p:sp>
        <p:nvSpPr>
          <p:cNvPr id="7214" name="Text Box 141"/>
          <p:cNvSpPr txBox="1">
            <a:spLocks noChangeArrowheads="1"/>
          </p:cNvSpPr>
          <p:nvPr/>
        </p:nvSpPr>
        <p:spPr bwMode="auto">
          <a:xfrm>
            <a:off x="4432300" y="3644901"/>
            <a:ext cx="4148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</a:t>
            </a:r>
          </a:p>
        </p:txBody>
      </p:sp>
      <p:sp>
        <p:nvSpPr>
          <p:cNvPr id="7215" name="Text Box 142"/>
          <p:cNvSpPr txBox="1">
            <a:spLocks noChangeArrowheads="1"/>
          </p:cNvSpPr>
          <p:nvPr/>
        </p:nvSpPr>
        <p:spPr bwMode="auto">
          <a:xfrm>
            <a:off x="9808633" y="3644901"/>
            <a:ext cx="4148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</a:t>
            </a:r>
          </a:p>
        </p:txBody>
      </p:sp>
      <p:sp>
        <p:nvSpPr>
          <p:cNvPr id="7216" name="Text Box 143"/>
          <p:cNvSpPr txBox="1">
            <a:spLocks noChangeArrowheads="1"/>
          </p:cNvSpPr>
          <p:nvPr/>
        </p:nvSpPr>
        <p:spPr bwMode="auto">
          <a:xfrm>
            <a:off x="3600451" y="4868863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-2</a:t>
            </a:r>
          </a:p>
        </p:txBody>
      </p:sp>
      <p:sp>
        <p:nvSpPr>
          <p:cNvPr id="7217" name="Text Box 144"/>
          <p:cNvSpPr txBox="1">
            <a:spLocks noChangeArrowheads="1"/>
          </p:cNvSpPr>
          <p:nvPr/>
        </p:nvSpPr>
        <p:spPr bwMode="auto">
          <a:xfrm>
            <a:off x="4751917" y="4005263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7218" name="Text Box 145"/>
          <p:cNvSpPr txBox="1">
            <a:spLocks noChangeArrowheads="1"/>
          </p:cNvSpPr>
          <p:nvPr/>
        </p:nvSpPr>
        <p:spPr bwMode="auto">
          <a:xfrm>
            <a:off x="9840384" y="407670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7219" name="Text Box 146"/>
          <p:cNvSpPr txBox="1">
            <a:spLocks noChangeArrowheads="1"/>
          </p:cNvSpPr>
          <p:nvPr/>
        </p:nvSpPr>
        <p:spPr bwMode="auto">
          <a:xfrm>
            <a:off x="4368800" y="6092826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-4</a:t>
            </a:r>
          </a:p>
        </p:txBody>
      </p:sp>
      <p:sp>
        <p:nvSpPr>
          <p:cNvPr id="7220" name="Text Box 147"/>
          <p:cNvSpPr txBox="1">
            <a:spLocks noChangeArrowheads="1"/>
          </p:cNvSpPr>
          <p:nvPr/>
        </p:nvSpPr>
        <p:spPr bwMode="auto">
          <a:xfrm>
            <a:off x="9359900" y="6165851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-4</a:t>
            </a:r>
          </a:p>
        </p:txBody>
      </p:sp>
      <p:sp>
        <p:nvSpPr>
          <p:cNvPr id="7221" name="Text Box 148"/>
          <p:cNvSpPr txBox="1">
            <a:spLocks noChangeArrowheads="1"/>
          </p:cNvSpPr>
          <p:nvPr/>
        </p:nvSpPr>
        <p:spPr bwMode="auto">
          <a:xfrm>
            <a:off x="8784167" y="2349501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-2</a:t>
            </a:r>
          </a:p>
        </p:txBody>
      </p:sp>
      <p:sp>
        <p:nvSpPr>
          <p:cNvPr id="7222" name="Text Box 149"/>
          <p:cNvSpPr txBox="1">
            <a:spLocks noChangeArrowheads="1"/>
          </p:cNvSpPr>
          <p:nvPr/>
        </p:nvSpPr>
        <p:spPr bwMode="auto">
          <a:xfrm>
            <a:off x="8591551" y="4941888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-2</a:t>
            </a:r>
          </a:p>
        </p:txBody>
      </p:sp>
      <p:grpSp>
        <p:nvGrpSpPr>
          <p:cNvPr id="8" name="Group 157"/>
          <p:cNvGrpSpPr>
            <a:grpSpLocks/>
          </p:cNvGrpSpPr>
          <p:nvPr/>
        </p:nvGrpSpPr>
        <p:grpSpPr bwMode="auto">
          <a:xfrm>
            <a:off x="9840384" y="1628775"/>
            <a:ext cx="0" cy="1512888"/>
            <a:chOff x="4649" y="1026"/>
            <a:chExt cx="0" cy="953"/>
          </a:xfrm>
        </p:grpSpPr>
        <p:sp>
          <p:nvSpPr>
            <p:cNvPr id="7224" name="Line 155"/>
            <p:cNvSpPr>
              <a:spLocks noChangeShapeType="1"/>
            </p:cNvSpPr>
            <p:nvPr/>
          </p:nvSpPr>
          <p:spPr bwMode="auto">
            <a:xfrm flipV="1">
              <a:off x="4649" y="1026"/>
              <a:ext cx="0" cy="6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Line 156"/>
            <p:cNvSpPr>
              <a:spLocks noChangeShapeType="1"/>
            </p:cNvSpPr>
            <p:nvPr/>
          </p:nvSpPr>
          <p:spPr bwMode="auto">
            <a:xfrm>
              <a:off x="4649" y="1661"/>
              <a:ext cx="0" cy="31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9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56"/>
                  </p:tgtEl>
                </p:cond>
              </p:nextCondLst>
            </p:seq>
          </p:childTnLst>
        </p:cTn>
      </p:par>
    </p:tnLst>
    <p:bldLst>
      <p:bldP spid="49265" grpId="0" animBg="1"/>
      <p:bldP spid="49265" grpId="1" animBg="1"/>
      <p:bldP spid="49266" grpId="0" animBg="1"/>
      <p:bldP spid="49266" grpId="1" animBg="1"/>
      <p:bldP spid="49267" grpId="0" animBg="1"/>
      <p:bldP spid="49267" grpId="1" animBg="1"/>
      <p:bldP spid="49268" grpId="0" animBg="1"/>
      <p:bldP spid="4926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40504" y="0"/>
            <a:ext cx="7560840" cy="2232248"/>
          </a:xfrm>
          <a:prstGeom prst="horizontalScroll">
            <a:avLst/>
          </a:prstGeom>
          <a:gradFill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70141" y="492369"/>
            <a:ext cx="5143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Решение задачи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05575" y="3151163"/>
            <a:ext cx="8408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Участок земли прямоугольной формы </a:t>
            </a:r>
          </a:p>
          <a:p>
            <a:r>
              <a:rPr lang="ru-RU" sz="3600" i="1" dirty="0" smtClean="0"/>
              <a:t>площадью 6 соток огорожен забором, </a:t>
            </a:r>
          </a:p>
          <a:p>
            <a:r>
              <a:rPr lang="ru-RU" sz="3600" i="1" dirty="0" smtClean="0"/>
              <a:t>длинна которого 100 метров.</a:t>
            </a:r>
          </a:p>
          <a:p>
            <a:r>
              <a:rPr lang="ru-RU" sz="3600" i="1" dirty="0" smtClean="0"/>
              <a:t>Найдите длины сторон этого участка.</a:t>
            </a:r>
            <a:endParaRPr lang="ru-RU" sz="3600" i="1" dirty="0"/>
          </a:p>
        </p:txBody>
      </p:sp>
      <p:sp>
        <p:nvSpPr>
          <p:cNvPr id="5" name="Рамка 4"/>
          <p:cNvSpPr/>
          <p:nvPr/>
        </p:nvSpPr>
        <p:spPr>
          <a:xfrm>
            <a:off x="2110154" y="2827606"/>
            <a:ext cx="8595360" cy="3235569"/>
          </a:xfrm>
          <a:prstGeom prst="frame">
            <a:avLst>
              <a:gd name="adj1" fmla="val 6848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40504" y="0"/>
            <a:ext cx="7560840" cy="2232248"/>
          </a:xfrm>
          <a:prstGeom prst="horizontalScroll">
            <a:avLst/>
          </a:prstGeom>
          <a:gradFill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01993" y="576775"/>
            <a:ext cx="2071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Ответ: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05575" y="3151163"/>
            <a:ext cx="749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Стороны участка равны 30 м и 20 м</a:t>
            </a:r>
            <a:endParaRPr lang="ru-RU" sz="3600" i="1" dirty="0"/>
          </a:p>
        </p:txBody>
      </p:sp>
      <p:sp>
        <p:nvSpPr>
          <p:cNvPr id="5" name="Рамка 4"/>
          <p:cNvSpPr/>
          <p:nvPr/>
        </p:nvSpPr>
        <p:spPr>
          <a:xfrm>
            <a:off x="1997612" y="2672862"/>
            <a:ext cx="8595360" cy="1477107"/>
          </a:xfrm>
          <a:prstGeom prst="frame">
            <a:avLst>
              <a:gd name="adj1" fmla="val 15419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231015" y="2208628"/>
            <a:ext cx="7560840" cy="2232248"/>
          </a:xfrm>
          <a:prstGeom prst="horizontalScroll">
            <a:avLst/>
          </a:prstGeom>
          <a:gradFill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57267" y="2813539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250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251" y="0"/>
            <a:ext cx="90879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32" y="0"/>
            <a:ext cx="91251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336" y="0"/>
            <a:ext cx="9130298" cy="68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607" y="-1"/>
            <a:ext cx="9102162" cy="685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946" y="-1"/>
            <a:ext cx="9153891" cy="684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659</Words>
  <Application>Microsoft Office PowerPoint</Application>
  <PresentationFormat>Произвольный</PresentationFormat>
  <Paragraphs>222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х² - 3х + √(5-х) = √(5-х) + 18</vt:lpstr>
      <vt:lpstr>Презентация PowerPoint</vt:lpstr>
      <vt:lpstr>Способ подстановки (алгоритм)</vt:lpstr>
      <vt:lpstr>Решение системы уравнений способом подстановки</vt:lpstr>
      <vt:lpstr>Способ сложения (алгоритм) </vt:lpstr>
      <vt:lpstr>  Решение системы уравнений способом сложения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Алоритм решения системы графическим способом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Ирина</cp:lastModifiedBy>
  <cp:revision>72</cp:revision>
  <dcterms:created xsi:type="dcterms:W3CDTF">2016-06-07T14:55:45Z</dcterms:created>
  <dcterms:modified xsi:type="dcterms:W3CDTF">2018-04-01T09:40:40Z</dcterms:modified>
</cp:coreProperties>
</file>