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6" r:id="rId3"/>
    <p:sldId id="271" r:id="rId4"/>
    <p:sldId id="267" r:id="rId5"/>
    <p:sldId id="268" r:id="rId6"/>
    <p:sldId id="259" r:id="rId7"/>
    <p:sldId id="269" r:id="rId8"/>
    <p:sldId id="270" r:id="rId9"/>
    <p:sldId id="272" r:id="rId10"/>
    <p:sldId id="273" r:id="rId11"/>
    <p:sldId id="274" r:id="rId12"/>
    <p:sldId id="277" r:id="rId13"/>
    <p:sldId id="276" r:id="rId14"/>
    <p:sldId id="275" r:id="rId15"/>
    <p:sldId id="278" r:id="rId16"/>
    <p:sldId id="279" r:id="rId17"/>
    <p:sldId id="280" r:id="rId18"/>
    <p:sldId id="282" r:id="rId19"/>
    <p:sldId id="283" r:id="rId20"/>
    <p:sldId id="26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0000"/>
    <a:srgbClr val="454423"/>
    <a:srgbClr val="D9D8B5"/>
    <a:srgbClr val="FFFFFF"/>
    <a:srgbClr val="D2D1A6"/>
    <a:srgbClr val="525129"/>
    <a:srgbClr val="C0BF82"/>
    <a:srgbClr val="FF66FF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91" autoAdjust="0"/>
  </p:normalViewPr>
  <p:slideViewPr>
    <p:cSldViewPr snapToGrid="0" showGuides="1">
      <p:cViewPr varScale="1">
        <p:scale>
          <a:sx n="114" d="100"/>
          <a:sy n="114" d="100"/>
        </p:scale>
        <p:origin x="-1554" y="-102"/>
      </p:cViewPr>
      <p:guideLst>
        <p:guide orient="horz" pos="1471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2066A2-03FC-4AC7-B0C2-96D7246A5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D0B4-4269-4926-9D70-BC3234AC2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F183-F3E6-4FAD-82D6-33199C901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E3C3ABD-CB40-4ADA-BB11-9DF90858A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8233-DE7D-4774-9152-BB2F626F3E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6024-7E1E-4743-B35C-BB3207CCE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71AB13C-600A-4A90-80BF-298D25651C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2D29-5E51-432C-A01C-0900E5F9A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10AD-FD12-48A0-B270-48A73FD9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1065-8E67-4568-9857-8F53AF191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69FD-F761-4461-B587-C62C027FA1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209862A-87D4-48FB-8D0A-AD45CF536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mathege.ru/or/ege/Main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gray">
          <a:xfrm>
            <a:off x="323528" y="188640"/>
            <a:ext cx="8496944" cy="457200"/>
          </a:xfrm>
          <a:prstGeom prst="rect">
            <a:avLst/>
          </a:prstGeom>
          <a:solidFill>
            <a:srgbClr val="FFFFFF">
              <a:alpha val="76078"/>
            </a:srgb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9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БОУ города Омска «Лицей №145»</a:t>
            </a:r>
            <a:endParaRPr kumimoji="0" lang="en-US" sz="19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41630" y="1358770"/>
            <a:ext cx="6768752" cy="3375375"/>
          </a:xfrm>
          <a:prstGeom prst="rect">
            <a:avLst/>
          </a:prstGeom>
          <a:solidFill>
            <a:srgbClr val="FFFFFF">
              <a:alpha val="81961"/>
            </a:srgb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Решение заданий </a:t>
            </a:r>
            <a:endParaRPr lang="ru-RU" sz="3200" kern="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err="1" smtClean="0">
                <a:latin typeface="+mj-lt"/>
                <a:ea typeface="+mj-ea"/>
                <a:cs typeface="+mj-cs"/>
              </a:rPr>
              <a:t>п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теории вероятности</a:t>
            </a:r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по материалам открытого банка задач ЕГЭ по </a:t>
            </a:r>
            <a:r>
              <a:rPr kumimoji="0" lang="ru-RU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математике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50631" y="6084295"/>
            <a:ext cx="6750750" cy="457200"/>
          </a:xfrm>
          <a:prstGeom prst="rect">
            <a:avLst/>
          </a:prstGeom>
          <a:solidFill>
            <a:srgbClr val="FFFFFF">
              <a:alpha val="65882"/>
            </a:srgb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250166" y="146649"/>
            <a:ext cx="7272068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+mj-lt"/>
              </a:rPr>
              <a:t>На семинар приехали 3 ученых из Норвегии, 3 из России и 4 из Испании. Порядок докладов определяется жеребьёвкой. Найдите вероятность того, что восьмым окажется доклад ученого из России.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398442" y="5593229"/>
            <a:ext cx="2347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+mn-lt"/>
              </a:rPr>
              <a:t>Ответ: 0,3.</a:t>
            </a: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7694762" y="388188"/>
            <a:ext cx="1293963" cy="457201"/>
          </a:xfrm>
          <a:prstGeom prst="rect">
            <a:avLst/>
          </a:prstGeom>
          <a:solidFill>
            <a:srgbClr val="FFFFFF">
              <a:alpha val="87059"/>
            </a:srgb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/>
              <a:t>285924</a:t>
            </a:r>
            <a:endParaRPr lang="ru-RU" sz="2400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440116" y="2273251"/>
            <a:ext cx="8263768" cy="2308324"/>
          </a:xfrm>
          <a:prstGeom prst="rect">
            <a:avLst/>
          </a:prstGeom>
          <a:solidFill>
            <a:srgbClr val="FFFFFF">
              <a:alpha val="72000"/>
            </a:srgbClr>
          </a:solidFill>
          <a:ln w="19050">
            <a:solidFill>
              <a:schemeClr val="accent3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u="sng" dirty="0" smtClean="0">
                <a:latin typeface="+mn-lt"/>
              </a:rPr>
              <a:t>Решение:</a:t>
            </a:r>
            <a:r>
              <a:rPr lang="ru-RU" sz="2400" i="1" dirty="0" smtClean="0"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+mn-lt"/>
              </a:rPr>
              <a:t>Всего участвует 3 + 3 + 4 = 10 ученых. 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+mn-lt"/>
              </a:rPr>
              <a:t>Вероятность того, что восьмым окажется доклад ученого из России, равна  3/10 = 0,3.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250166" y="146649"/>
            <a:ext cx="7272068" cy="20313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+mj-lt"/>
              </a:rPr>
              <a:t>Перед началом первого тура чемпионата по бадминтону участников разбивают на игровые пары случайным образом с помощью жребия. Всего в чемпионате участвует 26 бадминтонистов, среди которых 10 участников из России, в том числе Руслан Орлов. Найдите вероятность того, что в первом туре Руслан Орлов будет играть с каким-либо бадминтонистом из России?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87033" y="6128067"/>
            <a:ext cx="2569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+mn-lt"/>
              </a:rPr>
              <a:t>Ответ: 0,36.</a:t>
            </a: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7694762" y="388188"/>
            <a:ext cx="1293963" cy="457201"/>
          </a:xfrm>
          <a:prstGeom prst="rect">
            <a:avLst/>
          </a:prstGeom>
          <a:solidFill>
            <a:srgbClr val="FFFFFF">
              <a:alpha val="87059"/>
            </a:srgb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/>
              <a:t>285925</a:t>
            </a:r>
            <a:endParaRPr lang="ru-RU" sz="2400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259131" y="2276970"/>
            <a:ext cx="8625738" cy="3647152"/>
          </a:xfrm>
          <a:prstGeom prst="rect">
            <a:avLst/>
          </a:prstGeom>
          <a:solidFill>
            <a:srgbClr val="FFFFFF">
              <a:alpha val="72000"/>
            </a:srgbClr>
          </a:solidFill>
          <a:ln w="19050">
            <a:solidFill>
              <a:schemeClr val="accent3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i="1" u="sng" dirty="0" smtClean="0">
                <a:latin typeface="+mn-lt"/>
              </a:rPr>
              <a:t>Решение:</a:t>
            </a:r>
            <a:r>
              <a:rPr lang="ru-RU" sz="2200" i="1" dirty="0" smtClean="0"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200" i="1" dirty="0" smtClean="0">
                <a:latin typeface="+mn-lt"/>
              </a:rPr>
              <a:t>Нужно учесть, что Руслан Орлов должен играть с каким-либо бадминтонистом из России. И сам Руслан Орлов тоже из России. </a:t>
            </a:r>
          </a:p>
          <a:p>
            <a:pPr>
              <a:lnSpc>
                <a:spcPct val="150000"/>
              </a:lnSpc>
            </a:pPr>
            <a:r>
              <a:rPr lang="ru-RU" sz="2200" i="1" dirty="0" smtClean="0">
                <a:latin typeface="+mn-lt"/>
              </a:rPr>
              <a:t>Вероятность того, что в первом туре Руслан Орлов будет играть с каким-либо бадминтонистом из России, равна  9/25 = 36/100 = 0,36.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250166" y="146649"/>
            <a:ext cx="7272068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+mj-lt"/>
              </a:rPr>
              <a:t>В сборнике билетов по биологии всего 55 билетов, в 11 из них встречается вопрос по ботанике. Найдите вероятность того, что в случайно выбранном на экзамене билете школьнику достанется вопрос по ботанике.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398442" y="5584603"/>
            <a:ext cx="2347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+mn-lt"/>
              </a:rPr>
              <a:t>Ответ: 0,2.</a:t>
            </a: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7694762" y="388188"/>
            <a:ext cx="1293963" cy="457201"/>
          </a:xfrm>
          <a:prstGeom prst="rect">
            <a:avLst/>
          </a:prstGeom>
          <a:solidFill>
            <a:srgbClr val="FFFFFF">
              <a:alpha val="87059"/>
            </a:srgb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/>
              <a:t>285926</a:t>
            </a:r>
            <a:endParaRPr lang="ru-RU" sz="2400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259131" y="2273251"/>
            <a:ext cx="8625738" cy="2308324"/>
          </a:xfrm>
          <a:prstGeom prst="rect">
            <a:avLst/>
          </a:prstGeom>
          <a:solidFill>
            <a:srgbClr val="FFFFFF">
              <a:alpha val="72000"/>
            </a:srgbClr>
          </a:solidFill>
          <a:ln w="19050">
            <a:solidFill>
              <a:schemeClr val="accent3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u="sng" dirty="0" smtClean="0">
                <a:latin typeface="+mn-lt"/>
              </a:rPr>
              <a:t>Решение:</a:t>
            </a:r>
            <a:r>
              <a:rPr lang="ru-RU" sz="2400" i="1" dirty="0" smtClean="0"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+mn-lt"/>
              </a:rPr>
              <a:t>Вероятность того, что в случайно выбранном на экзамене билете школьнику достанется вопрос по ботанике, равна  11/55 =1/5 = 0,2.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250166" y="146649"/>
            <a:ext cx="7272068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+mj-lt"/>
              </a:rPr>
              <a:t>В сборнике билетов по математике всего 25 билетов, в 10 из них встречается вопрос по неравенствам. Найдите вероятность того, что в случайно выбранном на экзамене билете школьнику не достанется вопроса по неравенствам.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398442" y="5990044"/>
            <a:ext cx="2347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+mn-lt"/>
              </a:rPr>
              <a:t>Ответ: 0,6.</a:t>
            </a: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7694762" y="388188"/>
            <a:ext cx="1293963" cy="457201"/>
          </a:xfrm>
          <a:prstGeom prst="rect">
            <a:avLst/>
          </a:prstGeom>
          <a:solidFill>
            <a:srgbClr val="FFFFFF">
              <a:alpha val="87059"/>
            </a:srgb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/>
              <a:t>285927</a:t>
            </a:r>
            <a:endParaRPr lang="ru-RU" sz="2400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259131" y="1680795"/>
            <a:ext cx="8625738" cy="3970318"/>
          </a:xfrm>
          <a:prstGeom prst="rect">
            <a:avLst/>
          </a:prstGeom>
          <a:solidFill>
            <a:srgbClr val="FFFFFF">
              <a:alpha val="72000"/>
            </a:srgbClr>
          </a:solidFill>
          <a:ln w="19050">
            <a:solidFill>
              <a:schemeClr val="accent3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u="sng" dirty="0" smtClean="0">
                <a:latin typeface="+mn-lt"/>
              </a:rPr>
              <a:t>Решение:</a:t>
            </a:r>
            <a:r>
              <a:rPr lang="ru-RU" sz="2400" i="1" dirty="0" smtClean="0"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+mn-lt"/>
              </a:rPr>
              <a:t>25 – 10 = 15 – билетов не содержат вопрос по неравенствам. 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+mn-lt"/>
              </a:rPr>
              <a:t>Вероятность того, что в случайно выбранном на экзамене билете школьнику не достанется вопроса по неравенствам, равна </a:t>
            </a:r>
          </a:p>
          <a:p>
            <a:pPr algn="ctr">
              <a:lnSpc>
                <a:spcPct val="150000"/>
              </a:lnSpc>
            </a:pPr>
            <a:r>
              <a:rPr lang="ru-RU" sz="2400" i="1" dirty="0" smtClean="0">
                <a:latin typeface="+mn-lt"/>
              </a:rPr>
              <a:t>15/25 = 3/5  = 0,6.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250166" y="146649"/>
            <a:ext cx="7272068" cy="14773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+mj-lt"/>
              </a:rPr>
              <a:t>На чемпионате по прыжкам в воду выступают 25 спортсменов, среди них 8 прыгунов из России и 9 прыгунов из Парагвая. Порядок выступлений определяется жеребьёвкой. Найдите вероятность того, что шестым будет выступать прыгун из Парагвая.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87033" y="5575976"/>
            <a:ext cx="2569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+mn-lt"/>
              </a:rPr>
              <a:t>Ответ: 0,36.</a:t>
            </a: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7694762" y="388188"/>
            <a:ext cx="1293963" cy="457201"/>
          </a:xfrm>
          <a:prstGeom prst="rect">
            <a:avLst/>
          </a:prstGeom>
          <a:solidFill>
            <a:srgbClr val="FFFFFF">
              <a:alpha val="87059"/>
            </a:srgb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/>
              <a:t>285928</a:t>
            </a:r>
            <a:endParaRPr lang="ru-RU" sz="2400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259131" y="2273251"/>
            <a:ext cx="8625738" cy="2308324"/>
          </a:xfrm>
          <a:prstGeom prst="rect">
            <a:avLst/>
          </a:prstGeom>
          <a:solidFill>
            <a:srgbClr val="FFFFFF">
              <a:alpha val="72000"/>
            </a:srgbClr>
          </a:solidFill>
          <a:ln w="19050">
            <a:solidFill>
              <a:schemeClr val="accent3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u="sng" dirty="0" smtClean="0">
                <a:latin typeface="+mn-lt"/>
              </a:rPr>
              <a:t>Решение:</a:t>
            </a:r>
            <a:r>
              <a:rPr lang="ru-RU" sz="2400" i="1" dirty="0" smtClean="0"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+mn-lt"/>
              </a:rPr>
              <a:t>Всего участвует 25 спортсменов. 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+mn-lt"/>
              </a:rPr>
              <a:t>Вероятность того, что шестым будет выступать прыгун из Парагвая, равна  9/25 = 36/100 = 0,36.</a:t>
            </a:r>
          </a:p>
        </p:txBody>
      </p:sp>
      <p:pic>
        <p:nvPicPr>
          <p:cNvPr id="3074" name="Picture 2" descr="C:\Users\User\Desktop\Спорт\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2367" y="5250189"/>
            <a:ext cx="1359105" cy="1159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6456" y="1738413"/>
            <a:ext cx="8911087" cy="4645134"/>
          </a:xfrm>
          <a:prstGeom prst="rect">
            <a:avLst/>
          </a:prstGeom>
          <a:solidFill>
            <a:srgbClr val="FFFFFF">
              <a:alpha val="72000"/>
            </a:srgbClr>
          </a:solidFill>
          <a:ln w="19050">
            <a:solidFill>
              <a:schemeClr val="accent3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i="1" u="sng" dirty="0" smtClean="0">
                <a:latin typeface="+mn-lt"/>
              </a:rPr>
              <a:t>Решение:</a:t>
            </a:r>
            <a:r>
              <a:rPr lang="ru-RU" sz="2000" i="1" dirty="0" smtClean="0">
                <a:latin typeface="+mn-lt"/>
              </a:rPr>
              <a:t>  Обозначим право владения первой мячом команды "Меркурий" в матче с одной из других трех команд</a:t>
            </a:r>
            <a:r>
              <a:rPr lang="ru-RU" sz="2000" dirty="0" smtClean="0"/>
              <a:t> </a:t>
            </a:r>
            <a:r>
              <a:rPr lang="ru-RU" sz="2000" i="1" dirty="0" smtClean="0">
                <a:latin typeface="+mn-lt"/>
              </a:rPr>
              <a:t>как "Решка". Тогда право владения второй мячом этой команды – «Орел». Итак, напишем все возможные исходы бросания монеты три раза. </a:t>
            </a:r>
          </a:p>
          <a:p>
            <a:pPr algn="just">
              <a:lnSpc>
                <a:spcPct val="90000"/>
              </a:lnSpc>
            </a:pPr>
            <a:r>
              <a:rPr lang="ru-RU" sz="2000" i="1" dirty="0" smtClean="0">
                <a:latin typeface="+mn-lt"/>
              </a:rPr>
              <a:t>«О» – орел, «Р» – решка.</a:t>
            </a:r>
          </a:p>
          <a:p>
            <a:pPr algn="just">
              <a:lnSpc>
                <a:spcPct val="90000"/>
              </a:lnSpc>
            </a:pPr>
            <a:endParaRPr lang="ru-RU" i="1" dirty="0" smtClean="0">
              <a:latin typeface="+mn-lt"/>
            </a:endParaRPr>
          </a:p>
          <a:p>
            <a:pPr algn="just">
              <a:lnSpc>
                <a:spcPct val="90000"/>
              </a:lnSpc>
            </a:pPr>
            <a:endParaRPr lang="ru-RU" i="1" dirty="0" smtClean="0">
              <a:latin typeface="+mn-lt"/>
            </a:endParaRPr>
          </a:p>
          <a:p>
            <a:pPr algn="just">
              <a:lnSpc>
                <a:spcPct val="90000"/>
              </a:lnSpc>
            </a:pPr>
            <a:endParaRPr lang="ru-RU" i="1" dirty="0" smtClean="0">
              <a:latin typeface="+mn-lt"/>
            </a:endParaRPr>
          </a:p>
          <a:p>
            <a:pPr algn="just">
              <a:lnSpc>
                <a:spcPct val="90000"/>
              </a:lnSpc>
            </a:pPr>
            <a:endParaRPr lang="ru-RU" i="1" dirty="0" smtClean="0">
              <a:latin typeface="+mn-lt"/>
            </a:endParaRPr>
          </a:p>
          <a:p>
            <a:pPr algn="just">
              <a:lnSpc>
                <a:spcPct val="90000"/>
              </a:lnSpc>
            </a:pPr>
            <a:endParaRPr lang="ru-RU" i="1" dirty="0" smtClean="0">
              <a:latin typeface="+mn-lt"/>
            </a:endParaRPr>
          </a:p>
          <a:p>
            <a:pPr algn="just">
              <a:lnSpc>
                <a:spcPct val="90000"/>
              </a:lnSpc>
            </a:pPr>
            <a:endParaRPr lang="ru-RU" i="1" dirty="0" smtClean="0">
              <a:latin typeface="+mn-lt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ru-RU" sz="2000" i="1" dirty="0" smtClean="0">
              <a:latin typeface="+mn-lt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ru-RU" sz="2000" i="1" dirty="0" smtClean="0">
                <a:latin typeface="+mn-lt"/>
              </a:rPr>
              <a:t>Итак, всего исходов получилось 8, </a:t>
            </a:r>
          </a:p>
          <a:p>
            <a:pPr algn="just">
              <a:lnSpc>
                <a:spcPct val="90000"/>
              </a:lnSpc>
            </a:pPr>
            <a:r>
              <a:rPr lang="ru-RU" sz="2000" i="1" dirty="0" smtClean="0">
                <a:latin typeface="+mn-lt"/>
              </a:rPr>
              <a:t>нужных нам – 1, следовательно, </a:t>
            </a:r>
          </a:p>
          <a:p>
            <a:pPr algn="just">
              <a:lnSpc>
                <a:spcPct val="90000"/>
              </a:lnSpc>
            </a:pPr>
            <a:r>
              <a:rPr lang="ru-RU" sz="2000" i="1" dirty="0" smtClean="0">
                <a:latin typeface="+mn-lt"/>
              </a:rPr>
              <a:t>вероятность выпадения нужного </a:t>
            </a:r>
          </a:p>
          <a:p>
            <a:pPr algn="just">
              <a:lnSpc>
                <a:spcPct val="90000"/>
              </a:lnSpc>
            </a:pPr>
            <a:r>
              <a:rPr lang="ru-RU" sz="2000" i="1" dirty="0" smtClean="0">
                <a:latin typeface="+mn-lt"/>
              </a:rPr>
              <a:t>исхода 1/8 = 0,125.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116456" y="146649"/>
            <a:ext cx="8911087" cy="1477328"/>
          </a:xfrm>
          <a:prstGeom prst="rect">
            <a:avLst/>
          </a:prstGeom>
          <a:solidFill>
            <a:srgbClr val="FFFFFF">
              <a:alpha val="85882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+mj-lt"/>
              </a:rPr>
              <a:t>Перед началом футбольного матча судья бросает монету, чтобы определить, какая из команд будет первая владеть мячом. Команда "Меркурий" по очереди играет с командами "Марс", "Юпитер", "Уран". Найдите вероятность того, что во всех матчах право владеть мячом выиграет команда "Меркурий"?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75624" y="6334780"/>
            <a:ext cx="2792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+mn-lt"/>
              </a:rPr>
              <a:t>Ответ: 0,125.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0536" y="3663562"/>
            <a:ext cx="2024151" cy="101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218981" y="5891843"/>
            <a:ext cx="3674853" cy="370934"/>
          </a:xfrm>
          <a:prstGeom prst="rect">
            <a:avLst/>
          </a:prstGeom>
          <a:solidFill>
            <a:srgbClr val="FFC00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210356" y="3096883"/>
          <a:ext cx="3692106" cy="3154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0702"/>
                <a:gridCol w="1230702"/>
                <a:gridCol w="1230702"/>
              </a:tblGrid>
              <a:tr h="319646">
                <a:tc>
                  <a:txBody>
                    <a:bodyPr/>
                    <a:lstStyle/>
                    <a:p>
                      <a:pPr algn="ctr"/>
                      <a:r>
                        <a:rPr lang="ru-RU" sz="1700" b="0" baseline="0" dirty="0" smtClean="0">
                          <a:solidFill>
                            <a:srgbClr val="454423"/>
                          </a:solidFill>
                        </a:rPr>
                        <a:t>«Марс»</a:t>
                      </a:r>
                      <a:endParaRPr lang="ru-RU" sz="1700" b="0" baseline="0" dirty="0">
                        <a:solidFill>
                          <a:srgbClr val="454423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8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baseline="0" dirty="0" smtClean="0">
                          <a:solidFill>
                            <a:srgbClr val="454423"/>
                          </a:solidFill>
                        </a:rPr>
                        <a:t>«Юпитер»</a:t>
                      </a:r>
                      <a:endParaRPr lang="ru-RU" sz="1700" b="0" baseline="0" dirty="0">
                        <a:solidFill>
                          <a:srgbClr val="454423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8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baseline="0" dirty="0" smtClean="0">
                          <a:solidFill>
                            <a:srgbClr val="454423"/>
                          </a:solidFill>
                        </a:rPr>
                        <a:t>«Уран»</a:t>
                      </a:r>
                      <a:endParaRPr lang="ru-RU" sz="1700" b="0" baseline="0" dirty="0">
                        <a:solidFill>
                          <a:srgbClr val="454423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8B5"/>
                    </a:solidFill>
                  </a:tcPr>
                </a:tc>
              </a:tr>
              <a:tr h="319646">
                <a:tc>
                  <a:txBody>
                    <a:bodyPr/>
                    <a:lstStyle/>
                    <a:p>
                      <a:pPr algn="ctr"/>
                      <a:r>
                        <a:rPr lang="ru-RU" sz="1700" i="1" baseline="0" dirty="0" smtClean="0">
                          <a:solidFill>
                            <a:srgbClr val="454423"/>
                          </a:solidFill>
                        </a:rPr>
                        <a:t>О</a:t>
                      </a:r>
                      <a:endParaRPr lang="ru-RU" sz="1700" i="1" baseline="0" dirty="0">
                        <a:solidFill>
                          <a:srgbClr val="454423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1" baseline="0" dirty="0" smtClean="0">
                          <a:solidFill>
                            <a:srgbClr val="454423"/>
                          </a:solidFill>
                        </a:rPr>
                        <a:t>О</a:t>
                      </a:r>
                      <a:endParaRPr lang="ru-RU" sz="1700" i="1" baseline="0" dirty="0">
                        <a:solidFill>
                          <a:srgbClr val="454423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1" baseline="0" dirty="0" smtClean="0">
                          <a:solidFill>
                            <a:srgbClr val="454423"/>
                          </a:solidFill>
                        </a:rPr>
                        <a:t>О</a:t>
                      </a:r>
                      <a:endParaRPr lang="ru-RU" sz="1700" i="1" baseline="0" dirty="0">
                        <a:solidFill>
                          <a:srgbClr val="454423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9646">
                <a:tc>
                  <a:txBody>
                    <a:bodyPr/>
                    <a:lstStyle/>
                    <a:p>
                      <a:pPr algn="ctr"/>
                      <a:r>
                        <a:rPr lang="ru-RU" sz="1700" i="1" baseline="0" dirty="0" smtClean="0">
                          <a:solidFill>
                            <a:srgbClr val="454423"/>
                          </a:solidFill>
                        </a:rPr>
                        <a:t>О</a:t>
                      </a:r>
                      <a:endParaRPr lang="ru-RU" sz="1700" i="1" baseline="0" dirty="0">
                        <a:solidFill>
                          <a:srgbClr val="454423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1" baseline="0" dirty="0" smtClean="0">
                          <a:solidFill>
                            <a:srgbClr val="454423"/>
                          </a:solidFill>
                        </a:rPr>
                        <a:t>О</a:t>
                      </a:r>
                      <a:endParaRPr lang="ru-RU" sz="1700" i="1" baseline="0" dirty="0">
                        <a:solidFill>
                          <a:srgbClr val="454423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1" baseline="0" dirty="0" smtClean="0">
                          <a:solidFill>
                            <a:srgbClr val="454423"/>
                          </a:solidFill>
                        </a:rPr>
                        <a:t>Р</a:t>
                      </a:r>
                      <a:endParaRPr lang="ru-RU" sz="1700" i="1" baseline="0" dirty="0">
                        <a:solidFill>
                          <a:srgbClr val="454423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9646">
                <a:tc>
                  <a:txBody>
                    <a:bodyPr/>
                    <a:lstStyle/>
                    <a:p>
                      <a:pPr algn="ctr"/>
                      <a:r>
                        <a:rPr lang="ru-RU" sz="1700" i="1" baseline="0" dirty="0" smtClean="0">
                          <a:solidFill>
                            <a:srgbClr val="454423"/>
                          </a:solidFill>
                        </a:rPr>
                        <a:t>О</a:t>
                      </a:r>
                      <a:endParaRPr lang="ru-RU" sz="1700" i="1" baseline="0" dirty="0">
                        <a:solidFill>
                          <a:srgbClr val="454423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1" baseline="0" dirty="0" smtClean="0">
                          <a:solidFill>
                            <a:srgbClr val="454423"/>
                          </a:solidFill>
                        </a:rPr>
                        <a:t>Р</a:t>
                      </a:r>
                      <a:endParaRPr lang="ru-RU" sz="1700" i="1" baseline="0" dirty="0">
                        <a:solidFill>
                          <a:srgbClr val="454423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1" baseline="0" dirty="0" smtClean="0">
                          <a:solidFill>
                            <a:srgbClr val="454423"/>
                          </a:solidFill>
                        </a:rPr>
                        <a:t>О</a:t>
                      </a:r>
                      <a:endParaRPr lang="ru-RU" sz="1700" i="1" baseline="0" dirty="0">
                        <a:solidFill>
                          <a:srgbClr val="454423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9646">
                <a:tc>
                  <a:txBody>
                    <a:bodyPr/>
                    <a:lstStyle/>
                    <a:p>
                      <a:pPr algn="ctr"/>
                      <a:r>
                        <a:rPr lang="ru-RU" sz="1700" i="1" baseline="0" dirty="0" smtClean="0">
                          <a:solidFill>
                            <a:srgbClr val="454423"/>
                          </a:solidFill>
                        </a:rPr>
                        <a:t>О</a:t>
                      </a:r>
                      <a:endParaRPr lang="ru-RU" sz="1700" i="1" baseline="0" dirty="0">
                        <a:solidFill>
                          <a:srgbClr val="454423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1" baseline="0" dirty="0" smtClean="0">
                          <a:solidFill>
                            <a:srgbClr val="454423"/>
                          </a:solidFill>
                        </a:rPr>
                        <a:t>Р</a:t>
                      </a:r>
                      <a:endParaRPr lang="ru-RU" sz="1700" i="1" baseline="0" dirty="0">
                        <a:solidFill>
                          <a:srgbClr val="454423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1" baseline="0" dirty="0" smtClean="0">
                          <a:solidFill>
                            <a:srgbClr val="454423"/>
                          </a:solidFill>
                        </a:rPr>
                        <a:t>Р</a:t>
                      </a:r>
                      <a:endParaRPr lang="ru-RU" sz="1700" i="1" baseline="0" dirty="0">
                        <a:solidFill>
                          <a:srgbClr val="454423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9646">
                <a:tc>
                  <a:txBody>
                    <a:bodyPr/>
                    <a:lstStyle/>
                    <a:p>
                      <a:pPr algn="ctr"/>
                      <a:r>
                        <a:rPr lang="ru-RU" sz="1700" i="1" baseline="0" dirty="0" smtClean="0">
                          <a:solidFill>
                            <a:srgbClr val="454423"/>
                          </a:solidFill>
                        </a:rPr>
                        <a:t>Р</a:t>
                      </a:r>
                      <a:endParaRPr lang="ru-RU" sz="1700" i="1" baseline="0" dirty="0">
                        <a:solidFill>
                          <a:srgbClr val="454423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1" baseline="0" dirty="0" smtClean="0">
                          <a:solidFill>
                            <a:srgbClr val="454423"/>
                          </a:solidFill>
                        </a:rPr>
                        <a:t>О</a:t>
                      </a:r>
                      <a:endParaRPr lang="ru-RU" sz="1700" i="1" baseline="0" dirty="0">
                        <a:solidFill>
                          <a:srgbClr val="454423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1" baseline="0" dirty="0" smtClean="0">
                          <a:solidFill>
                            <a:srgbClr val="454423"/>
                          </a:solidFill>
                        </a:rPr>
                        <a:t>О</a:t>
                      </a:r>
                      <a:endParaRPr lang="ru-RU" sz="1700" i="1" baseline="0" dirty="0">
                        <a:solidFill>
                          <a:srgbClr val="454423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9646">
                <a:tc>
                  <a:txBody>
                    <a:bodyPr/>
                    <a:lstStyle/>
                    <a:p>
                      <a:pPr algn="ctr"/>
                      <a:r>
                        <a:rPr lang="ru-RU" sz="1700" i="1" baseline="0" dirty="0" smtClean="0">
                          <a:solidFill>
                            <a:srgbClr val="454423"/>
                          </a:solidFill>
                        </a:rPr>
                        <a:t>Р</a:t>
                      </a:r>
                      <a:endParaRPr lang="ru-RU" sz="1700" i="1" baseline="0" dirty="0">
                        <a:solidFill>
                          <a:srgbClr val="454423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1" baseline="0" dirty="0" smtClean="0">
                          <a:solidFill>
                            <a:srgbClr val="454423"/>
                          </a:solidFill>
                        </a:rPr>
                        <a:t>О</a:t>
                      </a:r>
                      <a:endParaRPr lang="ru-RU" sz="1700" i="1" baseline="0" dirty="0">
                        <a:solidFill>
                          <a:srgbClr val="454423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1" baseline="0" dirty="0" smtClean="0">
                          <a:solidFill>
                            <a:srgbClr val="454423"/>
                          </a:solidFill>
                        </a:rPr>
                        <a:t>Р</a:t>
                      </a:r>
                      <a:endParaRPr lang="ru-RU" sz="1700" i="1" baseline="0" dirty="0">
                        <a:solidFill>
                          <a:srgbClr val="454423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9646">
                <a:tc>
                  <a:txBody>
                    <a:bodyPr/>
                    <a:lstStyle/>
                    <a:p>
                      <a:pPr algn="ctr"/>
                      <a:r>
                        <a:rPr lang="ru-RU" sz="1700" i="1" baseline="0" dirty="0" smtClean="0">
                          <a:solidFill>
                            <a:srgbClr val="454423"/>
                          </a:solidFill>
                        </a:rPr>
                        <a:t>Р</a:t>
                      </a:r>
                      <a:endParaRPr lang="ru-RU" sz="1700" i="1" baseline="0" dirty="0">
                        <a:solidFill>
                          <a:srgbClr val="454423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1" baseline="0" dirty="0" smtClean="0">
                          <a:solidFill>
                            <a:srgbClr val="454423"/>
                          </a:solidFill>
                        </a:rPr>
                        <a:t>Р</a:t>
                      </a:r>
                      <a:endParaRPr lang="ru-RU" sz="1700" i="1" baseline="0" dirty="0">
                        <a:solidFill>
                          <a:srgbClr val="454423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1" baseline="0" dirty="0" smtClean="0">
                          <a:solidFill>
                            <a:srgbClr val="454423"/>
                          </a:solidFill>
                        </a:rPr>
                        <a:t>О</a:t>
                      </a:r>
                      <a:endParaRPr lang="ru-RU" sz="1700" i="1" baseline="0" dirty="0">
                        <a:solidFill>
                          <a:srgbClr val="454423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964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700" i="1" kern="1200" baseline="0" dirty="0" smtClean="0">
                          <a:solidFill>
                            <a:srgbClr val="454423"/>
                          </a:solidFill>
                          <a:latin typeface="+mn-lt"/>
                          <a:ea typeface="+mn-ea"/>
                          <a:cs typeface="+mn-cs"/>
                        </a:rPr>
                        <a:t>Р </a:t>
                      </a:r>
                      <a:endParaRPr lang="ru-RU" sz="1700" i="1" kern="1200" baseline="0" dirty="0">
                        <a:solidFill>
                          <a:srgbClr val="45442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700" i="1" kern="1200" baseline="0" dirty="0" smtClean="0">
                          <a:solidFill>
                            <a:srgbClr val="454423"/>
                          </a:solidFill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endParaRPr lang="ru-RU" sz="1700" i="1" kern="1200" baseline="0" dirty="0">
                        <a:solidFill>
                          <a:srgbClr val="45442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700" i="1" kern="1200" baseline="0" dirty="0" smtClean="0">
                          <a:solidFill>
                            <a:srgbClr val="454423"/>
                          </a:solidFill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endParaRPr lang="ru-RU" sz="1700" i="1" kern="1200" baseline="0" dirty="0">
                        <a:solidFill>
                          <a:srgbClr val="45442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9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3108" y="1382286"/>
            <a:ext cx="8640960" cy="4093428"/>
          </a:xfrm>
          <a:prstGeom prst="rect">
            <a:avLst/>
          </a:prstGeom>
          <a:solidFill>
            <a:srgbClr val="FFFFFF">
              <a:alpha val="72000"/>
            </a:srgbClr>
          </a:solidFill>
          <a:ln w="19050">
            <a:solidFill>
              <a:schemeClr val="accent3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i="1" u="sng" dirty="0" smtClean="0">
                <a:latin typeface="+mn-lt"/>
              </a:rPr>
              <a:t>Решение.</a:t>
            </a:r>
          </a:p>
          <a:p>
            <a:r>
              <a:rPr lang="ru-RU" sz="2000" i="1" dirty="0" smtClean="0">
                <a:latin typeface="+mn-lt"/>
              </a:rPr>
              <a:t>В сумме на двух кубиках должно выпасть 8 очков. Это возможно, если будут следующие комбинации:</a:t>
            </a:r>
          </a:p>
          <a:p>
            <a:pPr algn="ctr"/>
            <a:r>
              <a:rPr lang="ru-RU" sz="2400" i="1" dirty="0" smtClean="0">
                <a:latin typeface="+mn-lt"/>
              </a:rPr>
              <a:t>2  и  6</a:t>
            </a:r>
          </a:p>
          <a:p>
            <a:pPr algn="ctr"/>
            <a:r>
              <a:rPr lang="ru-RU" sz="2400" i="1" dirty="0" smtClean="0">
                <a:latin typeface="+mn-lt"/>
              </a:rPr>
              <a:t>6  и  2</a:t>
            </a:r>
          </a:p>
          <a:p>
            <a:pPr algn="ctr"/>
            <a:r>
              <a:rPr lang="ru-RU" sz="2400" i="1" dirty="0" smtClean="0">
                <a:latin typeface="+mn-lt"/>
              </a:rPr>
              <a:t>3  и  5</a:t>
            </a:r>
          </a:p>
          <a:p>
            <a:pPr algn="ctr"/>
            <a:r>
              <a:rPr lang="ru-RU" sz="2400" i="1" dirty="0" smtClean="0">
                <a:latin typeface="+mn-lt"/>
              </a:rPr>
              <a:t>5  и  3</a:t>
            </a:r>
          </a:p>
          <a:p>
            <a:pPr algn="ctr"/>
            <a:r>
              <a:rPr lang="ru-RU" sz="2400" i="1" dirty="0" smtClean="0">
                <a:latin typeface="+mn-lt"/>
              </a:rPr>
              <a:t>4  и  4</a:t>
            </a:r>
          </a:p>
          <a:p>
            <a:r>
              <a:rPr lang="ru-RU" sz="2000" i="1" dirty="0" smtClean="0">
                <a:latin typeface="+mn-lt"/>
              </a:rPr>
              <a:t>Всего 5 вариантов. Подсчитаем количество исходов (вариантов), в которых при первом броске выпало 2 очка.</a:t>
            </a:r>
          </a:p>
          <a:p>
            <a:r>
              <a:rPr lang="ru-RU" sz="2000" i="1" dirty="0" smtClean="0">
                <a:latin typeface="+mn-lt"/>
              </a:rPr>
              <a:t>Такой вариант 1.</a:t>
            </a:r>
          </a:p>
          <a:p>
            <a:r>
              <a:rPr lang="ru-RU" sz="2000" i="1" dirty="0" smtClean="0">
                <a:latin typeface="+mn-lt"/>
              </a:rPr>
              <a:t>Найдем вероятность:   1/5 = 0,2.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241541" y="129396"/>
            <a:ext cx="7116792" cy="1004349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>
              <a:defRPr/>
            </a:pPr>
            <a:r>
              <a:rPr lang="ru-RU" sz="1900" i="1" kern="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Даша дважды бросает игральный кубик. В сумме у нее выпало 8 очков. Найдите вероятность того, что при первом броске выпало 2 очка.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00030" y="5808568"/>
            <a:ext cx="2347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+mn-lt"/>
              </a:rPr>
              <a:t>Ответ: 0,2.</a:t>
            </a:r>
          </a:p>
        </p:txBody>
      </p:sp>
      <p:sp>
        <p:nvSpPr>
          <p:cNvPr id="11" name="Овал 10"/>
          <p:cNvSpPr/>
          <p:nvPr/>
        </p:nvSpPr>
        <p:spPr>
          <a:xfrm>
            <a:off x="4030124" y="2362904"/>
            <a:ext cx="379562" cy="3623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cleveland.cr.k12.ia.us/images/newimc/dice.png"/>
          <p:cNvPicPr>
            <a:picLocks noChangeAspect="1" noChangeArrowheads="1"/>
          </p:cNvPicPr>
          <p:nvPr/>
        </p:nvPicPr>
        <p:blipFill>
          <a:blip r:embed="rId2" cstate="print"/>
          <a:srcRect l="10303" t="3380" r="11406" b="11743"/>
          <a:stretch>
            <a:fillRect/>
          </a:stretch>
        </p:blipFill>
        <p:spPr bwMode="auto">
          <a:xfrm>
            <a:off x="7186580" y="4735902"/>
            <a:ext cx="1957420" cy="212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3108" y="1593557"/>
            <a:ext cx="8640960" cy="4772845"/>
          </a:xfrm>
          <a:prstGeom prst="rect">
            <a:avLst/>
          </a:prstGeom>
          <a:solidFill>
            <a:srgbClr val="FFFFFF">
              <a:alpha val="72000"/>
            </a:srgbClr>
          </a:solidFill>
          <a:ln w="19050">
            <a:solidFill>
              <a:schemeClr val="accent3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i="1" u="sng" dirty="0" smtClean="0">
                <a:latin typeface="+mn-lt"/>
              </a:rPr>
              <a:t>Решение.</a:t>
            </a:r>
          </a:p>
          <a:p>
            <a:pPr lvl="0">
              <a:defRPr/>
            </a:pPr>
            <a:r>
              <a:rPr lang="ru-RU" sz="2000" i="1" dirty="0" smtClean="0">
                <a:latin typeface="+mn-lt"/>
              </a:rPr>
              <a:t>При условии, что у </a:t>
            </a:r>
            <a:r>
              <a:rPr lang="ru-RU" sz="2000" i="1" dirty="0" err="1" smtClean="0">
                <a:latin typeface="+mn-lt"/>
              </a:rPr>
              <a:t>Тоши</a:t>
            </a:r>
            <a:r>
              <a:rPr lang="ru-RU" sz="2000" i="1" dirty="0" smtClean="0">
                <a:latin typeface="+mn-lt"/>
              </a:rPr>
              <a:t> выпало 3 очка, возможны следующие варианты:</a:t>
            </a:r>
          </a:p>
          <a:p>
            <a:pPr marL="342900" lvl="0" indent="-342900" algn="ctr">
              <a:lnSpc>
                <a:spcPct val="114000"/>
              </a:lnSpc>
              <a:defRPr/>
            </a:pPr>
            <a:r>
              <a:rPr lang="ru-RU" sz="2400" i="1" dirty="0" smtClean="0">
                <a:latin typeface="+mn-lt"/>
              </a:rPr>
              <a:t>3  и  1</a:t>
            </a:r>
          </a:p>
          <a:p>
            <a:pPr algn="ctr">
              <a:lnSpc>
                <a:spcPct val="114000"/>
              </a:lnSpc>
            </a:pPr>
            <a:r>
              <a:rPr lang="ru-RU" sz="2400" i="1" dirty="0" smtClean="0">
                <a:latin typeface="+mn-lt"/>
              </a:rPr>
              <a:t>3  и  2</a:t>
            </a:r>
          </a:p>
          <a:p>
            <a:pPr algn="ctr">
              <a:lnSpc>
                <a:spcPct val="114000"/>
              </a:lnSpc>
            </a:pPr>
            <a:r>
              <a:rPr lang="ru-RU" sz="2400" i="1" dirty="0" smtClean="0">
                <a:latin typeface="+mn-lt"/>
              </a:rPr>
              <a:t>3  и  3</a:t>
            </a:r>
          </a:p>
          <a:p>
            <a:pPr algn="ctr">
              <a:lnSpc>
                <a:spcPct val="114000"/>
              </a:lnSpc>
            </a:pPr>
            <a:r>
              <a:rPr lang="ru-RU" sz="2400" i="1" dirty="0" smtClean="0">
                <a:latin typeface="+mn-lt"/>
              </a:rPr>
              <a:t>3  и  4</a:t>
            </a:r>
          </a:p>
          <a:p>
            <a:pPr marL="457200" indent="-457200" algn="ctr">
              <a:lnSpc>
                <a:spcPct val="114000"/>
              </a:lnSpc>
            </a:pPr>
            <a:r>
              <a:rPr lang="ru-RU" sz="2400" i="1" dirty="0" smtClean="0">
                <a:latin typeface="+mn-lt"/>
              </a:rPr>
              <a:t>3  и  5</a:t>
            </a:r>
          </a:p>
          <a:p>
            <a:pPr marL="457200" indent="-457200" algn="ctr">
              <a:lnSpc>
                <a:spcPct val="114000"/>
              </a:lnSpc>
            </a:pPr>
            <a:r>
              <a:rPr lang="ru-RU" sz="2400" i="1" dirty="0" smtClean="0">
                <a:latin typeface="+mn-lt"/>
              </a:rPr>
              <a:t>3  и  6</a:t>
            </a:r>
          </a:p>
          <a:p>
            <a:pPr lvl="0"/>
            <a:r>
              <a:rPr lang="ru-RU" sz="2000" i="1" dirty="0" smtClean="0">
                <a:latin typeface="+mn-lt"/>
              </a:rPr>
              <a:t>Всего 6 вариантов. Подсчитаем количество исходов, в которых Гоша не выиграет, т.е. наберет 1, 2 или 3 очка.</a:t>
            </a:r>
          </a:p>
          <a:p>
            <a:r>
              <a:rPr lang="ru-RU" sz="2000" i="1" dirty="0" smtClean="0">
                <a:latin typeface="+mn-lt"/>
              </a:rPr>
              <a:t>Таких вариантов 3.</a:t>
            </a:r>
          </a:p>
          <a:p>
            <a:r>
              <a:rPr lang="ru-RU" sz="2000" i="1" dirty="0" smtClean="0">
                <a:latin typeface="+mn-lt"/>
              </a:rPr>
              <a:t>Найдем вероятность:   3/6 = 0,5.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163902" y="-1"/>
            <a:ext cx="7470475" cy="1466491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ru-RU" sz="1900" i="1" kern="0" dirty="0" err="1" smtClean="0">
                <a:solidFill>
                  <a:schemeClr val="accent1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Тоша</a:t>
            </a:r>
            <a:r>
              <a:rPr lang="ru-RU" sz="1900" i="1" kern="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и Гоша играют в кости. Они бросают кубик по  одному разу. Выигрывает тот, кто выбросил больше очков. Если очков выпало поровну, то наступает ничья. Первым бросил </a:t>
            </a:r>
            <a:r>
              <a:rPr lang="ru-RU" sz="1900" i="1" kern="0" dirty="0" err="1" smtClean="0">
                <a:solidFill>
                  <a:schemeClr val="accent1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Тоша</a:t>
            </a:r>
            <a:r>
              <a:rPr lang="ru-RU" sz="1900" i="1" kern="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, у него выпало 3 очка. Найдите вероятность того, что Гоша не выиграет.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98442" y="6334780"/>
            <a:ext cx="2347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+mn-lt"/>
              </a:rPr>
              <a:t>Ответ: 0,5.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16618" y="2527540"/>
            <a:ext cx="1313940" cy="1285335"/>
          </a:xfrm>
          <a:prstGeom prst="roundRect">
            <a:avLst>
              <a:gd name="adj" fmla="val 16716"/>
            </a:avLst>
          </a:prstGeom>
          <a:solidFill>
            <a:srgbClr val="FFC000">
              <a:alpha val="20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http://img11.nnm.ru/9/4/8/c/d/a884e6814bfb427ef62f1840b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650" t="6211" r="5666" b="5590"/>
          <a:stretch>
            <a:fillRect/>
          </a:stretch>
        </p:blipFill>
        <p:spPr bwMode="auto">
          <a:xfrm>
            <a:off x="7781024" y="5638184"/>
            <a:ext cx="1259457" cy="1064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8980" y="3171976"/>
            <a:ext cx="8169215" cy="1846659"/>
          </a:xfrm>
          <a:prstGeom prst="rect">
            <a:avLst/>
          </a:prstGeom>
          <a:solidFill>
            <a:srgbClr val="FFFFFF">
              <a:alpha val="72000"/>
            </a:srgbClr>
          </a:solidFill>
          <a:ln w="19050">
            <a:solidFill>
              <a:schemeClr val="accent3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ru-RU" sz="2000" i="1" u="sng" dirty="0" smtClean="0">
                <a:latin typeface="+mn-lt"/>
              </a:rPr>
              <a:t>Решение:</a:t>
            </a:r>
            <a:r>
              <a:rPr lang="ru-RU" sz="2000" i="1" dirty="0" smtClean="0">
                <a:latin typeface="+mn-lt"/>
              </a:rPr>
              <a:t> 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ru-RU" sz="2000" i="1" dirty="0" smtClean="0">
                <a:latin typeface="+mn-lt"/>
              </a:rPr>
              <a:t>Всего команд 20, групп – 5. 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ru-RU" sz="2000" i="1" dirty="0" smtClean="0">
                <a:latin typeface="+mn-lt"/>
              </a:rPr>
              <a:t>В каждой группе – 4 команды. 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ru-RU" sz="2000" i="1" dirty="0" smtClean="0">
                <a:latin typeface="+mn-lt"/>
              </a:rPr>
              <a:t>Итак, всего исходов получилось 20, нужных нам – 4, значит, вероятность выпадения нужного исхода 4/20 = 0,2.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118044" y="550109"/>
            <a:ext cx="8911087" cy="1785104"/>
          </a:xfrm>
          <a:prstGeom prst="rect">
            <a:avLst/>
          </a:prstGeom>
          <a:solidFill>
            <a:srgbClr val="FFFFFF">
              <a:alpha val="85882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+mj-lt"/>
              </a:rPr>
              <a:t>В чемпионате мира участвует 20 команд. С помощью жребия их нужно разделить на пять групп по четыре команды в каждой. В ящике вперемешку лежат карточки с номерами групп:     </a:t>
            </a:r>
          </a:p>
          <a:p>
            <a:pPr algn="ctr"/>
            <a:r>
              <a:rPr lang="ru-RU" sz="2000" i="1" dirty="0" smtClean="0">
                <a:latin typeface="+mj-lt"/>
              </a:rPr>
              <a:t>1, 1, 1, 1, 2, 2, 2, 2, 3, 3, 3, 3, 4, 4, 4, 4, 5, 5, 5, 5.</a:t>
            </a:r>
          </a:p>
          <a:p>
            <a:pPr algn="just"/>
            <a:r>
              <a:rPr lang="ru-RU" i="1" dirty="0" smtClean="0">
                <a:latin typeface="+mj-lt"/>
              </a:rPr>
              <a:t>Капитаны команд тянут по одной карточке. Какова вероятность того, что команда России окажется в третьей группе.</a:t>
            </a:r>
            <a:r>
              <a:rPr lang="ru-RU" b="1" dirty="0" smtClean="0"/>
              <a:t> </a:t>
            </a:r>
            <a:r>
              <a:rPr lang="ru-RU" dirty="0" smtClean="0"/>
              <a:t>  </a:t>
            </a:r>
            <a:endParaRPr lang="ru-RU" i="1" dirty="0" smtClean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77212" y="5610161"/>
            <a:ext cx="2792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+mn-lt"/>
              </a:rPr>
              <a:t>Ответ: 0,2.</a:t>
            </a:r>
          </a:p>
        </p:txBody>
      </p:sp>
      <p:pic>
        <p:nvPicPr>
          <p:cNvPr id="3074" name="Picture 2" descr="http://www.mojawieliczka.pl/wp-content/uploads/2011/01/pilka-nozna__vb__c19544168-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6345" y="4771786"/>
            <a:ext cx="2167655" cy="20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297" y="1699403"/>
            <a:ext cx="8876581" cy="4401205"/>
          </a:xfrm>
          <a:prstGeom prst="rect">
            <a:avLst/>
          </a:prstGeom>
          <a:solidFill>
            <a:srgbClr val="FFFFFF">
              <a:alpha val="72000"/>
            </a:srgbClr>
          </a:solidFill>
          <a:ln w="19050">
            <a:solidFill>
              <a:schemeClr val="accent3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i="1" u="sng" dirty="0" smtClean="0">
                <a:latin typeface="+mn-lt"/>
              </a:rPr>
              <a:t>Решение:</a:t>
            </a:r>
            <a:r>
              <a:rPr lang="ru-RU" sz="2000" i="1" dirty="0" smtClean="0">
                <a:latin typeface="+mn-lt"/>
              </a:rPr>
              <a:t> </a:t>
            </a:r>
          </a:p>
          <a:p>
            <a:r>
              <a:rPr lang="ru-RU" sz="2000" i="1" dirty="0" smtClean="0">
                <a:latin typeface="+mn-lt"/>
              </a:rPr>
              <a:t>Результат каждого следующего выстрела не зависит от предыдущих. Поэтому события «попал при первом выстреле», «попал при втором выстреле» и т.д. независимы.</a:t>
            </a:r>
          </a:p>
          <a:p>
            <a:r>
              <a:rPr lang="ru-RU" sz="2000" i="1" dirty="0" smtClean="0">
                <a:latin typeface="+mn-lt"/>
              </a:rPr>
              <a:t>Вероятность каждого попадания равна 0,8. Значит, вероятность промаха равна 1 – 0,8 = 0,2.</a:t>
            </a:r>
          </a:p>
          <a:p>
            <a:pPr algn="ctr"/>
            <a:r>
              <a:rPr lang="ru-RU" sz="2000" i="1" dirty="0" smtClean="0">
                <a:latin typeface="+mn-lt"/>
              </a:rPr>
              <a:t>1 выстрел: 0,8</a:t>
            </a:r>
          </a:p>
          <a:p>
            <a:pPr algn="ctr"/>
            <a:r>
              <a:rPr lang="ru-RU" sz="2000" i="1" dirty="0" smtClean="0">
                <a:latin typeface="+mn-lt"/>
              </a:rPr>
              <a:t>2 выстрел : 0,8</a:t>
            </a:r>
          </a:p>
          <a:p>
            <a:pPr algn="ctr"/>
            <a:r>
              <a:rPr lang="ru-RU" sz="2000" i="1" dirty="0" smtClean="0">
                <a:latin typeface="+mn-lt"/>
              </a:rPr>
              <a:t>3 выстрел : 0,8</a:t>
            </a:r>
          </a:p>
          <a:p>
            <a:pPr algn="ctr"/>
            <a:r>
              <a:rPr lang="ru-RU" sz="2000" i="1" dirty="0" smtClean="0">
                <a:latin typeface="+mn-lt"/>
              </a:rPr>
              <a:t>4 выстрел : 0,2</a:t>
            </a:r>
          </a:p>
          <a:p>
            <a:pPr algn="ctr"/>
            <a:r>
              <a:rPr lang="ru-RU" sz="2000" i="1" dirty="0" smtClean="0">
                <a:latin typeface="+mn-lt"/>
              </a:rPr>
              <a:t>5 выстрел : 0,2</a:t>
            </a:r>
          </a:p>
          <a:p>
            <a:r>
              <a:rPr lang="ru-RU" sz="2000" i="1" dirty="0" smtClean="0">
                <a:latin typeface="+mn-lt"/>
              </a:rPr>
              <a:t>По формуле умножения вероятностей независимых событий, получаем, что искомая вероятность равна: </a:t>
            </a:r>
          </a:p>
          <a:p>
            <a:pPr algn="ctr"/>
            <a:r>
              <a:rPr lang="ru-RU" sz="2000" i="1" dirty="0" smtClean="0">
                <a:latin typeface="+mn-lt"/>
              </a:rPr>
              <a:t>0,8 ∙ 0,8 ∙ 0,8 ∙ 0,2 ∙ 0,2 = 0,02048 ≈ 0,02.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116457" y="146649"/>
            <a:ext cx="7483415" cy="1477328"/>
          </a:xfrm>
          <a:prstGeom prst="rect">
            <a:avLst/>
          </a:prstGeom>
          <a:solidFill>
            <a:srgbClr val="FFFFFF">
              <a:alpha val="85882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+mj-lt"/>
              </a:rPr>
              <a:t>Биатлонист пять раз стреляет по мишеням. Вероятность попадания в мишень при одном выстреле равна 0,8. Найдите вероятность того, что биатлонист первые три раза попал в мишени, а последние два раза промахнулся. Результат округлите до сотых.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77212" y="6214010"/>
            <a:ext cx="2792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+mn-lt"/>
              </a:rPr>
              <a:t>Ответ: 0,2.</a:t>
            </a:r>
          </a:p>
        </p:txBody>
      </p:sp>
      <p:pic>
        <p:nvPicPr>
          <p:cNvPr id="1026" name="Picture 2" descr="http://sterlegrad.ru/uploads/posts/2012-02/1328202945_biatlon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92EFFF"/>
              </a:clrFrom>
              <a:clrTo>
                <a:srgbClr val="92E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10043" r="8121"/>
          <a:stretch>
            <a:fillRect/>
          </a:stretch>
        </p:blipFill>
        <p:spPr bwMode="auto">
          <a:xfrm>
            <a:off x="7951329" y="5365630"/>
            <a:ext cx="1192672" cy="1492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1283006"/>
            <a:ext cx="8640960" cy="5016758"/>
          </a:xfrm>
          <a:prstGeom prst="rect">
            <a:avLst/>
          </a:prstGeom>
          <a:solidFill>
            <a:srgbClr val="FFFFFF">
              <a:alpha val="72000"/>
            </a:srgbClr>
          </a:solidFill>
          <a:ln w="19050">
            <a:solidFill>
              <a:schemeClr val="accent3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i="1" u="sng" dirty="0" smtClean="0">
                <a:latin typeface="+mn-lt"/>
              </a:rPr>
              <a:t>Решение.</a:t>
            </a:r>
          </a:p>
          <a:p>
            <a:r>
              <a:rPr lang="ru-RU" sz="2000" i="1" dirty="0" smtClean="0">
                <a:latin typeface="+mn-lt"/>
              </a:rPr>
              <a:t>Игральные кости – это кубики с 6 гранями. На первом кубике может выпасть  1, 2, 3, 4, 5 или  6 очков. Каждому варианту выпадения очков соответствует 6 вариантов выпадения очков на втором кубике.</a:t>
            </a:r>
          </a:p>
          <a:p>
            <a:r>
              <a:rPr lang="ru-RU" sz="2000" i="1" dirty="0" smtClean="0">
                <a:latin typeface="+mn-lt"/>
              </a:rPr>
              <a:t>Т.е. всего различных вариантов 6×6 = 36.</a:t>
            </a:r>
          </a:p>
          <a:p>
            <a:r>
              <a:rPr lang="ru-RU" sz="2000" i="1" dirty="0" smtClean="0">
                <a:latin typeface="+mn-lt"/>
              </a:rPr>
              <a:t>Варианты (исходы эксперимента) будут такие:</a:t>
            </a:r>
          </a:p>
          <a:p>
            <a:r>
              <a:rPr lang="ru-RU" sz="2000" i="1" dirty="0" smtClean="0">
                <a:latin typeface="+mn-lt"/>
              </a:rPr>
              <a:t>1; 1  1; 2  1; 3  1; 4  1; 5  1; 6</a:t>
            </a:r>
          </a:p>
          <a:p>
            <a:r>
              <a:rPr lang="ru-RU" sz="2000" i="1" dirty="0" smtClean="0">
                <a:latin typeface="+mn-lt"/>
              </a:rPr>
              <a:t>2; 1  2; 2  2; 3  2; 4  2; 5  2; 6</a:t>
            </a:r>
          </a:p>
          <a:p>
            <a:r>
              <a:rPr lang="ru-RU" sz="2000" i="1" dirty="0" smtClean="0">
                <a:latin typeface="+mn-lt"/>
              </a:rPr>
              <a:t>и т.д. ..............................</a:t>
            </a:r>
          </a:p>
          <a:p>
            <a:r>
              <a:rPr lang="ru-RU" sz="2000" i="1" dirty="0" smtClean="0">
                <a:latin typeface="+mn-lt"/>
              </a:rPr>
              <a:t>6; 1  6; 2  6; 3  6; 4  6; 5  6; 6</a:t>
            </a:r>
          </a:p>
          <a:p>
            <a:r>
              <a:rPr lang="ru-RU" sz="2000" i="1" dirty="0" smtClean="0">
                <a:latin typeface="+mn-lt"/>
              </a:rPr>
              <a:t>Подсчитаем количество исходов (вариантов), в которых сумма очков двух кубиков равна 8.</a:t>
            </a:r>
          </a:p>
          <a:p>
            <a:r>
              <a:rPr lang="ru-RU" sz="2000" i="1" dirty="0" smtClean="0">
                <a:latin typeface="+mn-lt"/>
              </a:rPr>
              <a:t>2; 6   3; 5;  4; 4   5; 3   6; 2.   </a:t>
            </a:r>
          </a:p>
          <a:p>
            <a:r>
              <a:rPr lang="ru-RU" sz="2000" i="1" dirty="0" smtClean="0">
                <a:latin typeface="+mn-lt"/>
              </a:rPr>
              <a:t>Всего 5 вариантов.</a:t>
            </a:r>
          </a:p>
          <a:p>
            <a:r>
              <a:rPr lang="ru-RU" sz="2000" i="1" dirty="0" smtClean="0">
                <a:latin typeface="+mn-lt"/>
              </a:rPr>
              <a:t>Найдем вероятность:   5/36 = 0,138 ≈ 0,14.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241541" y="129396"/>
            <a:ext cx="7116792" cy="1004349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>
              <a:defRPr/>
            </a:pPr>
            <a:r>
              <a:rPr lang="ru-RU" sz="1900" i="1" kern="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В случайном эксперименте бросают две игральные кости. Найдите вероятность того, что в сумме выпадет   8 очков. Результат округлите до сотых.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87033" y="6334780"/>
            <a:ext cx="2569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+mn-lt"/>
              </a:rPr>
              <a:t>Ответ: 0,14.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694762" y="388188"/>
            <a:ext cx="1293963" cy="457201"/>
          </a:xfrm>
          <a:prstGeom prst="rect">
            <a:avLst/>
          </a:prstGeom>
          <a:solidFill>
            <a:srgbClr val="FFFFFF">
              <a:alpha val="87059"/>
            </a:srgb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/>
              <a:t>282853</a:t>
            </a:r>
            <a:endParaRPr lang="ru-RU" sz="2400" dirty="0" smtClean="0"/>
          </a:p>
        </p:txBody>
      </p:sp>
      <p:pic>
        <p:nvPicPr>
          <p:cNvPr id="19460" name="Picture 4" descr="http://snouffy.free.fr/blog-fr/public/generateurs_aleatoires/d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630838" y="5247340"/>
            <a:ext cx="2513162" cy="161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1992" y="7938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525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Используемые материалы</a:t>
            </a:r>
            <a:endParaRPr lang="ru-RU" sz="3200" dirty="0">
              <a:solidFill>
                <a:srgbClr val="5251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57453" y="1538056"/>
            <a:ext cx="8637972" cy="2800767"/>
          </a:xfrm>
          <a:solidFill>
            <a:srgbClr val="FFFFFF">
              <a:alpha val="72000"/>
            </a:srgb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i="1" dirty="0" smtClean="0">
                <a:solidFill>
                  <a:srgbClr val="525129"/>
                </a:solidFill>
              </a:rPr>
              <a:t>Математика. ЕГЭ. Типовые экзаменационные варианты(профильный уровень). </a:t>
            </a:r>
            <a:r>
              <a:rPr lang="ru-RU" sz="1600" i="1" dirty="0" smtClean="0">
                <a:solidFill>
                  <a:srgbClr val="525129"/>
                </a:solidFill>
              </a:rPr>
              <a:t>Теория вероятностей. </a:t>
            </a:r>
            <a:r>
              <a:rPr lang="ru-RU" sz="1600" i="1" dirty="0" smtClean="0">
                <a:solidFill>
                  <a:srgbClr val="525129"/>
                </a:solidFill>
              </a:rPr>
              <a:t>/ </a:t>
            </a:r>
            <a:r>
              <a:rPr lang="ru-RU" sz="1600" i="1" dirty="0" smtClean="0">
                <a:solidFill>
                  <a:srgbClr val="525129"/>
                </a:solidFill>
              </a:rPr>
              <a:t>Под ред. </a:t>
            </a:r>
            <a:r>
              <a:rPr lang="ru-RU" sz="1600" i="1" dirty="0" smtClean="0">
                <a:solidFill>
                  <a:srgbClr val="525129"/>
                </a:solidFill>
              </a:rPr>
              <a:t> </a:t>
            </a:r>
            <a:r>
              <a:rPr lang="ru-RU" sz="1600" i="1" dirty="0" smtClean="0">
                <a:solidFill>
                  <a:srgbClr val="525129"/>
                </a:solidFill>
              </a:rPr>
              <a:t>И.В. Ященко.− М.: </a:t>
            </a:r>
            <a:r>
              <a:rPr lang="ru-RU" sz="1600" i="1" dirty="0" smtClean="0">
                <a:solidFill>
                  <a:srgbClr val="525129"/>
                </a:solidFill>
              </a:rPr>
              <a:t>ФИПИ, 2014-2017г.</a:t>
            </a:r>
            <a:endParaRPr lang="ru-RU" sz="1600" i="1" dirty="0" smtClean="0">
              <a:solidFill>
                <a:srgbClr val="525129"/>
              </a:solidFill>
            </a:endParaRPr>
          </a:p>
          <a:p>
            <a:pPr>
              <a:spcBef>
                <a:spcPct val="0"/>
              </a:spcBef>
            </a:pPr>
            <a:endParaRPr lang="ru-RU" sz="1600" i="1" dirty="0" smtClean="0">
              <a:solidFill>
                <a:srgbClr val="525129"/>
              </a:solidFill>
            </a:endParaRPr>
          </a:p>
          <a:p>
            <a:pPr>
              <a:spcBef>
                <a:spcPct val="0"/>
              </a:spcBef>
            </a:pPr>
            <a:r>
              <a:rPr lang="ru-RU" sz="1600" i="1" dirty="0" smtClean="0">
                <a:solidFill>
                  <a:srgbClr val="525129"/>
                </a:solidFill>
              </a:rPr>
              <a:t>ЕГЭ: 3000 задач с ответами по математике. </a:t>
            </a:r>
            <a:r>
              <a:rPr lang="ru-RU" sz="1600" i="1" dirty="0" smtClean="0">
                <a:solidFill>
                  <a:srgbClr val="525129"/>
                </a:solidFill>
              </a:rPr>
              <a:t>/ </a:t>
            </a:r>
            <a:r>
              <a:rPr lang="ru-RU" sz="1600" i="1" dirty="0" smtClean="0">
                <a:solidFill>
                  <a:srgbClr val="525129"/>
                </a:solidFill>
              </a:rPr>
              <a:t>под ред. А.Л. Семенова, И.В. Ященко. – 3-е изд., </a:t>
            </a:r>
            <a:r>
              <a:rPr lang="ru-RU" sz="1600" i="1" dirty="0" err="1" smtClean="0">
                <a:solidFill>
                  <a:srgbClr val="525129"/>
                </a:solidFill>
              </a:rPr>
              <a:t>перераб</a:t>
            </a:r>
            <a:r>
              <a:rPr lang="ru-RU" sz="1600" i="1" dirty="0" smtClean="0">
                <a:solidFill>
                  <a:srgbClr val="525129"/>
                </a:solidFill>
              </a:rPr>
              <a:t>. и доп. – М.: Издательство «Экзамен», </a:t>
            </a:r>
            <a:r>
              <a:rPr lang="ru-RU" sz="1600" i="1" dirty="0" smtClean="0">
                <a:solidFill>
                  <a:srgbClr val="525129"/>
                </a:solidFill>
              </a:rPr>
              <a:t>2016. </a:t>
            </a:r>
            <a:endParaRPr lang="ru-RU" sz="1600" i="1" dirty="0" smtClean="0">
              <a:solidFill>
                <a:srgbClr val="525129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ru-RU" sz="1600" i="1" dirty="0" smtClean="0">
              <a:solidFill>
                <a:srgbClr val="525129"/>
              </a:solidFill>
            </a:endParaRPr>
          </a:p>
          <a:p>
            <a:pPr>
              <a:spcBef>
                <a:spcPct val="0"/>
              </a:spcBef>
            </a:pPr>
            <a:r>
              <a:rPr lang="en-US" sz="1600" i="1" kern="1200" dirty="0" smtClean="0">
                <a:solidFill>
                  <a:srgbClr val="525129"/>
                </a:solidFill>
                <a:hlinkClick r:id="rId2"/>
              </a:rPr>
              <a:t>http://mathege.ru/or/ege/Main.html</a:t>
            </a:r>
            <a:r>
              <a:rPr lang="ru-RU" sz="1600" i="1" kern="1200" dirty="0" smtClean="0">
                <a:solidFill>
                  <a:srgbClr val="525129"/>
                </a:solidFill>
              </a:rPr>
              <a:t> </a:t>
            </a:r>
            <a:r>
              <a:rPr lang="ru-RU" sz="1600" i="1" kern="1200" dirty="0" smtClean="0">
                <a:solidFill>
                  <a:srgbClr val="525129"/>
                </a:solidFill>
                <a:latin typeface="Monotype Corsiva"/>
              </a:rPr>
              <a:t>−</a:t>
            </a:r>
            <a:r>
              <a:rPr lang="ru-RU" sz="1600" i="1" kern="1200" dirty="0" smtClean="0">
                <a:solidFill>
                  <a:srgbClr val="525129"/>
                </a:solidFill>
              </a:rPr>
              <a:t> Материалы открытого банка заданий по математике </a:t>
            </a:r>
            <a:r>
              <a:rPr lang="ru-RU" sz="1600" i="1" kern="1200" dirty="0" smtClean="0">
                <a:solidFill>
                  <a:srgbClr val="525129"/>
                </a:solidFill>
              </a:rPr>
              <a:t>2014-2017 </a:t>
            </a:r>
            <a:r>
              <a:rPr lang="ru-RU" sz="1600" i="1" kern="1200" dirty="0" smtClean="0">
                <a:solidFill>
                  <a:srgbClr val="525129"/>
                </a:solidFill>
              </a:rPr>
              <a:t>года </a:t>
            </a:r>
          </a:p>
          <a:p>
            <a:pPr>
              <a:spcBef>
                <a:spcPct val="0"/>
              </a:spcBef>
            </a:pPr>
            <a:endParaRPr lang="ru-RU" sz="1600" i="1" kern="1200" dirty="0" smtClean="0">
              <a:solidFill>
                <a:srgbClr val="525129"/>
              </a:solidFill>
            </a:endParaRPr>
          </a:p>
          <a:p>
            <a:pPr>
              <a:spcBef>
                <a:spcPct val="0"/>
              </a:spcBef>
            </a:pPr>
            <a:endParaRPr lang="ru-RU" sz="1600" i="1" kern="1200" dirty="0" smtClean="0">
              <a:solidFill>
                <a:srgbClr val="525129"/>
              </a:solidFill>
            </a:endParaRPr>
          </a:p>
        </p:txBody>
      </p:sp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690" b="53483"/>
          <a:stretch>
            <a:fillRect/>
          </a:stretch>
        </p:blipFill>
        <p:spPr>
          <a:xfrm>
            <a:off x="900848" y="5348377"/>
            <a:ext cx="7345480" cy="1509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217015" y="232913"/>
            <a:ext cx="7210328" cy="1133745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>
              <a:defRPr/>
            </a:pPr>
            <a:r>
              <a:rPr lang="ru-RU" sz="2000" i="1" kern="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В случайном эксперименте симметричную монету бросают дважды. Найдите вероятность того, что орел выпадет ровно один раз.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3153" y="3279265"/>
            <a:ext cx="7917694" cy="2349381"/>
          </a:xfrm>
          <a:prstGeom prst="rect">
            <a:avLst/>
          </a:prstGeom>
          <a:solidFill>
            <a:srgbClr val="FFFFFF">
              <a:alpha val="72000"/>
            </a:srgbClr>
          </a:solidFill>
          <a:ln w="19050">
            <a:solidFill>
              <a:schemeClr val="accent3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u="sng" dirty="0" smtClean="0">
                <a:latin typeface="+mn-lt"/>
              </a:rPr>
              <a:t>Решение.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+mn-lt"/>
              </a:rPr>
              <a:t>Всего 4 варианта:  </a:t>
            </a:r>
            <a:r>
              <a:rPr lang="ru-RU" sz="2400" i="1" dirty="0" smtClean="0">
                <a:solidFill>
                  <a:srgbClr val="C00000"/>
                </a:solidFill>
                <a:latin typeface="+mn-lt"/>
              </a:rPr>
              <a:t>о; о    </a:t>
            </a:r>
            <a:r>
              <a:rPr lang="ru-RU" sz="2400" i="1" dirty="0" err="1" smtClean="0">
                <a:solidFill>
                  <a:srgbClr val="C00000"/>
                </a:solidFill>
                <a:latin typeface="+mn-lt"/>
              </a:rPr>
              <a:t>о</a:t>
            </a:r>
            <a:r>
              <a:rPr lang="ru-RU" sz="2400" i="1" dirty="0" smtClean="0">
                <a:solidFill>
                  <a:srgbClr val="C00000"/>
                </a:solidFill>
                <a:latin typeface="+mn-lt"/>
              </a:rPr>
              <a:t>; </a:t>
            </a:r>
            <a:r>
              <a:rPr lang="ru-RU" sz="2400" i="1" dirty="0" err="1" smtClean="0">
                <a:solidFill>
                  <a:srgbClr val="C00000"/>
                </a:solidFill>
                <a:latin typeface="+mn-lt"/>
              </a:rPr>
              <a:t>р</a:t>
            </a:r>
            <a:r>
              <a:rPr lang="ru-RU" sz="2400" i="1" dirty="0" smtClean="0">
                <a:solidFill>
                  <a:srgbClr val="C00000"/>
                </a:solidFill>
                <a:latin typeface="+mn-lt"/>
              </a:rPr>
              <a:t>    </a:t>
            </a:r>
            <a:r>
              <a:rPr lang="ru-RU" sz="2400" i="1" dirty="0" err="1" smtClean="0">
                <a:solidFill>
                  <a:srgbClr val="C00000"/>
                </a:solidFill>
                <a:latin typeface="+mn-lt"/>
              </a:rPr>
              <a:t>р</a:t>
            </a:r>
            <a:r>
              <a:rPr lang="ru-RU" sz="2400" i="1" dirty="0" smtClean="0">
                <a:solidFill>
                  <a:srgbClr val="C00000"/>
                </a:solidFill>
                <a:latin typeface="+mn-lt"/>
              </a:rPr>
              <a:t>; </a:t>
            </a:r>
            <a:r>
              <a:rPr lang="ru-RU" sz="2400" i="1" dirty="0" err="1" smtClean="0">
                <a:solidFill>
                  <a:srgbClr val="C00000"/>
                </a:solidFill>
                <a:latin typeface="+mn-lt"/>
              </a:rPr>
              <a:t>р</a:t>
            </a:r>
            <a:r>
              <a:rPr lang="ru-RU" sz="2400" i="1" dirty="0" smtClean="0">
                <a:solidFill>
                  <a:srgbClr val="C00000"/>
                </a:solidFill>
                <a:latin typeface="+mn-lt"/>
              </a:rPr>
              <a:t>    </a:t>
            </a:r>
            <a:r>
              <a:rPr lang="ru-RU" sz="2400" i="1" dirty="0" err="1" smtClean="0">
                <a:solidFill>
                  <a:srgbClr val="C00000"/>
                </a:solidFill>
                <a:latin typeface="+mn-lt"/>
              </a:rPr>
              <a:t>р</a:t>
            </a:r>
            <a:r>
              <a:rPr lang="ru-RU" sz="2400" i="1" dirty="0" smtClean="0">
                <a:solidFill>
                  <a:srgbClr val="C00000"/>
                </a:solidFill>
                <a:latin typeface="+mn-lt"/>
              </a:rPr>
              <a:t>; </a:t>
            </a:r>
            <a:r>
              <a:rPr lang="ru-RU" sz="2400" i="1" dirty="0" err="1" smtClean="0">
                <a:solidFill>
                  <a:srgbClr val="C00000"/>
                </a:solidFill>
                <a:latin typeface="+mn-lt"/>
              </a:rPr>
              <a:t>о</a:t>
            </a:r>
            <a:r>
              <a:rPr lang="ru-RU" sz="2400" i="1" dirty="0" smtClean="0">
                <a:latin typeface="+mn-lt"/>
              </a:rPr>
              <a:t>.    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+mn-lt"/>
              </a:rPr>
              <a:t>Благоприятных 2:   </a:t>
            </a:r>
            <a:r>
              <a:rPr lang="ru-RU" sz="2400" i="1" dirty="0" smtClean="0">
                <a:solidFill>
                  <a:srgbClr val="C00000"/>
                </a:solidFill>
                <a:latin typeface="+mn-lt"/>
              </a:rPr>
              <a:t>о; </a:t>
            </a:r>
            <a:r>
              <a:rPr lang="ru-RU" sz="2400" i="1" dirty="0" err="1" smtClean="0">
                <a:solidFill>
                  <a:srgbClr val="C00000"/>
                </a:solidFill>
                <a:latin typeface="+mn-lt"/>
              </a:rPr>
              <a:t>р</a:t>
            </a:r>
            <a:r>
              <a:rPr lang="ru-RU" sz="2400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i="1" dirty="0" smtClean="0">
                <a:latin typeface="+mn-lt"/>
              </a:rPr>
              <a:t> и  </a:t>
            </a:r>
            <a:r>
              <a:rPr lang="ru-RU" sz="2400" i="1" dirty="0" err="1" smtClean="0">
                <a:solidFill>
                  <a:srgbClr val="C00000"/>
                </a:solidFill>
                <a:latin typeface="+mn-lt"/>
              </a:rPr>
              <a:t>р</a:t>
            </a:r>
            <a:r>
              <a:rPr lang="ru-RU" sz="2400" i="1" dirty="0" smtClean="0">
                <a:solidFill>
                  <a:srgbClr val="C00000"/>
                </a:solidFill>
                <a:latin typeface="+mn-lt"/>
              </a:rPr>
              <a:t>; о</a:t>
            </a:r>
            <a:r>
              <a:rPr lang="ru-RU" sz="2400" i="1" dirty="0" smtClean="0">
                <a:latin typeface="+mn-lt"/>
              </a:rPr>
              <a:t>.  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+mn-lt"/>
              </a:rPr>
              <a:t>Вероятность равна  2/4 = 1/2 = </a:t>
            </a:r>
            <a:r>
              <a:rPr lang="ru-RU" sz="2400" i="1" dirty="0" smtClean="0">
                <a:solidFill>
                  <a:srgbClr val="C00000"/>
                </a:solidFill>
                <a:latin typeface="+mn-lt"/>
              </a:rPr>
              <a:t>0,5</a:t>
            </a:r>
            <a:r>
              <a:rPr lang="ru-RU" sz="2400" i="1" dirty="0" smtClean="0">
                <a:latin typeface="+mn-lt"/>
              </a:rPr>
              <a:t>.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94762" y="388188"/>
            <a:ext cx="1293963" cy="457201"/>
          </a:xfrm>
          <a:prstGeom prst="rect">
            <a:avLst/>
          </a:prstGeom>
          <a:solidFill>
            <a:srgbClr val="FFFFFF">
              <a:alpha val="87059"/>
            </a:srgb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/>
              <a:t>282854</a:t>
            </a:r>
            <a:endParaRPr lang="ru-RU" sz="24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398442" y="5903459"/>
            <a:ext cx="2347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+mn-lt"/>
              </a:rPr>
              <a:t>Ответ: 0,5.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862"/>
          <a:stretch>
            <a:fillRect/>
          </a:stretch>
        </p:blipFill>
        <p:spPr bwMode="auto">
          <a:xfrm>
            <a:off x="115199" y="1817509"/>
            <a:ext cx="1014861" cy="101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436"/>
          <a:stretch>
            <a:fillRect/>
          </a:stretch>
        </p:blipFill>
        <p:spPr bwMode="auto">
          <a:xfrm>
            <a:off x="1133116" y="1817508"/>
            <a:ext cx="1023487" cy="101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9826" y="1808883"/>
            <a:ext cx="2024151" cy="101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137"/>
          <a:stretch>
            <a:fillRect/>
          </a:stretch>
        </p:blipFill>
        <p:spPr bwMode="auto">
          <a:xfrm>
            <a:off x="5710687" y="1800256"/>
            <a:ext cx="1009291" cy="101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137"/>
          <a:stretch>
            <a:fillRect/>
          </a:stretch>
        </p:blipFill>
        <p:spPr bwMode="auto">
          <a:xfrm>
            <a:off x="4689894" y="1814634"/>
            <a:ext cx="1009291" cy="101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436"/>
          <a:stretch>
            <a:fillRect/>
          </a:stretch>
        </p:blipFill>
        <p:spPr bwMode="auto">
          <a:xfrm>
            <a:off x="7970988" y="1824546"/>
            <a:ext cx="1023487" cy="101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Овал 17"/>
          <p:cNvSpPr/>
          <p:nvPr/>
        </p:nvSpPr>
        <p:spPr>
          <a:xfrm>
            <a:off x="2260121" y="1459453"/>
            <a:ext cx="2311879" cy="17252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832121" y="1475118"/>
            <a:ext cx="2311879" cy="17252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137"/>
          <a:stretch>
            <a:fillRect/>
          </a:stretch>
        </p:blipFill>
        <p:spPr bwMode="auto">
          <a:xfrm>
            <a:off x="6973018" y="1838924"/>
            <a:ext cx="1009291" cy="101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000"/>
                            </p:stCondLst>
                            <p:childTnLst>
                              <p:par>
                                <p:cTn id="1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000"/>
                            </p:stCondLst>
                            <p:childTnLst>
                              <p:par>
                                <p:cTn id="1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120770" y="189781"/>
            <a:ext cx="7306573" cy="153550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i="1" kern="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В чемпионате по гимнастике участвуют 20 спортсменок: 8 из России, 7 из США, остальные − из Китая. Порядок, в котором выступают гимнастки, определяется жребием. Найдите вероятность того, что спортсменка, выступающая первой, окажется из Китая.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7227" y="2582848"/>
            <a:ext cx="8669546" cy="2862322"/>
          </a:xfrm>
          <a:prstGeom prst="rect">
            <a:avLst/>
          </a:prstGeom>
          <a:solidFill>
            <a:srgbClr val="FFFFFF">
              <a:alpha val="72000"/>
            </a:srgbClr>
          </a:solidFill>
          <a:ln w="19050">
            <a:solidFill>
              <a:schemeClr val="accent3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u="sng" dirty="0" smtClean="0">
                <a:latin typeface="+mn-lt"/>
              </a:rPr>
              <a:t>Решение.</a:t>
            </a:r>
            <a:r>
              <a:rPr lang="ru-RU" sz="2400" i="1" dirty="0" smtClean="0"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+mn-lt"/>
              </a:rPr>
              <a:t>Всего участвует 20 спортсменок, 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+mn-lt"/>
              </a:rPr>
              <a:t>из которых  20 – 8 – 7 = 5  спортсменок из Китая. 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+mn-lt"/>
              </a:rPr>
              <a:t>Вероятность того, что спортсменка, выступающая первой, окажется из Китая, равна  5/20 = 1/4 = 0,25.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287033" y="5967272"/>
            <a:ext cx="2569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+mn-lt"/>
              </a:rPr>
              <a:t>Ответ: 0,25.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7694762" y="388188"/>
            <a:ext cx="1293963" cy="457201"/>
          </a:xfrm>
          <a:prstGeom prst="rect">
            <a:avLst/>
          </a:prstGeom>
          <a:solidFill>
            <a:srgbClr val="FFFFFF">
              <a:alpha val="87059"/>
            </a:srgb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/>
              <a:t>282855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251520" y="129396"/>
            <a:ext cx="7046427" cy="1328468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2000" i="1" kern="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В среднем из 1000 садовых насосов, поступивших в продажу, 5 подтекают. Найдите вероятность того, что один случайно выбранный для контроля насос не подтекает.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450" y="2142446"/>
            <a:ext cx="8211099" cy="2569934"/>
          </a:xfrm>
          <a:prstGeom prst="rect">
            <a:avLst/>
          </a:prstGeom>
          <a:solidFill>
            <a:srgbClr val="FFFFFF">
              <a:alpha val="72000"/>
            </a:srgbClr>
          </a:solidFill>
          <a:ln w="19050">
            <a:solidFill>
              <a:schemeClr val="accent3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300" i="1" u="sng" dirty="0" smtClean="0">
                <a:latin typeface="+mn-lt"/>
              </a:rPr>
              <a:t>Решение: </a:t>
            </a:r>
          </a:p>
          <a:p>
            <a:pPr>
              <a:lnSpc>
                <a:spcPct val="150000"/>
              </a:lnSpc>
            </a:pPr>
            <a:r>
              <a:rPr lang="ru-RU" sz="2300" i="1" dirty="0" smtClean="0">
                <a:latin typeface="+mn-lt"/>
              </a:rPr>
              <a:t>1000 – 5 = 995 – насосов не подтекают. </a:t>
            </a:r>
          </a:p>
          <a:p>
            <a:pPr>
              <a:lnSpc>
                <a:spcPct val="150000"/>
              </a:lnSpc>
            </a:pPr>
            <a:r>
              <a:rPr lang="ru-RU" sz="2300" i="1" dirty="0" smtClean="0">
                <a:latin typeface="+mn-lt"/>
              </a:rPr>
              <a:t>Вероятность того, что один случайно выбранный для контроля насос не подтекает, равна  </a:t>
            </a:r>
          </a:p>
          <a:p>
            <a:pPr algn="ctr">
              <a:lnSpc>
                <a:spcPct val="150000"/>
              </a:lnSpc>
            </a:pPr>
            <a:r>
              <a:rPr lang="ru-RU" sz="2300" i="1" dirty="0" smtClean="0">
                <a:latin typeface="+mn-lt"/>
              </a:rPr>
              <a:t>995/1000 = 0,995.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563550" y="5585836"/>
            <a:ext cx="2792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+mn-lt"/>
              </a:rPr>
              <a:t>Ответ: 0,995.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7694762" y="388188"/>
            <a:ext cx="1293963" cy="457201"/>
          </a:xfrm>
          <a:prstGeom prst="rect">
            <a:avLst/>
          </a:prstGeom>
          <a:solidFill>
            <a:srgbClr val="FFFFFF">
              <a:alpha val="87059"/>
            </a:srgb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/>
              <a:t>282856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1613" y="2303804"/>
            <a:ext cx="8400774" cy="2862322"/>
          </a:xfrm>
          <a:prstGeom prst="rect">
            <a:avLst/>
          </a:prstGeom>
          <a:solidFill>
            <a:srgbClr val="FFFFFF">
              <a:alpha val="72000"/>
            </a:srgbClr>
          </a:solidFill>
          <a:ln w="19050">
            <a:solidFill>
              <a:schemeClr val="accent3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u="sng" dirty="0" smtClean="0">
                <a:latin typeface="+mn-lt"/>
              </a:rPr>
              <a:t>Решение:</a:t>
            </a:r>
            <a:r>
              <a:rPr lang="ru-RU" sz="2400" i="1" dirty="0" smtClean="0"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+mn-lt"/>
              </a:rPr>
              <a:t>100 + 8 = 108 – сумок всего (качественных и со скрытыми дефектами).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+mn-lt"/>
              </a:rPr>
              <a:t>Вероятность того, что купленная сумка окажется качественной, равна  100/108 = 0,(925) ≈ 0,93.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182509" y="207033"/>
            <a:ext cx="7348352" cy="1250831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i="1" kern="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Фабрика выпускает сумки. В среднем на 100 качественных сумок приходится восемь сумок со скрытыми дефектами. Найдите вероятность того, что купленная сумка окажется качественной. Результат округлите до сотых.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87033" y="5577209"/>
            <a:ext cx="2569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+mn-lt"/>
              </a:rPr>
              <a:t>Ответ: 0,93.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7694762" y="388188"/>
            <a:ext cx="1293963" cy="457201"/>
          </a:xfrm>
          <a:prstGeom prst="rect">
            <a:avLst/>
          </a:prstGeom>
          <a:solidFill>
            <a:srgbClr val="FFFFFF">
              <a:alpha val="87059"/>
            </a:srgb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/>
              <a:t>282857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163902" y="138022"/>
            <a:ext cx="7392838" cy="168215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i="1" kern="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В соревнованиях по толканию ядра участвуют 4 спортсмена из Финляндии, 7 спортсменов из Дании, 9 спортсменов из Швеции и 5 − из Норвегии. Порядок, в котором выступают спортсмены, определяется жребием. Найдите вероятность того, что спортсмен, который выступает последним, окажется из Швеции.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87033" y="5582090"/>
            <a:ext cx="2569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+mn-lt"/>
              </a:rPr>
              <a:t>Ответ: 0,36.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7694762" y="388188"/>
            <a:ext cx="1293963" cy="457201"/>
          </a:xfrm>
          <a:prstGeom prst="rect">
            <a:avLst/>
          </a:prstGeom>
          <a:solidFill>
            <a:srgbClr val="FFFFFF">
              <a:alpha val="87059"/>
            </a:srgb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/>
              <a:t>282858</a:t>
            </a:r>
            <a:endParaRPr lang="ru-RU" sz="24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245853" y="2111668"/>
            <a:ext cx="8652294" cy="2631490"/>
          </a:xfrm>
          <a:prstGeom prst="rect">
            <a:avLst/>
          </a:prstGeom>
          <a:solidFill>
            <a:srgbClr val="FFFFFF">
              <a:alpha val="72000"/>
            </a:srgbClr>
          </a:solidFill>
          <a:ln w="19050">
            <a:solidFill>
              <a:schemeClr val="accent3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i="1" u="sng" dirty="0" smtClean="0">
                <a:latin typeface="+mn-lt"/>
              </a:rPr>
              <a:t>Решение:</a:t>
            </a:r>
            <a:r>
              <a:rPr lang="ru-RU" sz="2200" i="1" dirty="0" smtClean="0"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200" i="1" dirty="0" smtClean="0">
                <a:latin typeface="+mn-lt"/>
              </a:rPr>
              <a:t>Всего участвует 4 + 7 + 9 + 5 = 25 спортсменов. Вероятность того, что спортсмен, который выступает последним, окажется из Швеции, равна  </a:t>
            </a:r>
          </a:p>
          <a:p>
            <a:pPr algn="ctr">
              <a:lnSpc>
                <a:spcPct val="150000"/>
              </a:lnSpc>
            </a:pPr>
            <a:r>
              <a:rPr lang="ru-RU" sz="2200" i="1" dirty="0" smtClean="0">
                <a:latin typeface="+mn-lt"/>
              </a:rPr>
              <a:t>9/25 = 36/100 = 0,36.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250166" y="146649"/>
            <a:ext cx="7272068" cy="20313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+mj-lt"/>
              </a:rPr>
              <a:t>Научная конференция проводится в 5 дней. Всего запланировано 75 докладов − первые три дня по 17 докладов, остальные распределены поровну между четвертым и пятым днями. Порядок докладов определяется жеребьёвкой. Какова вероятность, что доклад профессора М. окажется запланированным на последний день конференции?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87033" y="6067682"/>
            <a:ext cx="2569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+mn-lt"/>
              </a:rPr>
              <a:t>Ответ: 0,16.</a:t>
            </a: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7694762" y="388188"/>
            <a:ext cx="1293963" cy="457201"/>
          </a:xfrm>
          <a:prstGeom prst="rect">
            <a:avLst/>
          </a:prstGeom>
          <a:solidFill>
            <a:srgbClr val="FFFFFF">
              <a:alpha val="87059"/>
            </a:srgb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/>
              <a:t>285922</a:t>
            </a:r>
            <a:endParaRPr lang="ru-RU" sz="2400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259131" y="2285596"/>
            <a:ext cx="8625738" cy="3416320"/>
          </a:xfrm>
          <a:prstGeom prst="rect">
            <a:avLst/>
          </a:prstGeom>
          <a:solidFill>
            <a:srgbClr val="FFFFFF">
              <a:alpha val="72000"/>
            </a:srgbClr>
          </a:solidFill>
          <a:ln w="19050">
            <a:solidFill>
              <a:schemeClr val="accent3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u="sng" dirty="0" smtClean="0">
                <a:latin typeface="+mn-lt"/>
              </a:rPr>
              <a:t>Решение:</a:t>
            </a:r>
            <a:r>
              <a:rPr lang="ru-RU" sz="2400" i="1" dirty="0" smtClean="0"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+mn-lt"/>
              </a:rPr>
              <a:t>В последний день конференции запланировано 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+mn-lt"/>
              </a:rPr>
              <a:t>(75 – 17 × 3) : 2 = 12 докладов. 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+mn-lt"/>
              </a:rPr>
              <a:t>Вероятность того, что доклад профессора М. окажется запланированным на последний день конференции, равна  12/75 = 4/25 = 0,16.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250166" y="146649"/>
            <a:ext cx="7272068" cy="20313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+mj-lt"/>
              </a:rPr>
              <a:t>Конкурс исполнителей проводится в 5 дней. Всего заявлено 80 выступлений − по одному от каждой страны. В первый день 8 выступлений, остальные распределены поровну между оставшимися днями. Порядок выступлений определяется жеребьёвкой. Какова вероятность, что выступление представителя России состоится в третий день конкурса?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175624" y="6136693"/>
            <a:ext cx="2792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+mn-lt"/>
              </a:rPr>
              <a:t>Ответ: 0,225.</a:t>
            </a: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7694762" y="388188"/>
            <a:ext cx="1293963" cy="457201"/>
          </a:xfrm>
          <a:prstGeom prst="rect">
            <a:avLst/>
          </a:prstGeom>
          <a:solidFill>
            <a:srgbClr val="FFFFFF">
              <a:alpha val="87059"/>
            </a:srgb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/>
              <a:t>285923</a:t>
            </a:r>
            <a:endParaRPr lang="ru-RU" sz="2400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259131" y="2466751"/>
            <a:ext cx="8625738" cy="3416320"/>
          </a:xfrm>
          <a:prstGeom prst="rect">
            <a:avLst/>
          </a:prstGeom>
          <a:solidFill>
            <a:srgbClr val="FFFFFF">
              <a:alpha val="72000"/>
            </a:srgbClr>
          </a:solidFill>
          <a:ln w="19050">
            <a:solidFill>
              <a:schemeClr val="accent3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u="sng" dirty="0" smtClean="0">
                <a:latin typeface="+mn-lt"/>
              </a:rPr>
              <a:t>Решение:</a:t>
            </a:r>
            <a:r>
              <a:rPr lang="ru-RU" sz="2400" i="1" dirty="0" smtClean="0"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+mn-lt"/>
              </a:rPr>
              <a:t>В третий день конкурса запланировано 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+mn-lt"/>
              </a:rPr>
              <a:t>(80 – 8) : 4 = 18 выступлений. 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+mn-lt"/>
              </a:rPr>
              <a:t>Вероятность того, что выступление представителя России состоится в третий день конкурса, равна  </a:t>
            </a:r>
          </a:p>
          <a:p>
            <a:pPr algn="ctr">
              <a:lnSpc>
                <a:spcPct val="150000"/>
              </a:lnSpc>
            </a:pPr>
            <a:r>
              <a:rPr lang="ru-RU" sz="2400" i="1" dirty="0" smtClean="0">
                <a:latin typeface="+mn-lt"/>
              </a:rPr>
              <a:t>18/80 = 9/40 = 225/1000 = 0,225.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1844</TotalTime>
  <Words>1581</Words>
  <Application>Microsoft Office PowerPoint</Application>
  <PresentationFormat>Экран (4:3)</PresentationFormat>
  <Paragraphs>189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Используемые материалы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Администратор1</dc:creator>
  <cp:lastModifiedBy>елена</cp:lastModifiedBy>
  <cp:revision>186</cp:revision>
  <dcterms:created xsi:type="dcterms:W3CDTF">2011-04-26T15:03:27Z</dcterms:created>
  <dcterms:modified xsi:type="dcterms:W3CDTF">2017-02-06T11:06:00Z</dcterms:modified>
</cp:coreProperties>
</file>