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3" r:id="rId4"/>
    <p:sldId id="266" r:id="rId5"/>
    <p:sldId id="264" r:id="rId6"/>
    <p:sldId id="267" r:id="rId7"/>
    <p:sldId id="272" r:id="rId8"/>
    <p:sldId id="259" r:id="rId9"/>
    <p:sldId id="269" r:id="rId10"/>
    <p:sldId id="270" r:id="rId11"/>
    <p:sldId id="271" r:id="rId12"/>
    <p:sldId id="257" r:id="rId13"/>
    <p:sldId id="262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E2D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8252" autoAdjust="0"/>
  </p:normalViewPr>
  <p:slideViewPr>
    <p:cSldViewPr snapToGrid="0" snapToObjects="1">
      <p:cViewPr varScale="1">
        <p:scale>
          <a:sx n="71" d="100"/>
          <a:sy n="71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8C5B7-13D8-4F01-B9FA-03BCA81BFDA2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2FB09-F6F2-4CAC-A04A-F302BE3EF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FB09-F6F2-4CAC-A04A-F302BE3EF2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5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62387"/>
            <a:ext cx="7772400" cy="844062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24" y="1696025"/>
            <a:ext cx="6400800" cy="607406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rgbClr val="E2DED3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F23E93-CFED-4FB0-AB46-47877794B4C8}" type="datetime1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6CD9C-4B30-4CEF-8CEB-5CE30663A3E3}" type="datetime1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9DB08-6C86-441C-A62A-F6B0C8468521}" type="datetime1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6208" y="1333104"/>
            <a:ext cx="8229600" cy="409575"/>
          </a:xfrm>
        </p:spPr>
        <p:txBody>
          <a:bodyPr>
            <a:normAutofit/>
          </a:bodyPr>
          <a:lstStyle>
            <a:lvl1pPr>
              <a:buNone/>
              <a:defRPr sz="1200" cap="all" spc="440">
                <a:solidFill>
                  <a:srgbClr val="E2DED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2DC639-E302-4659-88CA-3175D9A7EB3E}" type="datetime1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9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9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6208" y="1333104"/>
            <a:ext cx="8229600" cy="409575"/>
          </a:xfrm>
        </p:spPr>
        <p:txBody>
          <a:bodyPr>
            <a:normAutofit/>
          </a:bodyPr>
          <a:lstStyle>
            <a:lvl1pPr>
              <a:buNone/>
              <a:defRPr sz="1200" cap="all" spc="440">
                <a:solidFill>
                  <a:srgbClr val="E2DED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317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293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317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293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6208" y="1333104"/>
            <a:ext cx="8229600" cy="409575"/>
          </a:xfrm>
        </p:spPr>
        <p:txBody>
          <a:bodyPr>
            <a:normAutofit/>
          </a:bodyPr>
          <a:lstStyle>
            <a:lvl1pPr>
              <a:buNone/>
              <a:defRPr sz="1200" cap="all" spc="440">
                <a:solidFill>
                  <a:srgbClr val="E2DED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4FF244-1B52-4EB1-804D-C12EB3C6FAA2}" type="datetime1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6208" y="1333104"/>
            <a:ext cx="8229600" cy="409575"/>
          </a:xfrm>
        </p:spPr>
        <p:txBody>
          <a:bodyPr>
            <a:normAutofit/>
          </a:bodyPr>
          <a:lstStyle>
            <a:lvl1pPr>
              <a:buNone/>
              <a:defRPr sz="1200" cap="all" spc="440">
                <a:solidFill>
                  <a:srgbClr val="E2DED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88863-1EB8-480B-A899-A9122A7E8095}" type="datetime1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D7AE45-5BDC-488C-97BA-CDE09CC3013B}" type="datetime1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F5F90-3264-4145-84F9-1F6715233647}" type="datetime1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4BE7F-8322-5344-8A0C-FBCDBA84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359" y="343083"/>
            <a:ext cx="8432986" cy="68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6093"/>
            <a:ext cx="8229600" cy="424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UltraLight"/>
          <a:ea typeface="+mj-ea"/>
          <a:cs typeface="Helvetica Neue Ultra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E2DED3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E2DED3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E2DED3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E2DED3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E2DED3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Riso%20MZ%20770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06" y="4192624"/>
            <a:ext cx="7543799" cy="56763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Девиз презентации: </a:t>
            </a: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«Все могут короли!»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742" y="1038041"/>
            <a:ext cx="8404411" cy="1543794"/>
          </a:xfrm>
        </p:spPr>
        <p:txBody>
          <a:bodyPr/>
          <a:lstStyle/>
          <a:p>
            <a:pPr algn="ctr"/>
            <a:r>
              <a:rPr lang="ru-RU" sz="4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Ризографа</a:t>
            </a:r>
            <a:r>
              <a:rPr lang="ru-RU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</a:t>
            </a:r>
            <a:r>
              <a:rPr lang="ru-RU" sz="4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цифровой </a:t>
            </a:r>
            <a:r>
              <a:rPr lang="ru-RU" sz="4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дупликатор</a:t>
            </a:r>
            <a:endParaRPr lang="en-US" sz="4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8745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ГАПОУ МО «Мурманский Колледж Экономики и Информационных 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</a:t>
            </a: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ехнологий»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0096" y="59384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Мурманск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2017г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494" y="5442733"/>
            <a:ext cx="532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Преподаватели </a:t>
            </a:r>
            <a:r>
              <a:rPr lang="ru-RU" sz="16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МКЭиИТ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: 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Багмет 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Е.Н., </a:t>
            </a:r>
            <a:r>
              <a:rPr lang="ru-RU" sz="16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Навка</a:t>
            </a:r>
            <a:r>
              <a:rPr lang="ru-RU" sz="16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О.И. </a:t>
            </a:r>
            <a:endParaRPr lang="en-US" sz="1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0" y="388517"/>
            <a:ext cx="8829345" cy="683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Конструктивные элементы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794" y="6058487"/>
            <a:ext cx="307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Барабаны </a:t>
            </a:r>
            <a:r>
              <a:rPr lang="ru-RU" sz="1600" dirty="0" err="1">
                <a:solidFill>
                  <a:schemeClr val="bg1">
                    <a:lumMod val="85000"/>
                  </a:schemeClr>
                </a:solidFill>
              </a:rPr>
              <a:t>ризографа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 фирмы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Riso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42" name="Picture 2" descr="C:\Users\Aduwax\Desktop\Виноградов А. - Ризограф\2205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81" y="2237873"/>
            <a:ext cx="3998858" cy="2999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43" name="Picture 3" descr="C:\Users\Aduwax\Desktop\Виноградов А. - Ризограф\clip_image004-20120612091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" y="1896504"/>
            <a:ext cx="3142488" cy="4004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618608" y="5484329"/>
            <a:ext cx="3422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Термоголовка </a:t>
            </a:r>
            <a:r>
              <a:rPr lang="ru-RU" sz="1600" dirty="0" err="1">
                <a:solidFill>
                  <a:schemeClr val="bg1">
                    <a:lumMod val="85000"/>
                  </a:schemeClr>
                </a:solidFill>
              </a:rPr>
              <a:t>ризографа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 фирмы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Riso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10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53788" y="242048"/>
            <a:ext cx="9234300" cy="8337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 Neue UltraLight"/>
              </a:rPr>
              <a:t>Пример печати на </a:t>
            </a:r>
            <a:r>
              <a:rPr lang="ru-RU" sz="4000" b="1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 Neue UltraLight"/>
              </a:rPr>
              <a:t>ризографе</a:t>
            </a:r>
            <a:endParaRPr lang="en-US" sz="40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 Neue UltraLight"/>
            </a:endParaRPr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-106878" y="5844772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err="1"/>
              <a:t>Riso</a:t>
            </a:r>
            <a:r>
              <a:rPr lang="en-US" dirty="0"/>
              <a:t> MZ 770</a:t>
            </a:r>
            <a:r>
              <a:rPr lang="ru-RU" dirty="0"/>
              <a:t> – двуцветная печать ( Смотреть)</a:t>
            </a:r>
          </a:p>
        </p:txBody>
      </p:sp>
      <p:pic>
        <p:nvPicPr>
          <p:cNvPr id="11266" name="Picture 2" descr="C:\Users\Aduwax\Desktop\Виноградов А. - Ризограф\ch_b_pecha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6" y="2031392"/>
            <a:ext cx="3445246" cy="3445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267" name="Picture 3" descr="C:\Users\Aduwax\Desktop\Виноградов А. - Ризограф\1115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5" y="2032794"/>
            <a:ext cx="3248908" cy="3443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11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6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Прайс - лист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51557" y="6108172"/>
            <a:ext cx="5382580" cy="369332"/>
          </a:xfrm>
        </p:spPr>
        <p:txBody>
          <a:bodyPr wrap="square">
            <a:spAutoFit/>
          </a:bodyPr>
          <a:lstStyle/>
          <a:p>
            <a:pPr marL="0" indent="444500" algn="just"/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Foroffice.ru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RISO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uwax\Desktop\Виноградов А. - Ризограф\R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0" y="1228699"/>
            <a:ext cx="6267451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12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Прайс - лист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86286" y="1365533"/>
            <a:ext cx="4932912" cy="369332"/>
          </a:xfrm>
        </p:spPr>
        <p:txBody>
          <a:bodyPr wrap="square">
            <a:spAutoFit/>
          </a:bodyPr>
          <a:lstStyle/>
          <a:p>
            <a:pPr marL="0" indent="444500" algn="just"/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Foroffice.ru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Duplo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uwax\Desktop\Виноградов А. - Ризограф\Dup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7" y="1734865"/>
            <a:ext cx="6267450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13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d_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59" y="2541592"/>
            <a:ext cx="8432986" cy="6836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BE7F-8322-5344-8A0C-FBCDBA847A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Назначение 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ризографа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pic>
        <p:nvPicPr>
          <p:cNvPr id="6146" name="Picture 2" descr="C:\Users\Aduwax\Desktop\Виноградов А. - Ризограф\Ri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8" y="3304849"/>
            <a:ext cx="3698018" cy="2662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86208" y="6017796"/>
            <a:ext cx="3272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Цифровой </a:t>
            </a:r>
            <a:r>
              <a:rPr lang="ru-RU" sz="1600" dirty="0" err="1">
                <a:solidFill>
                  <a:schemeClr val="bg1">
                    <a:lumMod val="85000"/>
                  </a:schemeClr>
                </a:solidFill>
              </a:rPr>
              <a:t>дупликатор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 RISO RZ 970</a:t>
            </a:r>
          </a:p>
        </p:txBody>
      </p:sp>
      <p:pic>
        <p:nvPicPr>
          <p:cNvPr id="6148" name="Picture 4" descr="C:\Users\Aduwax\Desktop\Виноградов А. - Ризограф\duplo-dp-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60" y="2732593"/>
            <a:ext cx="2969040" cy="296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711044" y="5798145"/>
            <a:ext cx="1668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Duplo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DP-430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07" y="1383435"/>
            <a:ext cx="8443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Современные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ризографы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это высокотехнологичные печатные аппараты, работающие по принципу цифровой, ротационной, трафаретной печати. Основное назначение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ризографа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оперативное тиражирования различных документов, бланков, листовок,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прайсов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2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3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6" y="376884"/>
            <a:ext cx="8875059" cy="7595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Схема устройства </a:t>
            </a:r>
            <a:r>
              <a:rPr lang="ru-RU" sz="4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ризографа</a:t>
            </a:r>
            <a:endParaRPr lang="en-US" sz="4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pic>
        <p:nvPicPr>
          <p:cNvPr id="4098" name="Picture 2" descr="C:\Users\Aduwax\Desktop\Виноградов А. - Ризограф\1358881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72" y="2632520"/>
            <a:ext cx="4823783" cy="3186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25605" y="6052764"/>
            <a:ext cx="803740" cy="590084"/>
          </a:xfrm>
        </p:spPr>
        <p:txBody>
          <a:bodyPr/>
          <a:lstStyle/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3</a:t>
            </a:fld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859" y="1867503"/>
            <a:ext cx="841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Ризограф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это экологически чистое, быстрое и экономичное оборудование, которое может располагаться в любом помещении.</a:t>
            </a:r>
          </a:p>
        </p:txBody>
      </p:sp>
    </p:spTree>
    <p:extLst>
      <p:ext uri="{BB962C8B-B14F-4D97-AF65-F5344CB8AC3E}">
        <p14:creationId xmlns:p14="http://schemas.microsoft.com/office/powerpoint/2010/main" val="21716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133" y="242047"/>
            <a:ext cx="9238130" cy="8202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4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 Neue UltraLight"/>
              </a:rPr>
              <a:t>Подключение </a:t>
            </a:r>
            <a:r>
              <a:rPr lang="ru-RU" sz="4800" b="1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 Neue UltraLight"/>
              </a:rPr>
              <a:t>ризографа</a:t>
            </a:r>
            <a:endParaRPr lang="en-US" sz="48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 Neue UltraLight"/>
            </a:endParaRPr>
          </a:p>
        </p:txBody>
      </p:sp>
      <p:pic>
        <p:nvPicPr>
          <p:cNvPr id="6147" name="Picture 3" descr="C:\Users\Aduwax\Desktop\Виноградов А. - Ризограф\risographs-riso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83" y="3027143"/>
            <a:ext cx="3687710" cy="2802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C:\Users\Aduwax\Desktop\Виноградов А. - Ризограф\mz1070-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3" y="1727856"/>
            <a:ext cx="38100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792067" y="5868098"/>
            <a:ext cx="505380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444500" algn="just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indent="0"/>
            <a:r>
              <a:rPr lang="ru-RU" dirty="0"/>
              <a:t>Сравнение </a:t>
            </a:r>
            <a:r>
              <a:rPr lang="ru-RU" dirty="0" err="1"/>
              <a:t>ризографа</a:t>
            </a:r>
            <a:r>
              <a:rPr lang="ru-RU" dirty="0"/>
              <a:t> с другими устройствами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708" y="5120038"/>
            <a:ext cx="456363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444500" algn="just"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indent="0"/>
            <a:r>
              <a:rPr lang="ru-RU" dirty="0"/>
              <a:t>Схема подсоединения </a:t>
            </a:r>
            <a:r>
              <a:rPr lang="ru-RU" dirty="0" err="1"/>
              <a:t>ризографа</a:t>
            </a:r>
            <a:r>
              <a:rPr lang="ru-RU" dirty="0"/>
              <a:t> к ПК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4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1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1365" y="215153"/>
            <a:ext cx="8667980" cy="954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Helvetica Neue UltraLight"/>
              </a:rPr>
              <a:t>Область применения</a:t>
            </a:r>
            <a:endParaRPr lang="en-US" sz="48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Helvetica Neue UltraLigh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5942" y="2359445"/>
            <a:ext cx="56076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институты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власти и министерства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Политические партии и движения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Силовые структуры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Рекламные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агенства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копировальные салоны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Религиозные организации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Производственные предприятия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Торговые организации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Консалтинговые компании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Телекоммуникационные компании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Банки и коммерческие фирмы</a:t>
            </a:r>
          </a:p>
          <a:p>
            <a:pPr marL="285750" indent="-396000">
              <a:spcAft>
                <a:spcPts val="300"/>
              </a:spcAft>
              <a:buClr>
                <a:srgbClr val="FFFF00"/>
              </a:buClr>
              <a:buSzPct val="120000"/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Загсы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uwax\Desktop\Виноградов А. - Ризограф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99" y="3087391"/>
            <a:ext cx="3351046" cy="2699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532796" y="5883487"/>
            <a:ext cx="222772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 err="1"/>
              <a:t>Дупликатор</a:t>
            </a:r>
            <a:r>
              <a:rPr lang="ru-RU" dirty="0"/>
              <a:t> </a:t>
            </a:r>
            <a:r>
              <a:rPr lang="en-US" dirty="0" err="1"/>
              <a:t>Riso</a:t>
            </a:r>
            <a:r>
              <a:rPr lang="en-US" dirty="0"/>
              <a:t> 180 B4</a:t>
            </a:r>
            <a:endParaRPr lang="ru-RU" dirty="0" err="1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5</a:t>
            </a:fld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6" y="1157097"/>
            <a:ext cx="8775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Цифровые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дупликаторы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приобретают самые различные организации, у которых есть потребность в оперативном изготовлении документации, рекламных материалов, брошюр, методичек, инструкций, листовок и другой печатной продукции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Сферы использования устройства следующие: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30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Как работает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ризограф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?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757" y="1840283"/>
            <a:ext cx="8520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Рассматривая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детально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систему работы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ризографа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выделяют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два этапа: </a:t>
            </a:r>
            <a:endParaRPr lang="ru-RU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печатной формы —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мастер-пленки,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печати. </a:t>
            </a:r>
            <a:endParaRPr lang="ru-RU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время изготовления мастер-пленки, цифровой сигнал со сканера или компьютера поступает на термоголовку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ризографа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Она же, на основе полученных данных и формирует изображение, путем прожигания на мастер-пленке множества тончайших отверстий. 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4500" algn="just"/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мастер-пленка помещается на печатающий барабан, где она пропитывается краской. Этот этап обычно занимает не более 30 секунд, после чего вращающийся барабан через отверстия в плёнке наносит краску на бумагу, прокатываясь по ее поверхности. </a:t>
            </a:r>
            <a:endParaRPr lang="ru-RU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r>
              <a:rPr lang="ru-RU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Готовая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копия подается в приемный лоток, откуда и может быть извлечена пользователем. Поскольку большая часть процессов полностью автоматизирована, полноцветный </a:t>
            </a:r>
            <a:r>
              <a:rPr lang="ru-RU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ризограф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может использоваться даже теми, кто не владеет навыками или опытом профессиональной печати.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6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8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Видеоролик о 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ризографе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7</a:t>
            </a:fld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r ris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400" y="1454289"/>
            <a:ext cx="6131299" cy="4598475"/>
          </a:xfrm>
          <a:prstGeom prst="rect">
            <a:avLst/>
          </a:prstGeom>
          <a:ln w="107950" cap="rnd">
            <a:solidFill>
              <a:schemeClr val="accent6">
                <a:lumMod val="75000"/>
              </a:schemeClr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pic>
        <p:nvPicPr>
          <p:cNvPr id="3" name="Pr ris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r ris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0544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100000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Элементы </a:t>
            </a:r>
            <a:r>
              <a:rPr lang="ru-R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ризографа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pic>
        <p:nvPicPr>
          <p:cNvPr id="8194" name="Picture 2" descr="C:\Users\Aduwax\Desktop\Виноградов А. - Ризограф\plenka_tamagawa_tg_gr_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5" y="2132755"/>
            <a:ext cx="28575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725656" y="5788024"/>
            <a:ext cx="3083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Рулон Мастер-пленки (матрицы)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98784" y="5788024"/>
            <a:ext cx="1533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Тубы с краской </a:t>
            </a:r>
          </a:p>
        </p:txBody>
      </p:sp>
      <p:pic>
        <p:nvPicPr>
          <p:cNvPr id="8196" name="Picture 4" descr="C:\Users\Aduwax\Desktop\Виноградов А. - Ризограф\big_product_159_1214058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84" y="2132755"/>
            <a:ext cx="3539216" cy="3539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8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6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Вид 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ризографа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4110" y="5934072"/>
            <a:ext cx="3073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Интерфейс </a:t>
            </a:r>
            <a:r>
              <a:rPr lang="ru-RU" sz="1600" dirty="0" err="1">
                <a:solidFill>
                  <a:schemeClr val="bg1">
                    <a:lumMod val="85000"/>
                  </a:schemeClr>
                </a:solidFill>
              </a:rPr>
              <a:t>ризографа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Riso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rz-570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218" name="Picture 2" descr="C:\Users\Aduwax\Desktop\Виноградов А. - Ризограф\83928245_2_644x461_prodam-rizograf-rz570-b-u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8" y="2027588"/>
            <a:ext cx="5010309" cy="3755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Номер слайда 4"/>
          <p:cNvSpPr txBox="1">
            <a:spLocks/>
          </p:cNvSpPr>
          <p:nvPr/>
        </p:nvSpPr>
        <p:spPr>
          <a:xfrm>
            <a:off x="8025605" y="6052764"/>
            <a:ext cx="803740" cy="590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24BE7F-8322-5344-8A0C-FBCDBA847ACA}" type="slidenum">
              <a:rPr lang="en-US" sz="3200" smtClean="0">
                <a:solidFill>
                  <a:srgbClr val="FF6600"/>
                </a:solidFill>
              </a:rPr>
              <a:pPr/>
              <a:t>9</a:t>
            </a:fld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272</Words>
  <Application>Microsoft Office PowerPoint</Application>
  <PresentationFormat>Экран (4:3)</PresentationFormat>
  <Paragraphs>68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Девиз презентации: «Все могут короли!»</vt:lpstr>
      <vt:lpstr>Назначение ризографа</vt:lpstr>
      <vt:lpstr>Схема устройства ризографа</vt:lpstr>
      <vt:lpstr>Презентация PowerPoint</vt:lpstr>
      <vt:lpstr>Презентация PowerPoint</vt:lpstr>
      <vt:lpstr>Как работает ризограф?</vt:lpstr>
      <vt:lpstr>Видеоролик о ризографе</vt:lpstr>
      <vt:lpstr>Элементы ризографа</vt:lpstr>
      <vt:lpstr>Вид ризографа</vt:lpstr>
      <vt:lpstr>Конструктивные элементы</vt:lpstr>
      <vt:lpstr>Презентация PowerPoint</vt:lpstr>
      <vt:lpstr>Прайс - лист</vt:lpstr>
      <vt:lpstr>Прайс - лист</vt:lpstr>
      <vt:lpstr>Спасибо за внимание !</vt:lpstr>
    </vt:vector>
  </TitlesOfParts>
  <Company>FlashDen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Елена Н. Багмет</dc:creator>
  <cp:lastModifiedBy>Елена Н. Багмет</cp:lastModifiedBy>
  <cp:revision>31</cp:revision>
  <dcterms:created xsi:type="dcterms:W3CDTF">2010-12-15T00:31:21Z</dcterms:created>
  <dcterms:modified xsi:type="dcterms:W3CDTF">2017-11-18T14:26:02Z</dcterms:modified>
</cp:coreProperties>
</file>